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28.svg" ContentType="image/svg+xml"/>
  <Override PartName="/ppt/media/image30.svg" ContentType="image/svg+xml"/>
  <Override PartName="/ppt/media/image32.svg" ContentType="image/svg+xml"/>
  <Override PartName="/ppt/media/image35.svg" ContentType="image/svg+xml"/>
  <Override PartName="/ppt/media/image37.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
  </p:notesMasterIdLst>
  <p:sldIdLst>
    <p:sldId id="272" r:id="rId3"/>
    <p:sldId id="256" r:id="rId4"/>
    <p:sldId id="257" r:id="rId5"/>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8288000" cy="10287000"/>
  <p:notesSz cx="6858000" cy="9144000"/>
  <p:embeddedFontLst>
    <p:embeddedFont>
      <p:font typeface="Liberation Sans" panose="020B0604020202020204" pitchFamily="3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Poppins Ultra-Bold" panose="00000900000000000000"/>
      <p:bold r:id="rId30"/>
    </p:embeddedFont>
    <p:embeddedFont>
      <p:font typeface="Poppins Bold" panose="00000800000000000000"/>
      <p:bold r:id="rId31"/>
    </p:embeddedFont>
    <p:embeddedFont>
      <p:font typeface="Poppins" panose="00000500000000000000"/>
      <p:regular r:id="rId32"/>
      <p:bold r:id="rId33"/>
      <p:italic r:id="rId34"/>
      <p:boldItalic r:id="rId35"/>
    </p:embeddedFont>
    <p:embeddedFont>
      <p:font typeface="Poppins Semi-Bold" panose="00000700000000000000"/>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67035" autoAdjust="0"/>
  </p:normalViewPr>
  <p:slideViewPr>
    <p:cSldViewPr showGuides="1">
      <p:cViewPr varScale="1">
        <p:scale>
          <a:sx n="30" d="100"/>
          <a:sy n="30" d="100"/>
        </p:scale>
        <p:origin x="163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366"/>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font" Target="fonts/font15.fntdata"/><Relationship Id="rId35" Type="http://schemas.openxmlformats.org/officeDocument/2006/relationships/font" Target="fonts/font14.fntdata"/><Relationship Id="rId34" Type="http://schemas.openxmlformats.org/officeDocument/2006/relationships/font" Target="fonts/font13.fntdata"/><Relationship Id="rId33" Type="http://schemas.openxmlformats.org/officeDocument/2006/relationships/font" Target="fonts/font12.fntdata"/><Relationship Id="rId32" Type="http://schemas.openxmlformats.org/officeDocument/2006/relationships/font" Target="fonts/font11.fntdata"/><Relationship Id="rId31" Type="http://schemas.openxmlformats.org/officeDocument/2006/relationships/font" Target="fonts/font10.fntdata"/><Relationship Id="rId30" Type="http://schemas.openxmlformats.org/officeDocument/2006/relationships/font" Target="fonts/font9.fntdata"/><Relationship Id="rId3" Type="http://schemas.openxmlformats.org/officeDocument/2006/relationships/slide" Target="slides/slide1.xml"/><Relationship Id="rId29" Type="http://schemas.openxmlformats.org/officeDocument/2006/relationships/font" Target="fonts/font8.fntdata"/><Relationship Id="rId28" Type="http://schemas.openxmlformats.org/officeDocument/2006/relationships/font" Target="fonts/font7.fntdata"/><Relationship Id="rId27" Type="http://schemas.openxmlformats.org/officeDocument/2006/relationships/font" Target="fonts/font6.fntdata"/><Relationship Id="rId26" Type="http://schemas.openxmlformats.org/officeDocument/2006/relationships/font" Target="fonts/font5.fntdata"/><Relationship Id="rId25" Type="http://schemas.openxmlformats.org/officeDocument/2006/relationships/font" Target="fonts/font4.fntdata"/><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Od września 2023 roku Podstawy Przedsiębiorczości zastąpiony zostanie przez przedmiot „Biznes i Zarządzanie”. Do najważniejszych założeń podczas pracy nad treścią podstawy programowej należało ograniczenie treści teoretycznych i skupienie się na kształtowaniu realnych kompetencji uczniów, a nie przepełnianiu podstawy programowej w sposób ograniczający czas przeznaczony na działania projektowe i skupiający się na realnych zjawiskach gospodarczych.</a:t>
            </a:r>
            <a:endParaRPr lang="en-US" dirty="0"/>
          </a:p>
          <a:p>
            <a:endParaRPr lang="en-US" dirty="0"/>
          </a:p>
          <a:p>
            <a:r>
              <a:rPr lang="en-US" dirty="0"/>
              <a:t>Wymagania podstawowe podzielono na 6 części:</a:t>
            </a:r>
            <a:endParaRPr lang="en-US" dirty="0"/>
          </a:p>
          <a:p>
            <a:r>
              <a:rPr lang="en-US" dirty="0"/>
              <a:t>- osoba przedsiębiorcza we współczesnym świecie,</a:t>
            </a:r>
            <a:endParaRPr lang="en-US" dirty="0"/>
          </a:p>
          <a:p>
            <a:r>
              <a:rPr lang="en-US" dirty="0"/>
              <a:t>- zarządzanie projektami,</a:t>
            </a:r>
            <a:endParaRPr lang="en-US" dirty="0"/>
          </a:p>
          <a:p>
            <a:r>
              <a:rPr lang="en-US" dirty="0"/>
              <a:t>- gospodarka rynkowa,</a:t>
            </a:r>
            <a:endParaRPr lang="en-US" dirty="0"/>
          </a:p>
          <a:p>
            <a:r>
              <a:rPr lang="en-US" dirty="0"/>
              <a:t>- </a:t>
            </a:r>
            <a:r>
              <a:rPr lang="pl-PL" dirty="0"/>
              <a:t>finanse osobiste</a:t>
            </a:r>
            <a:r>
              <a:rPr lang="en-US" dirty="0"/>
              <a:t>,</a:t>
            </a:r>
            <a:endParaRPr lang="en-US" dirty="0"/>
          </a:p>
          <a:p>
            <a:r>
              <a:rPr lang="en-US" dirty="0"/>
              <a:t>- osoba przedsiębiorcza na rynku pracy,</a:t>
            </a:r>
            <a:endParaRPr lang="en-US" dirty="0"/>
          </a:p>
          <a:p>
            <a:r>
              <a:rPr lang="en-US" dirty="0"/>
              <a:t>- przedsiębiorczość.</a:t>
            </a:r>
            <a:endParaRPr lang="en-US" dirty="0"/>
          </a:p>
          <a:p>
            <a:endParaRPr lang="en-US" dirty="0"/>
          </a:p>
          <a:p>
            <a:r>
              <a:rPr lang="en-US" dirty="0"/>
              <a:t>Wymagania rozszerzone podzielono na 5 części:</a:t>
            </a:r>
            <a:endParaRPr lang="en-US" dirty="0"/>
          </a:p>
          <a:p>
            <a:r>
              <a:rPr lang="en-US" dirty="0"/>
              <a:t>- zarządzanie projektami,</a:t>
            </a:r>
            <a:endParaRPr lang="en-US" dirty="0"/>
          </a:p>
          <a:p>
            <a:r>
              <a:rPr lang="en-US" dirty="0"/>
              <a:t>- gospodarka rynkowa,</a:t>
            </a:r>
            <a:endParaRPr lang="en-US" dirty="0"/>
          </a:p>
          <a:p>
            <a:r>
              <a:rPr lang="en-US" dirty="0"/>
              <a:t>- finanse osobiste i rynek finansowy,</a:t>
            </a:r>
            <a:endParaRPr lang="en-US" dirty="0"/>
          </a:p>
          <a:p>
            <a:r>
              <a:rPr lang="en-US" dirty="0"/>
              <a:t>- rynek pracy i zatrudnienie,</a:t>
            </a:r>
            <a:endParaRPr lang="en-US" dirty="0"/>
          </a:p>
          <a:p>
            <a:r>
              <a:rPr lang="en-US" dirty="0"/>
              <a:t>- przedsiębiorczość.</a:t>
            </a:r>
            <a:endParaRPr lang="en-US" dirty="0"/>
          </a:p>
          <a:p>
            <a:endParaRPr lang="en-US" dirty="0"/>
          </a:p>
          <a:p>
            <a:r>
              <a:rPr lang="en-US" dirty="0"/>
              <a:t>Zalecane formy pracy, metody i techniki kształcenia obejmują:</a:t>
            </a:r>
            <a:endParaRPr lang="en-US" dirty="0"/>
          </a:p>
          <a:p>
            <a:r>
              <a:rPr lang="en-US" dirty="0"/>
              <a:t>- praca w zespole,</a:t>
            </a:r>
            <a:endParaRPr lang="en-US" dirty="0"/>
          </a:p>
          <a:p>
            <a:r>
              <a:rPr lang="en-US" dirty="0"/>
              <a:t>- realizacja zadań metodą projektową,</a:t>
            </a:r>
            <a:endParaRPr lang="en-US" dirty="0"/>
          </a:p>
          <a:p>
            <a:r>
              <a:rPr lang="en-US" dirty="0"/>
              <a:t>- wykorzystanie studiów przypadków biznesowych,</a:t>
            </a:r>
            <a:endParaRPr lang="en-US" dirty="0"/>
          </a:p>
          <a:p>
            <a:r>
              <a:rPr lang="en-US" dirty="0"/>
              <a:t>- analiza rzeczywistych doświadczeń firm polskich i zagranicznych,</a:t>
            </a:r>
            <a:endParaRPr lang="en-US" dirty="0"/>
          </a:p>
          <a:p>
            <a:r>
              <a:rPr lang="en-US" dirty="0"/>
              <a:t>- symulacje biznesowe,</a:t>
            </a:r>
            <a:endParaRPr lang="en-US" dirty="0"/>
          </a:p>
          <a:p>
            <a:r>
              <a:rPr lang="en-US" dirty="0"/>
              <a:t>- dyskusje,</a:t>
            </a:r>
            <a:endParaRPr lang="en-US" dirty="0"/>
          </a:p>
          <a:p>
            <a:r>
              <a:rPr lang="en-US" dirty="0"/>
              <a:t>- symulacje inwestycji,</a:t>
            </a:r>
            <a:endParaRPr lang="en-US" dirty="0"/>
          </a:p>
          <a:p>
            <a:r>
              <a:rPr lang="en-US" dirty="0"/>
              <a:t>- prezentacja pomysłów na projekt biznesowy lub społeczny oraz obrona zaproponowanych rozwiązań,</a:t>
            </a:r>
            <a:endParaRPr lang="en-US" dirty="0"/>
          </a:p>
          <a:p>
            <a:r>
              <a:rPr lang="en-US" dirty="0"/>
              <a:t>- wizyty studyjne i wywiady z potencjalnymi odbiorcami, przedsiębiorcami, klientami,</a:t>
            </a:r>
            <a:endParaRPr lang="en-US" dirty="0"/>
          </a:p>
          <a:p>
            <a:r>
              <a:rPr lang="en-US" dirty="0"/>
              <a:t>- elementy grywalizacji.</a:t>
            </a:r>
            <a:endParaRPr lang="en-US" dirty="0"/>
          </a:p>
          <a:p>
            <a:endParaRPr lang="en-US" dirty="0"/>
          </a:p>
          <a:p>
            <a:r>
              <a:rPr lang="en-US" dirty="0"/>
              <a:t>Każda z powyższych form, metod i technik powinna służyć oddaniu rzeczywistości społeczno-gospodarczej w sposób odpowiadający możliwościom poznawczym uczniów.</a:t>
            </a:r>
            <a:endParaRPr lang="en-US" dirty="0"/>
          </a:p>
          <a:p>
            <a:endParaRPr lang="en-US" dirty="0"/>
          </a:p>
          <a:p>
            <a:r>
              <a:rPr lang="en-US" dirty="0"/>
              <a:t>Podstawa prawna:</a:t>
            </a:r>
            <a:endParaRPr lang="en-US" dirty="0"/>
          </a:p>
          <a:p>
            <a:r>
              <a:rPr lang="en-US" dirty="0"/>
              <a:t>https://dziennikustaw.gov.pl/DU/2023/314</a:t>
            </a:r>
            <a:endParaRPr lang="en-US" dirty="0"/>
          </a:p>
          <a:p>
            <a:endParaRPr lang="en-US" dirty="0"/>
          </a:p>
          <a:p>
            <a:r>
              <a:rPr lang="en-US" dirty="0"/>
              <a:t>Prezentacja nowego przedmiotu zawodowego:</a:t>
            </a:r>
            <a:endParaRPr lang="en-US" dirty="0"/>
          </a:p>
          <a:p>
            <a:r>
              <a:rPr lang="en-US" dirty="0"/>
              <a:t>https://www.youtube.com/watch?v=UWfYmFF7Onc&amp;ab_channel=CentrumGovTech</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Różne sposoby wdrożenia tej jednostki edukacyjnej obejmują:</a:t>
            </a:r>
            <a:endParaRPr lang="en-US" dirty="0"/>
          </a:p>
          <a:p>
            <a:r>
              <a:rPr lang="en-US" dirty="0"/>
              <a:t>- realizację wszystkich trzech minimodułów w jednym warsztacie (szacuje się, że realizacja wszystkich działań może zająć od 4 do 6 godzin; pamiętaj o zaplanowaniu przerw pomiędzy największymi zadaniami)</a:t>
            </a:r>
            <a:endParaRPr lang="en-US" dirty="0"/>
          </a:p>
          <a:p>
            <a:r>
              <a:rPr lang="en-US" dirty="0"/>
              <a:t>- realizację części zajęć przed zajęciami (metoda odwróconej klasy) lub on-line (szczególnie te zajęcia, w których wykorzystywane są narzędzia on-line oraz te, które nie wymagają udziału całej klasy),</a:t>
            </a:r>
            <a:endParaRPr lang="en-US" dirty="0"/>
          </a:p>
          <a:p>
            <a:r>
              <a:rPr lang="en-US" dirty="0"/>
              <a:t>- realizacja części zajęć metodami gromadzenia informacji/wiedzy przed właściwymi zajęciami lub jako narzędzie podsumowujące po zajęciach.</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Wideoklipy - sugerowana tematyka prezentowanych filmów powinna dotyczyć: zielonego biznesu, młodych przedsiębiorców, pomysłów na założenie własnego biznesu, trendów rynkowych w odniesieniu do nowo powstających miniprzedsiębiorstw, problemów społeczności lokalnych/regionalnych w zakresie dostępu do poszczególnych usług lub przywileje.</a:t>
            </a:r>
            <a:endParaRPr lang="en-US"/>
          </a:p>
          <a:p>
            <a:endParaRPr lang="en-US"/>
          </a:p>
          <a:p>
            <a:r>
              <a:rPr lang="en-US"/>
              <a:t>Ćwiczenie statek piracki – jest ciekawym ćwiczeniem, które można wykorzystać praktycznie w każdym rodzaju aktywności, ponieważ pozwala uczestnikom na refleksję nad swoją wiedzą, postawami i poziomem zainteresowania danym tematem. To ćwiczenie można wykorzystać także w innych przypadkach. Dodatkowe pytania w ćwiczeniu można dowolnie modyfikować i zmieniać.</a:t>
            </a:r>
            <a:endParaRPr lang="en-US"/>
          </a:p>
          <a:p>
            <a:endParaRPr lang="en-US"/>
          </a:p>
          <a:p>
            <a:r>
              <a:rPr lang="en-US"/>
              <a:t>Ćwiczenia autorefleksyjne – zachęcają ucznia, aby pomyślał o swojej społeczności lokalnej w świetle filmów, które wcześniej widział i wskazuje na dogłębny proces myślenia o tym, jakie potrzeby i oczekiwania społeczności lokalnej można zaspokoić dzięki nowej usłudze lub nowa ekologiczna firma w mieście.</a:t>
            </a:r>
            <a:endParaRPr lang="en-US"/>
          </a:p>
          <a:p>
            <a:endParaRPr lang="en-US"/>
          </a:p>
          <a:p>
            <a:r>
              <a:rPr lang="en-US"/>
              <a:t>Prezentacja + dyskusja - można przeprowadzić na różne sposoby; uczniowie mogą zaprezentować swoje pomysły jeden po drugim, a następnie omówić ich wykonalność na forum klasy. Możesz też skorzystać z tablicy, zapisać swoje pomysły na tablicy i poprosić członków klasy o głosowanie (za pomocą naklejek lub ręcznie) na najbardziej ciekawe, nowatorskie, efektowne sznurkowe.</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Migawka z mojego życia – poproś uczniów, aby podzielili się z klasą pierwszą zdjęciem z galerii w telefonie, które przedstawia coś, o co warto walczyć, jeśli chodzi o zmiany klimatyczne, ochronę środowiska, zrównoważony rozwój itp. Posłuchaj historii kryjących się za zdjęciami i wyjaśnień podanych przez uczniowie.</a:t>
            </a:r>
            <a:endParaRPr lang="en-US" dirty="0"/>
          </a:p>
          <a:p>
            <a:r>
              <a:rPr lang="en-US" dirty="0"/>
              <a:t>Podsumuj działanie wspólnym wnioskiem dla całego zespołu.</a:t>
            </a:r>
            <a:endParaRPr lang="en-US" dirty="0"/>
          </a:p>
          <a:p>
            <a:r>
              <a:rPr lang="en-US" dirty="0"/>
              <a:t>* To ćwiczenie jest również świetne, gdy rozmawiamy o innych ważnych tematach bezpośrednio związanych z uczniami.</a:t>
            </a:r>
            <a:endParaRPr lang="en-US" dirty="0"/>
          </a:p>
          <a:p>
            <a:r>
              <a:rPr lang="en-US" dirty="0"/>
              <a:t>https://favilleapp.ht-apps.eu/repository/a-snapshot-of-my-life/</a:t>
            </a:r>
            <a:endParaRPr lang="en-US" dirty="0"/>
          </a:p>
          <a:p>
            <a:endParaRPr lang="en-US" dirty="0"/>
          </a:p>
          <a:p>
            <a:r>
              <a:rPr lang="en-US" dirty="0"/>
              <a:t>Ankieta samooceny – w Internecie dostępne są różne rodzaje narzędzi oceny – quizy online, gotowe do rozdania ulotki itp. Koncentrują się one na różnych aspektach gospodarki, dobrobycie społecznym, rozwoju osobistym lub zrównoważonym rozwoju, tak aby każdy zawsze można znaleźć narzędzie, które można łatwo przenieść do danej klasy.</a:t>
            </a:r>
            <a:endParaRPr lang="en-US" dirty="0"/>
          </a:p>
          <a:p>
            <a:endParaRPr lang="en-US" dirty="0"/>
          </a:p>
          <a:p>
            <a:r>
              <a:rPr lang="en-US" dirty="0"/>
              <a:t>Cicha rozmowa - https://www.facinghistory.org/resource-library/big-paper-building-silent-conversation</a:t>
            </a:r>
            <a:endParaRPr lang="en-US" dirty="0"/>
          </a:p>
          <a:p>
            <a:endParaRPr lang="en-US" dirty="0"/>
          </a:p>
          <a:p>
            <a:r>
              <a:rPr lang="en-US" dirty="0"/>
              <a:t>Matryca How – Now – Wow : </a:t>
            </a:r>
            <a:r>
              <a:rPr lang="pl-PL" dirty="0"/>
              <a:t>https://epale.ec.europa.eu/pl/resource-centre/content/matryca-how-now-wow, https://hshs.pl/2023/04/14/matryca-now-how-wow/</a:t>
            </a:r>
            <a:endParaRPr lang="en-US" dirty="0"/>
          </a:p>
          <a:p>
            <a:endParaRPr lang="en-US" dirty="0"/>
          </a:p>
          <a:p>
            <a:r>
              <a:rPr lang="en-US" dirty="0"/>
              <a:t>Runda dla interesariuszy – https://learningloop.io/plays/workshop-exercise/stakeholder-mapping </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Sesja wprowadzająca – w ramach tej sesji należy przeprowadzić informacje na temat przeszłych i bieżących działań. Nauczyciele mogą także przedstawić uczniom ogólne zasady tworzenia chwytliwego logo, sloganu i nazwy firmy (w formie klipu wideo lub studium przypadku ze świata marketingu)</a:t>
            </a:r>
            <a:endParaRPr lang="en-US"/>
          </a:p>
          <a:p>
            <a:endParaRPr lang="en-US"/>
          </a:p>
          <a:p>
            <a:r>
              <a:rPr lang="en-US"/>
              <a:t>Testowanie narzędzi – nauczyciel może wymienić konkretne narzędzia internetowe, z których mogą korzystać uczniowie (na przykład, jeśli szkoła ma dostęp do profesjonalnych programów lub licencjonowanych aplikacji) lub podać im bezpłatne alternatywy do wykorzystania.</a:t>
            </a:r>
            <a:endParaRPr lang="en-US"/>
          </a:p>
          <a:p>
            <a:endParaRPr lang="en-US"/>
          </a:p>
          <a:p>
            <a:r>
              <a:rPr lang="en-US"/>
              <a:t>Tworzenie logo, nazwy i sloganu - uczniowie mogą korzystać z wybranych narzędzi na zajęciach lub w ramach zadania domowego.</a:t>
            </a:r>
            <a:endParaRPr lang="en-US"/>
          </a:p>
          <a:p>
            <a:endParaRPr lang="en-US"/>
          </a:p>
          <a:p>
            <a:r>
              <a:rPr lang="en-US"/>
              <a:t>Jednostronicowy biznesplan — Jednostronicowy biznesplan to przydatne narzędzie umożliwiające przegląd celów i zadań firmy oraz sposobów ich osiągnięcia. Przed przystąpieniem do szczegółowego planu na pełną skalę jednostronicowy biznesplan może pomóc w przemyśleniu różnych pomysłów, ustaleniu priorytetów i zapewnieniu zarysu bardziej rozbudowanego standardowego biznesplanu.</a:t>
            </a:r>
            <a:endParaRPr lang="en-US"/>
          </a:p>
          <a:p>
            <a:r>
              <a:rPr lang="en-US"/>
              <a:t>Można także mieć pod ręką jednostronicowy plan, aby przez cały czas skupiać się na zakresie i celach działalności.</a:t>
            </a:r>
            <a:endParaRPr lang="en-US"/>
          </a:p>
          <a:p>
            <a:endParaRPr lang="en-US"/>
          </a:p>
          <a:p>
            <a:r>
              <a:rPr lang="en-US"/>
              <a:t>Prezentacja + dyskusja - można przeprowadzić na różne sposoby; uczniowie mogą zaprezentować swoje pomysły jeden po drugim, a następnie omówić ich wykonalność na forum klasy. Możesz też skorzystać z tablicy, zapisać swoje pomysły na tablicy i poprosić członków klasy o głosowanie (za pomocą naklejek lub ręcznie) na najbardziej ciekawe, nowatorskie, efektowne sznurkowe.</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Pytania Check-in/Check-out-</a:t>
            </a:r>
            <a:endParaRPr lang="en-US" dirty="0"/>
          </a:p>
          <a:p>
            <a:r>
              <a:rPr lang="en-US" dirty="0"/>
              <a:t>Używaj pytań ograniczających czas, aby ponownie przedstawić uczniom przeszłe zajęcia lub podsumować je po zakończeniu zajęć. Przykłady zdań:</a:t>
            </a:r>
            <a:endParaRPr lang="en-US" dirty="0"/>
          </a:p>
          <a:p>
            <a:r>
              <a:rPr lang="en-US" dirty="0"/>
              <a:t>"Jednym słowem…"</a:t>
            </a:r>
            <a:endParaRPr lang="en-US" dirty="0"/>
          </a:p>
          <a:p>
            <a:r>
              <a:rPr lang="en-US" dirty="0"/>
              <a:t>„W dwóch słowach…”</a:t>
            </a:r>
            <a:endParaRPr lang="en-US" dirty="0"/>
          </a:p>
          <a:p>
            <a:r>
              <a:rPr lang="en-US" dirty="0"/>
              <a:t>„W jednym zdaniu…”</a:t>
            </a:r>
            <a:endParaRPr lang="en-US" dirty="0"/>
          </a:p>
          <a:p>
            <a:r>
              <a:rPr lang="en-US" dirty="0"/>
              <a:t>„Pomyśl o trzech rzeczach…”</a:t>
            </a:r>
            <a:endParaRPr lang="en-US" dirty="0"/>
          </a:p>
          <a:p>
            <a:r>
              <a:rPr lang="en-US" dirty="0"/>
              <a:t>„Poświęć tyle czasu, ile potrzebujesz i…”</a:t>
            </a:r>
            <a:endParaRPr lang="en-US" dirty="0"/>
          </a:p>
          <a:p>
            <a:r>
              <a:rPr lang="en-US" dirty="0"/>
              <a:t>https://toolbox.hyperisland.com/check-in-check-out</a:t>
            </a:r>
            <a:endParaRPr lang="en-US" dirty="0"/>
          </a:p>
          <a:p>
            <a:endParaRPr lang="en-US" dirty="0"/>
          </a:p>
          <a:p>
            <a:r>
              <a:rPr lang="en-US" dirty="0"/>
              <a:t>Kto? Co? Kiedy? Dlaczego? - jeśli uczniowie pracują w grupie, utworzenie matrycy pokazującej, kto jest odpowiedzialny za co, kiedy należy to dostarczyć, jakich środków należy użyć i dlaczego, to świetny sposób, aby utrzymać wszystkich pod kontrolą i w określonym czasie.</a:t>
            </a:r>
            <a:endParaRPr lang="en-US" dirty="0"/>
          </a:p>
          <a:p>
            <a:r>
              <a:rPr lang="en-US" dirty="0"/>
              <a:t>https://toolbox.hyperisland.com/who-what-when-matrix</a:t>
            </a:r>
            <a:endParaRPr lang="en-US" dirty="0"/>
          </a:p>
          <a:p>
            <a:endParaRPr lang="en-US" dirty="0"/>
          </a:p>
          <a:p>
            <a:r>
              <a:rPr lang="en-US" dirty="0"/>
              <a:t>Wspólne bazgranie - można wykorzystać jako metodę stworzenia logo/nazwy firmy/hasła bez użycia narzędzi informatycznych;</a:t>
            </a:r>
            <a:endParaRPr lang="en-US" dirty="0"/>
          </a:p>
          <a:p>
            <a:endParaRPr lang="en-US" dirty="0"/>
          </a:p>
          <a:p>
            <a:r>
              <a:rPr lang="en-US" dirty="0"/>
              <a:t>Punkt wyjścia — to ćwiczenie można zastosować, gdy chcesz stworzyć jeden jednostronicowy biznesplan z całą klasą lub gdy klasa pracuje w grupach;</a:t>
            </a:r>
            <a:endParaRPr lang="en-US" dirty="0"/>
          </a:p>
          <a:p>
            <a:r>
              <a:rPr lang="en-US" dirty="0"/>
              <a:t>Uzgodnijcie w grupie, ile czasu musicie na to przeznaczyć. Podziel ten czas równo pomiędzy 8 pytań: np. jeśli masz 90 minut, możesz przeznaczyć 11 minut na każde pytanie.</a:t>
            </a:r>
            <a:endParaRPr lang="en-US" dirty="0"/>
          </a:p>
          <a:p>
            <a:endParaRPr lang="en-US" dirty="0"/>
          </a:p>
          <a:p>
            <a:r>
              <a:rPr lang="en-US" dirty="0"/>
              <a:t>Zapisz (lub przyklej wydrukowaną kopię) następujących pytań. Zwracaj się do każdego po kolei przez wyznaczony czas.</a:t>
            </a:r>
            <a:endParaRPr lang="en-US" dirty="0"/>
          </a:p>
          <a:p>
            <a:endParaRPr lang="en-US" dirty="0"/>
          </a:p>
          <a:p>
            <a:r>
              <a:rPr lang="en-US" dirty="0"/>
              <a:t>Cel: Jaki jest ogólny cel projektu? (wyraź go jednym zdaniem)</a:t>
            </a:r>
            <a:endParaRPr lang="en-US" dirty="0"/>
          </a:p>
          <a:p>
            <a:r>
              <a:rPr lang="en-US" dirty="0"/>
              <a:t>Pożądany wynik: Jakie konkretne wyniki należy osiągnąć do końca projektu? (celuj w 2-4 rezultaty)</a:t>
            </a:r>
            <a:endParaRPr lang="en-US" dirty="0"/>
          </a:p>
          <a:p>
            <a:r>
              <a:rPr lang="en-US" dirty="0"/>
              <a:t>Grupa docelowa i wartość: Dla kogo robisz projekt? I jaką wartość daje to tym ludziom? (maks 3 grupy docelowe)</a:t>
            </a:r>
            <a:endParaRPr lang="en-US" dirty="0"/>
          </a:p>
          <a:p>
            <a:r>
              <a:rPr lang="en-US" dirty="0"/>
              <a:t>Role: Kto jest zaangażowany i za co jest odpowiedzialny?</a:t>
            </a:r>
            <a:endParaRPr lang="en-US" dirty="0"/>
          </a:p>
          <a:p>
            <a:r>
              <a:rPr lang="en-US" dirty="0"/>
              <a:t>Kamienie milowe i budżet: co musi się wydarzyć i do kiedy? A ile masz pieniędzy? (im więcej informacji tym lepiej)</a:t>
            </a:r>
            <a:endParaRPr lang="en-US" dirty="0"/>
          </a:p>
          <a:p>
            <a:r>
              <a:rPr lang="en-US" dirty="0"/>
              <a:t>Jak: Jak zespół będzie współpracował, Jak będziesz się komunikować, dzielić zadania, współpracować, podejmować decyzje itp.</a:t>
            </a:r>
            <a:endParaRPr lang="en-US" dirty="0"/>
          </a:p>
          <a:p>
            <a:r>
              <a:rPr lang="en-US" dirty="0"/>
              <a:t>Kryteria sukcesu/porażki: Jak wygląda sukces? Jak wygląda porażka?</a:t>
            </a:r>
            <a:endParaRPr lang="en-US" dirty="0"/>
          </a:p>
          <a:p>
            <a:r>
              <a:rPr lang="en-US" dirty="0"/>
              <a:t>Połączenia: Jakie projekty są z tym powiązane? Czy są jakieś inne dokumenty lub źródła danych, które musimy wziąć pod uwagę?</a:t>
            </a:r>
            <a:endParaRPr lang="en-US" dirty="0"/>
          </a:p>
          <a:p>
            <a:r>
              <a:rPr lang="en-US" dirty="0"/>
              <a:t>Zestaw wszystkie odpowiedzi w jednostronicowy biznesplan.</a:t>
            </a:r>
            <a:endParaRPr lang="en-US" dirty="0"/>
          </a:p>
          <a:p>
            <a:r>
              <a:rPr lang="en-US" dirty="0"/>
              <a:t> </a:t>
            </a:r>
            <a:endParaRPr lang="en-US" dirty="0"/>
          </a:p>
          <a:p>
            <a:r>
              <a:rPr lang="en-US" dirty="0"/>
              <a:t>Link do metody: https://toolbox.hyperisland.com/project-point-of-departure</a:t>
            </a:r>
            <a:endParaRPr lang="en-US" dirty="0"/>
          </a:p>
          <a:p>
            <a:endParaRPr lang="en-US" dirty="0"/>
          </a:p>
          <a:p>
            <a:endParaRPr lang="en-US" dirty="0"/>
          </a:p>
          <a:p>
            <a:r>
              <a:rPr lang="en-US" dirty="0"/>
              <a:t>Metoda World Cafe – jeśli ćwiczenia z tej jednostki edukacyjnej są realizowane w małych zespołach, ćwiczenie to można wykorzystać jako metodę zbierania informacji zwrotnych/ewaluacji. Niech rzecznik każdego zespołu usiądzie przy oddzielnym stole; pozwól innym uczniom swobodnie poruszać się po sali i uzyskiwać bezpośrednie informacje na temat pracy każdego zespołu oraz zbierać wrażenia. Później podsumuj ćwiczenie, prosząc uczniów z innych zespołów o skomentowanie pracy wykonanej przez inne zespoły, dając wspomnianemu zespołowi czas na bardziej szczegółowe wyjaśnienie/wyjaśnienie swojej pracy, jeśli to konieczne.</a:t>
            </a:r>
            <a:endParaRPr lang="en-US" dirty="0"/>
          </a:p>
          <a:p>
            <a:endParaRPr lang="en-US" dirty="0"/>
          </a:p>
          <a:p>
            <a:r>
              <a:rPr lang="en-US" dirty="0"/>
              <a:t>Oryginalne ćwiczenie: https://toolbox.hyperisland.com/world-cafe</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Lista kontrolna dotycząca zakładania firmy — przejrzenie listy kontrolnej zawierającej kroki niezbędne do pomyślnego otwarcia firmy służy jako podsumowanie poprzednich działań, ale także jako przydatne przypomnienie brakujących kroków. Zadanie to można zamienić na obejrzenie filmu wideo o tej samej tematyce lub wykład nauczyciela.</a:t>
            </a:r>
            <a:endParaRPr lang="en-US" dirty="0"/>
          </a:p>
          <a:p>
            <a:endParaRPr lang="en-US" dirty="0"/>
          </a:p>
          <a:p>
            <a:r>
              <a:rPr lang="en-US" dirty="0"/>
              <a:t>Ankieta dotycząca przepisów krajowych i regionalnych – ćwiczenie polegające na autorefleksji, które można wykonać podczas zajęć lekcyjnych lub jako zadanie domowe. Pozwala uczącemu się poznać świat przepisów lokalnych/regionalnych/krajowych oraz niezbędnych zezwoleń i licencji, które będą potrzebne do prowadzenia działalności gospodarczej.</a:t>
            </a:r>
            <a:endParaRPr lang="en-US" dirty="0"/>
          </a:p>
          <a:p>
            <a:endParaRPr lang="en-US" dirty="0"/>
          </a:p>
          <a:p>
            <a:r>
              <a:rPr lang="en-US" dirty="0"/>
              <a:t>Możliwości finansowania – dla większości uczestników to działanie może być trudne do samodzielnego wdrożenia, dlatego wskazane byłoby skorzystanie z udostępnionego przez nas materiały dotyczącego lokalnych/regionalnych/krajowych funduszy finansowych lub stworzenia własnej wersji takiej „ściągawki” do wykorzystania przez uczniów – na przykład zawierającej informacje na temat stypendiów dla studentów, pożyczek studenckich na pierwszą działalność gospodarczą, funduszy, grantów lub innych możliwości finansowania dostępnych w danym                                                                                                                                                                                                                                                                                                                                                                                                                                                                                                                                                                                                                                                                                                                                                                                                                                                                                  kraju.</a:t>
            </a:r>
            <a:endParaRPr lang="en-US" dirty="0"/>
          </a:p>
          <a:p>
            <a:endParaRPr lang="en-US" dirty="0"/>
          </a:p>
          <a:p>
            <a:r>
              <a:rPr lang="en-US" dirty="0"/>
              <a:t>Plan finansowania – to innowacyjne ćwiczenie, w którym uczniowie muszą zastanowić się nad sposobami uzyskania odpowiedniego finansowania z różnych źródeł lub bezpośrednio od klientów, korzystając z informacji z poprzedniego ćwiczenia.</a:t>
            </a:r>
            <a:endParaRPr lang="en-US" dirty="0"/>
          </a:p>
          <a:p>
            <a:endParaRPr lang="en-US" dirty="0"/>
          </a:p>
          <a:p>
            <a:r>
              <a:rPr lang="en-US" dirty="0"/>
              <a:t>Prezentacja + dyskusja - można je przeprowadzić na różne sposoby: uczniowie mogą zaprezentować swoje pomysły jeden po drugim, a następnie omówić ich wykonalność na forum klasy. Mogą też zapisać swoje pomysły na tablicy i poprosić członków klasy o głosowanie (za pomocą naklejek lub ręcznie) na najbardziej ciekawe, innowacyjne rozwiązania.</a:t>
            </a:r>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en-US"/>
              <a:t>1.7.2013</a:t>
            </a:r>
            <a:endParaRPr lang="en-US"/>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Pisanie mózgowe — popularną i żywą formą pisma mózgowego jest zjawisko 6-3-5. Podczas sesji 6-3-5 ćwiczenia z pisania mózgów są podzielone na kilka rund. W każdej rundzie uczniowie zapisują po trzy pomysły w ciągu pięciu minut.</a:t>
            </a:r>
            <a:endParaRPr lang="en-US"/>
          </a:p>
          <a:p>
            <a:endParaRPr lang="en-US"/>
          </a:p>
          <a:p>
            <a:r>
              <a:rPr lang="en-US"/>
              <a:t>Po pierwszej rundzie każdy zamienia się swoją kartką z kimś innym, czyta, co jest na niej napisane, a następnie zapisuje jeszcze trzy pomysły. Mogą to być nowe pomysły lub opierać się na pomysłach, które zostały już udostępnione.</a:t>
            </a:r>
            <a:endParaRPr lang="en-US"/>
          </a:p>
          <a:p>
            <a:endParaRPr lang="en-US"/>
          </a:p>
          <a:p>
            <a:r>
              <a:rPr lang="en-US"/>
              <a:t>Po wymaganej liczbie rund zbierane są kartki papieru, omawiane są wszystkie zaproponowane pomysły i uzgadniane są dalsze kroki.</a:t>
            </a:r>
            <a:endParaRPr lang="en-US"/>
          </a:p>
          <a:p>
            <a:endParaRPr lang="en-US"/>
          </a:p>
          <a:p>
            <a:r>
              <a:rPr lang="en-US"/>
              <a:t>Przywilej na sprzedaż — to działanie stwarza uczestnikom przestrzeń i możliwość:</a:t>
            </a:r>
            <a:endParaRPr lang="en-US"/>
          </a:p>
          <a:p>
            <a:r>
              <a:rPr lang="en-US"/>
              <a:t>● potwierdzić i zbadać przywileje.</a:t>
            </a:r>
            <a:endParaRPr lang="en-US"/>
          </a:p>
          <a:p>
            <a:r>
              <a:rPr lang="en-US"/>
              <a:t>● empatycznie połącz się i zastanów nad doświadczeniem posiadania (lub braku) przywilejów.</a:t>
            </a:r>
            <a:endParaRPr lang="en-US"/>
          </a:p>
          <a:p>
            <a:r>
              <a:rPr lang="en-US"/>
              <a:t>● zastanów się, że żaden przywilej nie jest ważniejszy od drugiego, że dla kogoś może to być każdy przywilej</a:t>
            </a:r>
            <a:endParaRPr lang="en-US"/>
          </a:p>
          <a:p>
            <a:r>
              <a:rPr lang="en-US"/>
              <a:t>czuć się niezbędny.</a:t>
            </a:r>
            <a:endParaRPr lang="en-US"/>
          </a:p>
          <a:p>
            <a:r>
              <a:rPr lang="en-US"/>
              <a:t>● zidentyfikować przywileje, które w życiu codziennym uważają za oczywiste.</a:t>
            </a:r>
            <a:endParaRPr lang="en-US"/>
          </a:p>
          <a:p>
            <a:r>
              <a:rPr lang="en-US"/>
              <a:t>● zbadaj i rozważ, jakie grupy mogą mieć ograniczony dostęp do jakich przywilejów i jaki będzie tego skutek</a:t>
            </a:r>
            <a:endParaRPr lang="en-US"/>
          </a:p>
          <a:p>
            <a:r>
              <a:rPr lang="en-US"/>
              <a:t>brak dostępu może mieć wpływ na daną osobę.</a:t>
            </a:r>
            <a:endParaRPr lang="en-US"/>
          </a:p>
          <a:p>
            <a:endParaRPr lang="en-US"/>
          </a:p>
          <a:p>
            <a:r>
              <a:rPr lang="en-US"/>
              <a:t>Instrukcje:</a:t>
            </a:r>
            <a:endParaRPr lang="en-US"/>
          </a:p>
          <a:p>
            <a:r>
              <a:rPr lang="en-US"/>
              <a:t>1. wręczyć uczestnikom określoną kwotę wyimaginowanych pieniędzy na podstawie pierwszej litery nazwiska, np.:</a:t>
            </a:r>
            <a:endParaRPr lang="en-US"/>
          </a:p>
          <a:p>
            <a:r>
              <a:rPr lang="en-US"/>
              <a:t>A: 200 USD, B: 400 USD, C: 700 USD, D: 1500 USD, E: 300 USD, F: 600 USD, G: 900 USD, H: 1100 USD, I: 1900, J: 500 USD, K: 800 USD, L: 1000 USD, M: 200 dolarów</a:t>
            </a:r>
            <a:endParaRPr lang="en-US"/>
          </a:p>
          <a:p>
            <a:r>
              <a:rPr lang="en-US"/>
              <a:t>N: 400 USD, O: 700 USD, P: 1500 USD, Q: 300 USD, R: 600 USD, S: 900 USD, T: 1100 USD, U: 1900, V: 500 USD, W: 800 USD, X: 1000 USD, Y: 200 USD, Z: 600 dolarów</a:t>
            </a:r>
            <a:endParaRPr lang="en-US"/>
          </a:p>
          <a:p>
            <a:r>
              <a:rPr lang="en-US"/>
              <a:t>2. Przekaż uczestnikom listę przywilejów związanych z tematyką zajęć. Pozwól uczestnikom wybrać przywileje z listy zgodnie ze swoimi potrzebami i dostępnym budżetem.</a:t>
            </a:r>
            <a:endParaRPr lang="en-US"/>
          </a:p>
          <a:p>
            <a:r>
              <a:rPr lang="en-US"/>
              <a:t>3. Podsumuj ćwiczenie kilkoma refleksyjnymi pytaniami:</a:t>
            </a:r>
            <a:endParaRPr lang="en-US"/>
          </a:p>
          <a:p>
            <a:r>
              <a:rPr lang="en-US"/>
              <a:t>1. Jak się czułeś dzięki tej czynności?</a:t>
            </a:r>
            <a:endParaRPr lang="en-US"/>
          </a:p>
          <a:p>
            <a:r>
              <a:rPr lang="en-US"/>
              <a:t>2. Jak przebiegał proces wybierania uprawnień?</a:t>
            </a:r>
            <a:endParaRPr lang="en-US"/>
          </a:p>
          <a:p>
            <a:r>
              <a:rPr lang="en-US"/>
              <a:t>3. Jakie rzeczy na tej liście Cię zaskoczyły? Dlaczego?</a:t>
            </a:r>
            <a:endParaRPr lang="en-US"/>
          </a:p>
          <a:p>
            <a:r>
              <a:rPr lang="en-US"/>
              <a:t>4. Jak myślisz, dlaczego w ramach tej działalności przydzielane są konkretnie pieniądze? Na przykład moglibyśmy mieć</a:t>
            </a:r>
            <a:endParaRPr lang="en-US"/>
          </a:p>
          <a:p>
            <a:r>
              <a:rPr lang="en-US"/>
              <a:t>łatwo powiedzieć, że każdy przywilej jest wart 1 żeton, a każdy ma 5 żetonów. Co oznaczają pieniądze</a:t>
            </a:r>
            <a:endParaRPr lang="en-US"/>
          </a:p>
          <a:p>
            <a:r>
              <a:rPr lang="en-US"/>
              <a:t>przedstawiać?</a:t>
            </a:r>
            <a:endParaRPr lang="en-US"/>
          </a:p>
          <a:p>
            <a:r>
              <a:rPr lang="en-US"/>
              <a:t>5. Jak myślisz, dlaczego kwota pieniędzy, którą otrzymałeś, została przydzielona losowo?</a:t>
            </a:r>
            <a:endParaRPr lang="en-US"/>
          </a:p>
          <a:p>
            <a:endParaRPr lang="en-US"/>
          </a:p>
          <a:p>
            <a:r>
              <a:rPr lang="en-US"/>
              <a:t>Pięć pomysłów – pracując w zespołach nad pomysłem (np. tworząc własny ekologiczny biznes, zastanawiając się nad planem finansowania lub opracowując plan marketingowy), poproś członka przeciwnej grupy, aby odwiedził przestrzeń roboczą danego zespołu i spróbował przyjrzeć się swój projekt z innej perspektywy. poproś zaproszoną osobę o przedstawienie 3-5 pomysłów, o których pomyśli przy tworzeniu danego planu, i pozwól grupie przedyskutować, czy mogłaby/powinna zostać włączona w swoje działania.</a:t>
            </a:r>
            <a:endParaRPr lang="en-US"/>
          </a:p>
          <a:p>
            <a:endParaRPr lang="en-US"/>
          </a:p>
          <a:p>
            <a:r>
              <a:rPr lang="en-US"/>
              <a:t>Potnij i przenieś - Cel ćwiczenia: rozwinięcie zrozumienia różnych relacji pomiędzy elementami rozwiązania. Aby stworzyć różne perspektywy dotyczące rozwiązania.</a:t>
            </a:r>
            <a:endParaRPr lang="en-US"/>
          </a:p>
          <a:p>
            <a:r>
              <a:rPr lang="en-US"/>
              <a:t>Materiały: Flipcharty, markery, papier itp.</a:t>
            </a:r>
            <a:endParaRPr lang="en-US"/>
          </a:p>
          <a:p>
            <a:r>
              <a:rPr lang="en-US"/>
              <a:t>Instrukcje</a:t>
            </a:r>
            <a:endParaRPr lang="en-US"/>
          </a:p>
          <a:p>
            <a:r>
              <a:rPr lang="en-US"/>
              <a:t>Wymagane prace wstępne: Elementy rozwiązania należy utworzyć wcześniej</a:t>
            </a:r>
            <a:endParaRPr lang="en-US"/>
          </a:p>
          <a:p>
            <a:r>
              <a:rPr lang="en-US"/>
              <a:t>Realizacja</a:t>
            </a:r>
            <a:endParaRPr lang="en-US"/>
          </a:p>
          <a:p>
            <a:r>
              <a:rPr lang="en-US"/>
              <a:t>1. Umieść elementy rozwiązania na kartach i umieść je na ścianie</a:t>
            </a:r>
            <a:endParaRPr lang="en-US"/>
          </a:p>
          <a:p>
            <a:r>
              <a:rPr lang="en-US"/>
              <a:t>2. Przesuwaj karty wizualnie po ścianie, aby zobaczyć nowe relacje</a:t>
            </a:r>
            <a:endParaRPr lang="en-US"/>
          </a:p>
          <a:p>
            <a:r>
              <a:rPr lang="en-US"/>
              <a:t>3. Zatrzymaj się co jakiś czas i zastanów się.</a:t>
            </a:r>
            <a:endParaRPr lang="en-US"/>
          </a:p>
          <a:p>
            <a:r>
              <a:rPr lang="en-US"/>
              <a:t>4. Zbierz refleksje do wykorzystania przy opisywaniu rozwiązania</a:t>
            </a:r>
            <a:endParaRPr lang="en-US"/>
          </a:p>
          <a:p>
            <a:r>
              <a:rPr lang="en-US"/>
              <a:t>Wymagane dalsze działania: należy podjąć decyzje, aby osiągnąć porozumienie w sprawie rozwiązania. Niezbędny jest także sposób, w jaki zostanie to wdrożone.</a:t>
            </a:r>
            <a:endParaRPr lang="en-US"/>
          </a:p>
          <a:p>
            <a:endParaRPr lang="en-US"/>
          </a:p>
          <a:p>
            <a:r>
              <a:rPr lang="en-US"/>
              <a:t>Fishbowl — działanie w kształcie akwariów służy do zarządzania dyskusjami grupowymi.</a:t>
            </a:r>
            <a:endParaRPr lang="en-US"/>
          </a:p>
          <a:p>
            <a:r>
              <a:rPr lang="en-US"/>
              <a:t>Ogólna koncepcja jest taka, że zamiast prowadzić otwartą dyskusję w dużej grupie na jakiś temat, co może być trudne do prowadzenia i często przynosi korzyści tylko kilku aktywnym uczestnikom, mniejsza grupa (najlepiej 3–6 osób) jest izolowana w celu dyskusji, podczas gdy reszta uczestnicy (maksymalnie 50 osób) siedzą na zewnątrz i obserwują, nie przeszkadzając. Facylitacja koncentruje się na dyskusji w grupie głównej. Mniej ludzi = łatwiej ułatwić.</a:t>
            </a:r>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en-US"/>
              <a:t>‹#›</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0.svg"/><Relationship Id="rId3" Type="http://schemas.openxmlformats.org/officeDocument/2006/relationships/image" Target="../media/image19.png"/><Relationship Id="rId2" Type="http://schemas.openxmlformats.org/officeDocument/2006/relationships/image" Target="../media/image26.svg"/><Relationship Id="rId1" Type="http://schemas.openxmlformats.org/officeDocument/2006/relationships/image" Target="../media/image25.png"/></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20.svg"/><Relationship Id="rId3" Type="http://schemas.openxmlformats.org/officeDocument/2006/relationships/image" Target="../media/image19.png"/><Relationship Id="rId2" Type="http://schemas.openxmlformats.org/officeDocument/2006/relationships/image" Target="../media/image30.svg"/><Relationship Id="rId1"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37.svg"/><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image" Target="../media/image33.jpeg"/><Relationship Id="rId2" Type="http://schemas.openxmlformats.org/officeDocument/2006/relationships/image" Target="../media/image6.sv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6.svg"/><Relationship Id="rId3" Type="http://schemas.openxmlformats.org/officeDocument/2006/relationships/image" Target="../media/image5.png"/><Relationship Id="rId2" Type="http://schemas.openxmlformats.org/officeDocument/2006/relationships/image" Target="../media/image37.svg"/><Relationship Id="rId1" Type="http://schemas.openxmlformats.org/officeDocument/2006/relationships/image" Target="../media/image36.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9.jpeg"/><Relationship Id="rId2" Type="http://schemas.openxmlformats.org/officeDocument/2006/relationships/image" Target="../media/image6.sv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jpeg"/><Relationship Id="rId2" Type="http://schemas.openxmlformats.org/officeDocument/2006/relationships/image" Target="../media/image6.sv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6.sv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image" Target="../media/image14.svg"/><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6.sv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svg"/><Relationship Id="rId1"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 Id="rId3" Type="http://schemas.openxmlformats.org/officeDocument/2006/relationships/image" Target="../media/image17.png"/><Relationship Id="rId2" Type="http://schemas.openxmlformats.org/officeDocument/2006/relationships/image" Target="../media/image16.sv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p:cNvSpPr txBox="1"/>
          <p:nvPr/>
        </p:nvSpPr>
        <p:spPr>
          <a:xfrm>
            <a:off x="1691427" y="4457702"/>
            <a:ext cx="14905146" cy="3069122"/>
          </a:xfrm>
          <a:prstGeom prst="rect">
            <a:avLst/>
          </a:prstGeom>
        </p:spPr>
        <p:txBody>
          <a:bodyPr vert="horz" lIns="137160" tIns="68580" rIns="137160" bIns="6858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1500"/>
              </a:spcBef>
            </a:pPr>
            <a:br>
              <a:rPr lang="de-DE" sz="54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72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pic>
        <p:nvPicPr>
          <p:cNvPr id="10" name="Grafik 9" descr="Ein Bild, das Text, Screenshot, Schrift, Logo enthält.&#10;&#10;Automatisch generierte Beschreibung"/>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74878" y="7826002"/>
            <a:ext cx="13261029" cy="2332958"/>
          </a:xfrm>
          <a:prstGeom prst="rect">
            <a:avLst/>
          </a:prstGeom>
        </p:spPr>
      </p:pic>
      <p:pic>
        <p:nvPicPr>
          <p:cNvPr id="13" name="Grafik 12" descr="Ein Bild, das Schrift, Grafiken, Logo, Symbol enthält.&#10;&#10;Automatisch generierte Beschreibu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97" y="-266321"/>
            <a:ext cx="10430970" cy="6258582"/>
          </a:xfrm>
          <a:prstGeom prst="rect">
            <a:avLst/>
          </a:prstGeom>
        </p:spPr>
      </p:pic>
      <p:pic>
        <p:nvPicPr>
          <p:cNvPr id="14" name="Grafik 1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545767" y="4592955"/>
            <a:ext cx="3134678" cy="1101090"/>
          </a:xfrm>
          <a:prstGeom prst="rect">
            <a:avLst/>
          </a:prstGeom>
          <a:noFill/>
          <a:ln>
            <a:noFill/>
          </a:ln>
        </p:spPr>
      </p:pic>
      <p:sp>
        <p:nvSpPr>
          <p:cNvPr id="15" name="Textfeld 2"/>
          <p:cNvSpPr txBox="1">
            <a:spLocks noChangeArrowheads="1"/>
          </p:cNvSpPr>
          <p:nvPr/>
        </p:nvSpPr>
        <p:spPr bwMode="auto">
          <a:xfrm>
            <a:off x="10394950" y="5935980"/>
            <a:ext cx="6871970" cy="1211580"/>
          </a:xfrm>
          <a:prstGeom prst="rect">
            <a:avLst/>
          </a:prstGeom>
          <a:noFill/>
          <a:ln w="9525">
            <a:noFill/>
            <a:miter lim="800000"/>
          </a:ln>
        </p:spPr>
        <p:txBody>
          <a:bodyPr rot="0" vert="horz" wrap="square" lIns="137160" tIns="68580" rIns="137160" bIns="68580" anchor="t" anchorCtr="0">
            <a:noAutofit/>
          </a:bodyPr>
          <a:lstStyle/>
          <a:p>
            <a:pPr>
              <a:lnSpc>
                <a:spcPct val="107000"/>
              </a:lnSpc>
              <a:spcAft>
                <a:spcPts val="1200"/>
              </a:spcAft>
            </a:pPr>
            <a:r>
              <a:rPr sz="1500" dirty="0">
                <a:latin typeface="Liberation Sans" panose="020B0604020202020204" pitchFamily="34" charset="0"/>
                <a:ea typeface="Calibri" panose="020F0502020204030204" pitchFamily="34" charset="0"/>
                <a:cs typeface="Times New Roman" panose="02020603050405020304" pitchFamily="18" charset="0"/>
              </a:rPr>
              <a:t>Ten dokument opracowany przez EcoGreen jest objęty licencją CC BY-SA 4.0.</a:t>
            </a:r>
            <a:endParaRPr sz="1500" dirty="0">
              <a:latin typeface="Liberation Sans" panose="020B0604020202020204" pitchFamily="34" charset="0"/>
              <a:ea typeface="Calibri" panose="020F0502020204030204" pitchFamily="34" charset="0"/>
              <a:cs typeface="Times New Roman" panose="02020603050405020304" pitchFamily="18" charset="0"/>
            </a:endParaRPr>
          </a:p>
          <a:p>
            <a:pPr>
              <a:lnSpc>
                <a:spcPct val="100000"/>
              </a:lnSpc>
              <a:spcAft>
                <a:spcPts val="1200"/>
              </a:spcAft>
            </a:pPr>
            <a:r>
              <a:rPr sz="1500" dirty="0">
                <a:latin typeface="Liberation Sans" panose="020B0604020202020204" pitchFamily="34" charset="0"/>
                <a:ea typeface="Calibri" panose="020F0502020204030204" pitchFamily="34" charset="0"/>
                <a:cs typeface="Times New Roman" panose="02020603050405020304" pitchFamily="18" charset="0"/>
              </a:rPr>
              <a:t>Aby wyświetlić kopię tej licencji, odwiedź </a:t>
            </a:r>
            <a:endParaRPr sz="1500" dirty="0">
              <a:latin typeface="Liberation Sans" panose="020B0604020202020204" pitchFamily="34" charset="0"/>
              <a:ea typeface="Calibri" panose="020F0502020204030204" pitchFamily="34" charset="0"/>
              <a:cs typeface="Times New Roman" panose="02020603050405020304" pitchFamily="18" charset="0"/>
            </a:endParaRPr>
          </a:p>
          <a:p>
            <a:pPr>
              <a:lnSpc>
                <a:spcPct val="107000"/>
              </a:lnSpc>
              <a:spcAft>
                <a:spcPts val="1200"/>
              </a:spcAft>
            </a:pPr>
            <a:r>
              <a:rPr sz="1500" dirty="0">
                <a:latin typeface="Liberation Sans" panose="020B0604020202020204" pitchFamily="34" charset="0"/>
                <a:ea typeface="Calibri" panose="020F0502020204030204" pitchFamily="34" charset="0"/>
                <a:cs typeface="Times New Roman" panose="02020603050405020304" pitchFamily="18" charset="0"/>
              </a:rPr>
              <a:t>https://creativecommons.org/licenses/by-sa/4.0</a:t>
            </a:r>
            <a:endParaRPr sz="1500" dirty="0">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6" name="Grafik 15" descr="Ein Bild, das Text enthält.&#10;&#10;Automatisch generierte Beschreibung"/>
          <p:cNvPicPr>
            <a:picLocks noChangeAspect="1"/>
          </p:cNvPicPr>
          <p:nvPr/>
        </p:nvPicPr>
        <p:blipFill>
          <a:blip r:embed="rId4"/>
          <a:stretch>
            <a:fillRect/>
          </a:stretch>
        </p:blipFill>
        <p:spPr>
          <a:xfrm>
            <a:off x="10545767" y="1741958"/>
            <a:ext cx="3822003" cy="798906"/>
          </a:xfrm>
          <a:prstGeom prst="rect">
            <a:avLst/>
          </a:prstGeom>
        </p:spPr>
      </p:pic>
      <p:sp>
        <p:nvSpPr>
          <p:cNvPr id="17" name="Textfeld 16"/>
          <p:cNvSpPr txBox="1"/>
          <p:nvPr/>
        </p:nvSpPr>
        <p:spPr>
          <a:xfrm>
            <a:off x="10510415" y="2715369"/>
            <a:ext cx="6996246" cy="1245235"/>
          </a:xfrm>
          <a:prstGeom prst="rect">
            <a:avLst/>
          </a:prstGeom>
          <a:noFill/>
        </p:spPr>
        <p:txBody>
          <a:bodyPr wrap="square">
            <a:spAutoFit/>
          </a:bodyPr>
          <a:lstStyle/>
          <a:p>
            <a:r>
              <a:rPr lang="en-US" sz="1500">
                <a:latin typeface="Liberation Sans" panose="020B0604020202020204" pitchFamily="34" charset="0"/>
                <a:cs typeface="Times New Roman" panose="02020603050405020304" pitchFamily="18" charset="0"/>
              </a:rPr>
              <a:t>Publikacja sfinansowana przez Unię Europejską. Wyrażone w niej poglądy i opinie są jednak wyłącznie poglądami autora(ów) i niekoniecznie odzwierciedlają poglądy Unii Europejskiej lub Europejskiej Agencji Wykonawczej ds. Edukacji i Kultury (EACEA). Ani Unia Europejska, ani EACEA nie mogą ponosić za nie odpowiedzialności.</a:t>
            </a:r>
            <a:endParaRPr lang="en-US" sz="1500">
              <a:latin typeface="Liberation Sans" panose="020B0604020202020204" pitchFamily="34" charset="0"/>
              <a:cs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966442"/>
            <a:ext cx="9773917" cy="6646264"/>
          </a:xfrm>
          <a:custGeom>
            <a:avLst/>
            <a:gdLst/>
            <a:ahLst/>
            <a:cxnLst/>
            <a:rect l="l" t="t" r="r" b="b"/>
            <a:pathLst>
              <a:path w="9773917" h="6646264">
                <a:moveTo>
                  <a:pt x="0" y="0"/>
                </a:moveTo>
                <a:lnTo>
                  <a:pt x="9773917" y="0"/>
                </a:lnTo>
                <a:lnTo>
                  <a:pt x="9773917" y="6646264"/>
                </a:lnTo>
                <a:lnTo>
                  <a:pt x="0" y="6646264"/>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8468709" y="4098412"/>
            <a:ext cx="2430943" cy="2382324"/>
          </a:xfrm>
          <a:custGeom>
            <a:avLst/>
            <a:gdLst/>
            <a:ahLst/>
            <a:cxnLst/>
            <a:rect l="l" t="t" r="r" b="b"/>
            <a:pathLst>
              <a:path w="2430943" h="2382324">
                <a:moveTo>
                  <a:pt x="0" y="0"/>
                </a:moveTo>
                <a:lnTo>
                  <a:pt x="2430943" y="0"/>
                </a:lnTo>
                <a:lnTo>
                  <a:pt x="2430943" y="2382324"/>
                </a:lnTo>
                <a:lnTo>
                  <a:pt x="0" y="2382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28700" y="1603417"/>
            <a:ext cx="6822212" cy="596958"/>
          </a:xfrm>
          <a:prstGeom prst="rect">
            <a:avLst/>
          </a:prstGeom>
        </p:spPr>
        <p:txBody>
          <a:bodyPr lIns="0" tIns="0" rIns="0" bIns="0" rtlCol="0" anchor="t">
            <a:spAutoFit/>
          </a:bodyPr>
          <a:lstStyle/>
          <a:p>
            <a:pPr>
              <a:lnSpc>
                <a:spcPts val="4900"/>
              </a:lnSpc>
              <a:spcBef>
                <a:spcPct val="0"/>
              </a:spcBef>
            </a:pPr>
            <a:r>
              <a:rPr lang="en-US" sz="3500" dirty="0">
                <a:solidFill>
                  <a:srgbClr val="000000"/>
                </a:solidFill>
                <a:latin typeface="Poppins Bold" panose="00000800000000000000"/>
              </a:rPr>
              <a:t>ĆWICZENIA ALTERNATYWNE</a:t>
            </a:r>
            <a:endParaRPr lang="en-US" sz="3500" dirty="0">
              <a:solidFill>
                <a:srgbClr val="000000"/>
              </a:solidFill>
              <a:latin typeface="Poppins Bold" panose="00000800000000000000"/>
            </a:endParaRPr>
          </a:p>
        </p:txBody>
      </p:sp>
      <p:sp>
        <p:nvSpPr>
          <p:cNvPr id="5" name="TextBox 5"/>
          <p:cNvSpPr txBox="1"/>
          <p:nvPr/>
        </p:nvSpPr>
        <p:spPr>
          <a:xfrm>
            <a:off x="1006929" y="2698311"/>
            <a:ext cx="6473272" cy="5509578"/>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Zajęcia alternatywne – jak sama nazwa wskazuje – mogą być stosowane zamiennie z zajęciami głównymi przedstawionymi w koncepcji głównej jednostki nauczania.</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Są także doskonałymi narzędziami dla nauczycieli i trenerów, którzy preferują bardziej osobisty kontakt z uczniami lub na zajęciach, gdzie wymagane lub preferowane jest bardziej tradycyjne podejście.</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Zajęcia alternatywne są wszechstronne - oznacza to, że można je stosować w różnych sceneriach, na różnych zajęciach i o różnej tematyce</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p:txBody>
      </p:sp>
      <p:sp>
        <p:nvSpPr>
          <p:cNvPr id="6" name="TextBox 6"/>
          <p:cNvSpPr txBox="1"/>
          <p:nvPr/>
        </p:nvSpPr>
        <p:spPr>
          <a:xfrm>
            <a:off x="12876548" y="2224873"/>
            <a:ext cx="4559487" cy="336521"/>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PISANIE MÓZGU</a:t>
            </a:r>
            <a:endParaRPr lang="en-US" sz="2190" spc="-65">
              <a:solidFill>
                <a:srgbClr val="000000"/>
              </a:solidFill>
              <a:latin typeface="Poppins Bold" panose="00000800000000000000"/>
            </a:endParaRPr>
          </a:p>
        </p:txBody>
      </p:sp>
      <p:sp>
        <p:nvSpPr>
          <p:cNvPr id="7" name="TextBox 7"/>
          <p:cNvSpPr txBox="1"/>
          <p:nvPr/>
        </p:nvSpPr>
        <p:spPr>
          <a:xfrm>
            <a:off x="12876548" y="3699116"/>
            <a:ext cx="4559487" cy="337635"/>
          </a:xfrm>
          <a:prstGeom prst="rect">
            <a:avLst/>
          </a:prstGeom>
        </p:spPr>
        <p:txBody>
          <a:bodyPr lIns="0" tIns="0" rIns="0" bIns="0" rtlCol="0" anchor="t">
            <a:spAutoFit/>
          </a:bodyPr>
          <a:lstStyle/>
          <a:p>
            <a:pPr>
              <a:lnSpc>
                <a:spcPts val="2520"/>
              </a:lnSpc>
            </a:pPr>
            <a:r>
              <a:rPr lang="en-US" sz="2190" spc="-65">
                <a:solidFill>
                  <a:srgbClr val="FFFFFF"/>
                </a:solidFill>
                <a:latin typeface="Poppins Bold" panose="00000800000000000000"/>
              </a:rPr>
              <a:t>PRZYWILEJ NA SPRZEDAŻ</a:t>
            </a:r>
            <a:endParaRPr lang="en-US" sz="2190" spc="-65">
              <a:solidFill>
                <a:srgbClr val="FFFFFF"/>
              </a:solidFill>
              <a:latin typeface="Poppins Bold" panose="00000800000000000000"/>
            </a:endParaRPr>
          </a:p>
        </p:txBody>
      </p:sp>
      <p:sp>
        <p:nvSpPr>
          <p:cNvPr id="8" name="TextBox 8"/>
          <p:cNvSpPr txBox="1"/>
          <p:nvPr/>
        </p:nvSpPr>
        <p:spPr>
          <a:xfrm>
            <a:off x="12876548" y="5116523"/>
            <a:ext cx="4559487" cy="336577"/>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PIĘĆ POMYSŁÓW</a:t>
            </a:r>
            <a:endParaRPr lang="en-US" sz="2190" spc="-65">
              <a:solidFill>
                <a:srgbClr val="000000"/>
              </a:solidFill>
              <a:latin typeface="Poppins Bold" panose="00000800000000000000"/>
            </a:endParaRPr>
          </a:p>
        </p:txBody>
      </p:sp>
      <p:sp>
        <p:nvSpPr>
          <p:cNvPr id="9" name="TextBox 9"/>
          <p:cNvSpPr txBox="1"/>
          <p:nvPr/>
        </p:nvSpPr>
        <p:spPr>
          <a:xfrm>
            <a:off x="12876548" y="6614920"/>
            <a:ext cx="4559487" cy="337767"/>
          </a:xfrm>
          <a:prstGeom prst="rect">
            <a:avLst/>
          </a:prstGeom>
        </p:spPr>
        <p:txBody>
          <a:bodyPr lIns="0" tIns="0" rIns="0" bIns="0" rtlCol="0" anchor="t">
            <a:spAutoFit/>
          </a:bodyPr>
          <a:lstStyle/>
          <a:p>
            <a:pPr>
              <a:lnSpc>
                <a:spcPts val="2520"/>
              </a:lnSpc>
            </a:pPr>
            <a:r>
              <a:rPr lang="en-US" sz="2190" spc="-65">
                <a:solidFill>
                  <a:srgbClr val="FFFFFF"/>
                </a:solidFill>
                <a:latin typeface="Poppins Bold" panose="00000800000000000000"/>
              </a:rPr>
              <a:t>Tnij i ruszaj się</a:t>
            </a:r>
            <a:endParaRPr lang="en-US" sz="2190" spc="-65">
              <a:solidFill>
                <a:srgbClr val="FFFFFF"/>
              </a:solidFill>
              <a:latin typeface="Poppins Bold" panose="00000800000000000000"/>
            </a:endParaRPr>
          </a:p>
        </p:txBody>
      </p:sp>
      <p:sp>
        <p:nvSpPr>
          <p:cNvPr id="10" name="TextBox 10"/>
          <p:cNvSpPr txBox="1"/>
          <p:nvPr/>
        </p:nvSpPr>
        <p:spPr>
          <a:xfrm>
            <a:off x="12876548" y="8002153"/>
            <a:ext cx="4559487" cy="336577"/>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AKWIARIUM</a:t>
            </a:r>
            <a:endParaRPr lang="en-US" sz="2190" spc="-65">
              <a:solidFill>
                <a:srgbClr val="000000"/>
              </a:solidFill>
              <a:latin typeface="Poppins Bold" panose="00000800000000000000"/>
            </a:endParaRPr>
          </a:p>
        </p:txBody>
      </p:sp>
      <p:grpSp>
        <p:nvGrpSpPr>
          <p:cNvPr id="11" name="Group 11"/>
          <p:cNvGrpSpPr/>
          <p:nvPr/>
        </p:nvGrpSpPr>
        <p:grpSpPr>
          <a:xfrm rot="4295477">
            <a:off x="-40936" y="-2201864"/>
            <a:ext cx="1700141" cy="3612413"/>
            <a:chOff x="0" y="0"/>
            <a:chExt cx="591973" cy="1257807"/>
          </a:xfrm>
        </p:grpSpPr>
        <p:sp>
          <p:nvSpPr>
            <p:cNvPr id="12" name="Freeform 12"/>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085875">
            <a:off x="-625966" y="8561924"/>
            <a:ext cx="1803136" cy="3831255"/>
            <a:chOff x="0" y="0"/>
            <a:chExt cx="591973" cy="1257807"/>
          </a:xfrm>
        </p:grpSpPr>
        <p:sp>
          <p:nvSpPr>
            <p:cNvPr id="15" name="Freeform 15"/>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7" name="Freeform 17"/>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Freeform 18"/>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2839403"/>
            <a:ext cx="16230600" cy="6695122"/>
          </a:xfrm>
          <a:custGeom>
            <a:avLst/>
            <a:gdLst/>
            <a:ahLst/>
            <a:cxnLst/>
            <a:rect l="l" t="t" r="r" b="b"/>
            <a:pathLst>
              <a:path w="16230600" h="6695122">
                <a:moveTo>
                  <a:pt x="0" y="0"/>
                </a:moveTo>
                <a:lnTo>
                  <a:pt x="16230600" y="0"/>
                </a:lnTo>
                <a:lnTo>
                  <a:pt x="16230600" y="6695122"/>
                </a:lnTo>
                <a:lnTo>
                  <a:pt x="0" y="6695122"/>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3" name="Group 3"/>
          <p:cNvGrpSpPr/>
          <p:nvPr/>
        </p:nvGrpSpPr>
        <p:grpSpPr>
          <a:xfrm rot="4295477">
            <a:off x="-271756" y="-2950092"/>
            <a:ext cx="2247646" cy="4775736"/>
            <a:chOff x="0" y="0"/>
            <a:chExt cx="591973" cy="1257807"/>
          </a:xfrm>
        </p:grpSpPr>
        <p:sp>
          <p:nvSpPr>
            <p:cNvPr id="4" name="Freeform 4"/>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6" name="Group 6"/>
          <p:cNvGrpSpPr/>
          <p:nvPr/>
        </p:nvGrpSpPr>
        <p:grpSpPr>
          <a:xfrm rot="6714124">
            <a:off x="16847435" y="-2698877"/>
            <a:ext cx="2247646" cy="4775736"/>
            <a:chOff x="0" y="0"/>
            <a:chExt cx="591973" cy="1257807"/>
          </a:xfrm>
        </p:grpSpPr>
        <p:sp>
          <p:nvSpPr>
            <p:cNvPr id="7" name="Freeform 7"/>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8" name="TextBox 8"/>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9" name="Freeform 9"/>
          <p:cNvSpPr/>
          <p:nvPr/>
        </p:nvSpPr>
        <p:spPr>
          <a:xfrm rot="8100000" flipH="1">
            <a:off x="-1652834" y="-690730"/>
            <a:ext cx="3091800" cy="2604842"/>
          </a:xfrm>
          <a:custGeom>
            <a:avLst/>
            <a:gdLst/>
            <a:ahLst/>
            <a:cxnLst/>
            <a:rect l="l" t="t" r="r" b="b"/>
            <a:pathLst>
              <a:path w="3091800" h="2604842">
                <a:moveTo>
                  <a:pt x="3091801" y="0"/>
                </a:moveTo>
                <a:lnTo>
                  <a:pt x="0" y="0"/>
                </a:lnTo>
                <a:lnTo>
                  <a:pt x="0" y="2604841"/>
                </a:lnTo>
                <a:lnTo>
                  <a:pt x="3091801" y="2604841"/>
                </a:lnTo>
                <a:lnTo>
                  <a:pt x="309180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10" name="Freeform 10"/>
          <p:cNvSpPr/>
          <p:nvPr/>
        </p:nvSpPr>
        <p:spPr>
          <a:xfrm rot="3022192" flipH="1" flipV="1">
            <a:off x="16869315" y="-484359"/>
            <a:ext cx="3091800" cy="2604842"/>
          </a:xfrm>
          <a:custGeom>
            <a:avLst/>
            <a:gdLst/>
            <a:ahLst/>
            <a:cxnLst/>
            <a:rect l="l" t="t" r="r" b="b"/>
            <a:pathLst>
              <a:path w="3091800" h="2604842">
                <a:moveTo>
                  <a:pt x="3091801" y="2604842"/>
                </a:moveTo>
                <a:lnTo>
                  <a:pt x="0" y="2604842"/>
                </a:lnTo>
                <a:lnTo>
                  <a:pt x="0" y="0"/>
                </a:lnTo>
                <a:lnTo>
                  <a:pt x="3091801" y="0"/>
                </a:lnTo>
                <a:lnTo>
                  <a:pt x="3091801" y="260484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11" name="Freeform 11"/>
          <p:cNvSpPr/>
          <p:nvPr/>
        </p:nvSpPr>
        <p:spPr>
          <a:xfrm>
            <a:off x="8212324" y="5232599"/>
            <a:ext cx="1908729" cy="1908729"/>
          </a:xfrm>
          <a:custGeom>
            <a:avLst/>
            <a:gdLst/>
            <a:ahLst/>
            <a:cxnLst/>
            <a:rect l="l" t="t" r="r" b="b"/>
            <a:pathLst>
              <a:path w="1908729" h="1908729">
                <a:moveTo>
                  <a:pt x="0" y="0"/>
                </a:moveTo>
                <a:lnTo>
                  <a:pt x="1908730" y="0"/>
                </a:lnTo>
                <a:lnTo>
                  <a:pt x="1908730" y="1908729"/>
                </a:lnTo>
                <a:lnTo>
                  <a:pt x="0" y="19087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2" name="TextBox 12"/>
          <p:cNvSpPr txBox="1"/>
          <p:nvPr/>
        </p:nvSpPr>
        <p:spPr>
          <a:xfrm>
            <a:off x="3472639" y="1009650"/>
            <a:ext cx="10852559" cy="1461939"/>
          </a:xfrm>
          <a:prstGeom prst="rect">
            <a:avLst/>
          </a:prstGeom>
        </p:spPr>
        <p:txBody>
          <a:bodyPr lIns="0" tIns="0" rIns="0" bIns="0" rtlCol="0" anchor="t">
            <a:spAutoFit/>
          </a:bodyPr>
          <a:lstStyle/>
          <a:p>
            <a:pPr algn="ctr">
              <a:lnSpc>
                <a:spcPts val="5750"/>
              </a:lnSpc>
            </a:pPr>
            <a:r>
              <a:rPr lang="en-US" sz="5000" spc="-149" dirty="0">
                <a:solidFill>
                  <a:srgbClr val="000000"/>
                </a:solidFill>
                <a:latin typeface="Poppins Bold" panose="00000800000000000000"/>
              </a:rPr>
              <a:t>WYMIERNE REZULTATY </a:t>
            </a:r>
            <a:endParaRPr lang="en-US" sz="5000" spc="-149" dirty="0">
              <a:solidFill>
                <a:srgbClr val="000000"/>
              </a:solidFill>
              <a:latin typeface="Poppins Bold" panose="00000800000000000000"/>
            </a:endParaRPr>
          </a:p>
          <a:p>
            <a:pPr algn="ctr">
              <a:lnSpc>
                <a:spcPts val="5750"/>
              </a:lnSpc>
            </a:pPr>
            <a:r>
              <a:rPr lang="en-US" sz="5000" spc="-149" dirty="0">
                <a:solidFill>
                  <a:srgbClr val="000000"/>
                </a:solidFill>
                <a:latin typeface="Poppins Bold" panose="00000800000000000000"/>
              </a:rPr>
              <a:t>JEDNOSTKI DYDAKTYCZNEJ</a:t>
            </a:r>
            <a:endParaRPr lang="en-US" sz="5000" spc="-149" dirty="0">
              <a:solidFill>
                <a:srgbClr val="000000"/>
              </a:solidFill>
              <a:latin typeface="Poppins Bold" panose="00000800000000000000"/>
            </a:endParaRPr>
          </a:p>
        </p:txBody>
      </p:sp>
      <p:sp>
        <p:nvSpPr>
          <p:cNvPr id="13" name="TextBox 13"/>
          <p:cNvSpPr txBox="1"/>
          <p:nvPr/>
        </p:nvSpPr>
        <p:spPr>
          <a:xfrm>
            <a:off x="1885526" y="3177725"/>
            <a:ext cx="3632156" cy="788378"/>
          </a:xfrm>
          <a:prstGeom prst="rect">
            <a:avLst/>
          </a:prstGeom>
        </p:spPr>
        <p:txBody>
          <a:bodyPr wrap="square" lIns="0" tIns="0" rIns="0" bIns="0" rtlCol="0" anchor="t">
            <a:spAutoFit/>
          </a:bodyPr>
          <a:lstStyle/>
          <a:p>
            <a:pPr algn="ctr">
              <a:lnSpc>
                <a:spcPts val="3050"/>
              </a:lnSpc>
            </a:pPr>
            <a:r>
              <a:rPr lang="en-US" sz="2655" dirty="0">
                <a:solidFill>
                  <a:srgbClr val="FFFFFF"/>
                </a:solidFill>
                <a:latin typeface="Poppins Semi-Bold" panose="00000700000000000000"/>
              </a:rPr>
              <a:t>WYNIKI BADANIA AUTOREFLEKSYJNEGO</a:t>
            </a:r>
            <a:endParaRPr lang="en-US" sz="2655" dirty="0">
              <a:solidFill>
                <a:srgbClr val="FFFFFF"/>
              </a:solidFill>
              <a:latin typeface="Poppins Semi-Bold" panose="00000700000000000000"/>
            </a:endParaRPr>
          </a:p>
        </p:txBody>
      </p:sp>
      <p:sp>
        <p:nvSpPr>
          <p:cNvPr id="14" name="TextBox 14"/>
          <p:cNvSpPr txBox="1"/>
          <p:nvPr/>
        </p:nvSpPr>
        <p:spPr>
          <a:xfrm>
            <a:off x="1457557" y="5920043"/>
            <a:ext cx="3537052" cy="718145"/>
          </a:xfrm>
          <a:prstGeom prst="rect">
            <a:avLst/>
          </a:prstGeom>
        </p:spPr>
        <p:txBody>
          <a:bodyPr lIns="0" tIns="0" rIns="0" bIns="0" rtlCol="0" anchor="t">
            <a:spAutoFit/>
          </a:bodyPr>
          <a:lstStyle/>
          <a:p>
            <a:pPr algn="ctr">
              <a:lnSpc>
                <a:spcPts val="2760"/>
              </a:lnSpc>
            </a:pPr>
            <a:r>
              <a:rPr lang="en-US" sz="2400" dirty="0">
                <a:solidFill>
                  <a:srgbClr val="FFFFFF"/>
                </a:solidFill>
                <a:latin typeface="Poppins Semi-Bold" panose="00000700000000000000"/>
              </a:rPr>
              <a:t>KONCEPCJA </a:t>
            </a:r>
            <a:endParaRPr lang="en-US" sz="2400" dirty="0">
              <a:solidFill>
                <a:srgbClr val="FFFFFF"/>
              </a:solidFill>
              <a:latin typeface="Poppins Semi-Bold" panose="00000700000000000000"/>
            </a:endParaRPr>
          </a:p>
          <a:p>
            <a:pPr algn="ctr">
              <a:lnSpc>
                <a:spcPts val="2760"/>
              </a:lnSpc>
            </a:pPr>
            <a:r>
              <a:rPr lang="en-US" sz="2400" dirty="0">
                <a:solidFill>
                  <a:srgbClr val="FFFFFF"/>
                </a:solidFill>
                <a:latin typeface="Poppins Semi-Bold" panose="00000700000000000000"/>
              </a:rPr>
              <a:t>BIZNES PLANU</a:t>
            </a:r>
            <a:endParaRPr lang="en-US" sz="2400" dirty="0">
              <a:solidFill>
                <a:srgbClr val="FFFFFF"/>
              </a:solidFill>
              <a:latin typeface="Poppins Semi-Bold" panose="00000700000000000000"/>
            </a:endParaRPr>
          </a:p>
        </p:txBody>
      </p:sp>
      <p:sp>
        <p:nvSpPr>
          <p:cNvPr id="15" name="TextBox 15"/>
          <p:cNvSpPr txBox="1"/>
          <p:nvPr/>
        </p:nvSpPr>
        <p:spPr>
          <a:xfrm>
            <a:off x="1933078" y="8524895"/>
            <a:ext cx="3632156" cy="652145"/>
          </a:xfrm>
          <a:prstGeom prst="rect">
            <a:avLst/>
          </a:prstGeom>
        </p:spPr>
        <p:txBody>
          <a:bodyPr lIns="0" tIns="0" rIns="0" bIns="0" rtlCol="0" anchor="t">
            <a:spAutoFit/>
          </a:bodyPr>
          <a:lstStyle/>
          <a:p>
            <a:pPr algn="ctr">
              <a:lnSpc>
                <a:spcPts val="2530"/>
              </a:lnSpc>
            </a:pPr>
            <a:r>
              <a:rPr lang="en-US" sz="2200" dirty="0">
                <a:solidFill>
                  <a:srgbClr val="FFFFFF"/>
                </a:solidFill>
                <a:latin typeface="Poppins Bold" panose="00000800000000000000"/>
              </a:rPr>
              <a:t>JEDNOSTRONNICOWY</a:t>
            </a:r>
            <a:endParaRPr lang="en-US" sz="2200" dirty="0">
              <a:solidFill>
                <a:srgbClr val="FFFFFF"/>
              </a:solidFill>
              <a:latin typeface="Poppins Bold" panose="00000800000000000000"/>
            </a:endParaRPr>
          </a:p>
          <a:p>
            <a:pPr algn="ctr">
              <a:lnSpc>
                <a:spcPts val="2530"/>
              </a:lnSpc>
            </a:pPr>
            <a:r>
              <a:rPr lang="en-US" sz="2200" dirty="0">
                <a:solidFill>
                  <a:srgbClr val="FFFFFF"/>
                </a:solidFill>
                <a:latin typeface="Poppins Bold" panose="00000800000000000000"/>
              </a:rPr>
              <a:t>PLAN BIZNESOWY</a:t>
            </a:r>
            <a:endParaRPr lang="en-US" sz="2200" dirty="0">
              <a:solidFill>
                <a:srgbClr val="FFFFFF"/>
              </a:solidFill>
              <a:latin typeface="Poppins Bold" panose="00000800000000000000"/>
            </a:endParaRPr>
          </a:p>
        </p:txBody>
      </p:sp>
      <p:sp>
        <p:nvSpPr>
          <p:cNvPr id="16" name="TextBox 16"/>
          <p:cNvSpPr txBox="1"/>
          <p:nvPr/>
        </p:nvSpPr>
        <p:spPr>
          <a:xfrm>
            <a:off x="12889048" y="8667135"/>
            <a:ext cx="3537052" cy="367566"/>
          </a:xfrm>
          <a:prstGeom prst="rect">
            <a:avLst/>
          </a:prstGeom>
        </p:spPr>
        <p:txBody>
          <a:bodyPr lIns="0" tIns="0" rIns="0" bIns="0" rtlCol="0" anchor="t">
            <a:spAutoFit/>
          </a:bodyPr>
          <a:lstStyle/>
          <a:p>
            <a:pPr algn="ctr">
              <a:lnSpc>
                <a:spcPts val="2760"/>
              </a:lnSpc>
            </a:pPr>
            <a:r>
              <a:rPr lang="en-US" sz="2400" dirty="0">
                <a:solidFill>
                  <a:srgbClr val="000000"/>
                </a:solidFill>
                <a:latin typeface="Poppins Bold" panose="00000800000000000000"/>
              </a:rPr>
              <a:t>PLAN FINANSOWANIA</a:t>
            </a:r>
            <a:endParaRPr lang="en-US" sz="2400" dirty="0">
              <a:solidFill>
                <a:srgbClr val="000000"/>
              </a:solidFill>
              <a:latin typeface="Poppins Bold" panose="00000800000000000000"/>
            </a:endParaRPr>
          </a:p>
        </p:txBody>
      </p:sp>
      <p:sp>
        <p:nvSpPr>
          <p:cNvPr id="17" name="TextBox 17"/>
          <p:cNvSpPr txBox="1"/>
          <p:nvPr/>
        </p:nvSpPr>
        <p:spPr>
          <a:xfrm>
            <a:off x="13338769" y="5920043"/>
            <a:ext cx="3679708" cy="718145"/>
          </a:xfrm>
          <a:prstGeom prst="rect">
            <a:avLst/>
          </a:prstGeom>
        </p:spPr>
        <p:txBody>
          <a:bodyPr lIns="0" tIns="0" rIns="0" bIns="0" rtlCol="0" anchor="t">
            <a:spAutoFit/>
          </a:bodyPr>
          <a:lstStyle/>
          <a:p>
            <a:pPr algn="ctr">
              <a:lnSpc>
                <a:spcPts val="2760"/>
              </a:lnSpc>
            </a:pPr>
            <a:r>
              <a:rPr lang="en-US" sz="2400" dirty="0">
                <a:solidFill>
                  <a:srgbClr val="000000"/>
                </a:solidFill>
                <a:latin typeface="Poppins Bold" panose="00000800000000000000"/>
              </a:rPr>
              <a:t>WYNIKI BADANIA WYMAGAN PRAWNYCH</a:t>
            </a:r>
            <a:endParaRPr lang="en-US" sz="2400" dirty="0">
              <a:solidFill>
                <a:srgbClr val="000000"/>
              </a:solidFill>
              <a:latin typeface="Poppins Bold" panose="00000800000000000000"/>
            </a:endParaRPr>
          </a:p>
        </p:txBody>
      </p:sp>
      <p:sp>
        <p:nvSpPr>
          <p:cNvPr id="18" name="TextBox 18"/>
          <p:cNvSpPr txBox="1"/>
          <p:nvPr/>
        </p:nvSpPr>
        <p:spPr>
          <a:xfrm>
            <a:off x="12621684" y="3206775"/>
            <a:ext cx="4071780" cy="759328"/>
          </a:xfrm>
          <a:prstGeom prst="rect">
            <a:avLst/>
          </a:prstGeom>
        </p:spPr>
        <p:txBody>
          <a:bodyPr lIns="0" tIns="0" rIns="0" bIns="0" rtlCol="0" anchor="t">
            <a:spAutoFit/>
          </a:bodyPr>
          <a:lstStyle/>
          <a:p>
            <a:pPr algn="ctr">
              <a:lnSpc>
                <a:spcPts val="2990"/>
              </a:lnSpc>
            </a:pPr>
            <a:r>
              <a:rPr lang="en-US" sz="2600">
                <a:solidFill>
                  <a:srgbClr val="000000"/>
                </a:solidFill>
                <a:latin typeface="Poppins Bold" panose="00000800000000000000"/>
              </a:rPr>
              <a:t>ELEMENTY MARKI</a:t>
            </a:r>
            <a:endParaRPr lang="en-US" sz="2600">
              <a:solidFill>
                <a:srgbClr val="000000"/>
              </a:solidFill>
              <a:latin typeface="Poppins Bold" panose="00000800000000000000"/>
            </a:endParaRPr>
          </a:p>
          <a:p>
            <a:pPr>
              <a:lnSpc>
                <a:spcPts val="2990"/>
              </a:lnSpc>
            </a:pPr>
            <a:r>
              <a:rPr lang="en-US" sz="2600">
                <a:solidFill>
                  <a:srgbClr val="000000"/>
                </a:solidFill>
                <a:latin typeface="Poppins Bold" panose="00000800000000000000"/>
              </a:rPr>
              <a:t>- NAZWA, LOGO, HASŁO</a:t>
            </a:r>
            <a:endParaRPr lang="en-US" sz="2600">
              <a:solidFill>
                <a:srgbClr val="000000"/>
              </a:solidFill>
              <a:latin typeface="Poppins Bold" panose="0000080000000000000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3701704"/>
            <a:ext cx="16230600" cy="5782151"/>
          </a:xfrm>
          <a:custGeom>
            <a:avLst/>
            <a:gdLst/>
            <a:ahLst/>
            <a:cxnLst/>
            <a:rect l="l" t="t" r="r" b="b"/>
            <a:pathLst>
              <a:path w="16230600" h="5782151">
                <a:moveTo>
                  <a:pt x="0" y="0"/>
                </a:moveTo>
                <a:lnTo>
                  <a:pt x="16230600" y="0"/>
                </a:lnTo>
                <a:lnTo>
                  <a:pt x="16230600" y="5782151"/>
                </a:lnTo>
                <a:lnTo>
                  <a:pt x="0" y="5782151"/>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3" name="Group 3"/>
          <p:cNvGrpSpPr/>
          <p:nvPr/>
        </p:nvGrpSpPr>
        <p:grpSpPr>
          <a:xfrm rot="4295477">
            <a:off x="-271756" y="-2950092"/>
            <a:ext cx="2247646" cy="4775736"/>
            <a:chOff x="0" y="0"/>
            <a:chExt cx="591973" cy="1257807"/>
          </a:xfrm>
        </p:grpSpPr>
        <p:sp>
          <p:nvSpPr>
            <p:cNvPr id="4" name="Freeform 4"/>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6" name="Group 6"/>
          <p:cNvGrpSpPr/>
          <p:nvPr/>
        </p:nvGrpSpPr>
        <p:grpSpPr>
          <a:xfrm rot="6714124">
            <a:off x="16847435" y="-2698877"/>
            <a:ext cx="2247646" cy="4775736"/>
            <a:chOff x="0" y="0"/>
            <a:chExt cx="591973" cy="1257807"/>
          </a:xfrm>
        </p:grpSpPr>
        <p:sp>
          <p:nvSpPr>
            <p:cNvPr id="7" name="Freeform 7"/>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8" name="TextBox 8"/>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9" name="Freeform 9"/>
          <p:cNvSpPr/>
          <p:nvPr/>
        </p:nvSpPr>
        <p:spPr>
          <a:xfrm rot="8100000" flipH="1">
            <a:off x="-1652834" y="-690730"/>
            <a:ext cx="3091800" cy="2604842"/>
          </a:xfrm>
          <a:custGeom>
            <a:avLst/>
            <a:gdLst/>
            <a:ahLst/>
            <a:cxnLst/>
            <a:rect l="l" t="t" r="r" b="b"/>
            <a:pathLst>
              <a:path w="3091800" h="2604842">
                <a:moveTo>
                  <a:pt x="3091801" y="0"/>
                </a:moveTo>
                <a:lnTo>
                  <a:pt x="0" y="0"/>
                </a:lnTo>
                <a:lnTo>
                  <a:pt x="0" y="2604841"/>
                </a:lnTo>
                <a:lnTo>
                  <a:pt x="3091801" y="2604841"/>
                </a:lnTo>
                <a:lnTo>
                  <a:pt x="309180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10" name="Freeform 10"/>
          <p:cNvSpPr/>
          <p:nvPr/>
        </p:nvSpPr>
        <p:spPr>
          <a:xfrm rot="3022192" flipH="1" flipV="1">
            <a:off x="16869315" y="-484359"/>
            <a:ext cx="3091800" cy="2604842"/>
          </a:xfrm>
          <a:custGeom>
            <a:avLst/>
            <a:gdLst/>
            <a:ahLst/>
            <a:cxnLst/>
            <a:rect l="l" t="t" r="r" b="b"/>
            <a:pathLst>
              <a:path w="3091800" h="2604842">
                <a:moveTo>
                  <a:pt x="3091801" y="2604842"/>
                </a:moveTo>
                <a:lnTo>
                  <a:pt x="0" y="2604842"/>
                </a:lnTo>
                <a:lnTo>
                  <a:pt x="0" y="0"/>
                </a:lnTo>
                <a:lnTo>
                  <a:pt x="3091801" y="0"/>
                </a:lnTo>
                <a:lnTo>
                  <a:pt x="3091801" y="2604842"/>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11" name="Freeform 11"/>
          <p:cNvSpPr/>
          <p:nvPr/>
        </p:nvSpPr>
        <p:spPr>
          <a:xfrm>
            <a:off x="8480432" y="5143500"/>
            <a:ext cx="1840150" cy="2915088"/>
          </a:xfrm>
          <a:custGeom>
            <a:avLst/>
            <a:gdLst/>
            <a:ahLst/>
            <a:cxnLst/>
            <a:rect l="l" t="t" r="r" b="b"/>
            <a:pathLst>
              <a:path w="1840150" h="2915088">
                <a:moveTo>
                  <a:pt x="0" y="0"/>
                </a:moveTo>
                <a:lnTo>
                  <a:pt x="1840149" y="0"/>
                </a:lnTo>
                <a:lnTo>
                  <a:pt x="1840149" y="2915088"/>
                </a:lnTo>
                <a:lnTo>
                  <a:pt x="0" y="291508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2" name="TextBox 12"/>
          <p:cNvSpPr txBox="1"/>
          <p:nvPr/>
        </p:nvSpPr>
        <p:spPr>
          <a:xfrm>
            <a:off x="3464483" y="1851058"/>
            <a:ext cx="11872047" cy="1461939"/>
          </a:xfrm>
          <a:prstGeom prst="rect">
            <a:avLst/>
          </a:prstGeom>
        </p:spPr>
        <p:txBody>
          <a:bodyPr lIns="0" tIns="0" rIns="0" bIns="0" rtlCol="0" anchor="t">
            <a:spAutoFit/>
          </a:bodyPr>
          <a:lstStyle/>
          <a:p>
            <a:pPr algn="ctr">
              <a:lnSpc>
                <a:spcPts val="5750"/>
              </a:lnSpc>
            </a:pPr>
            <a:r>
              <a:rPr lang="en-US" sz="5000" spc="-149" dirty="0">
                <a:solidFill>
                  <a:srgbClr val="000000"/>
                </a:solidFill>
                <a:latin typeface="Poppins Bold" panose="00000800000000000000"/>
              </a:rPr>
              <a:t>NIEWYMIERNE REZULTATY </a:t>
            </a:r>
            <a:endParaRPr lang="en-US" sz="5000" spc="-149" dirty="0">
              <a:solidFill>
                <a:srgbClr val="000000"/>
              </a:solidFill>
              <a:latin typeface="Poppins Bold" panose="00000800000000000000"/>
            </a:endParaRPr>
          </a:p>
          <a:p>
            <a:pPr algn="ctr">
              <a:lnSpc>
                <a:spcPts val="5750"/>
              </a:lnSpc>
            </a:pPr>
            <a:r>
              <a:rPr lang="en-US" sz="5000" spc="-149" dirty="0">
                <a:solidFill>
                  <a:srgbClr val="000000"/>
                </a:solidFill>
                <a:latin typeface="Poppins Bold" panose="00000800000000000000"/>
              </a:rPr>
              <a:t>JEDNOSTKI DYDAKTYCZNEJ</a:t>
            </a:r>
            <a:endParaRPr lang="en-US" sz="5000" spc="-149" dirty="0">
              <a:solidFill>
                <a:srgbClr val="000000"/>
              </a:solidFill>
              <a:latin typeface="Poppins Bold" panose="00000800000000000000"/>
            </a:endParaRPr>
          </a:p>
        </p:txBody>
      </p:sp>
      <p:sp>
        <p:nvSpPr>
          <p:cNvPr id="13" name="TextBox 13"/>
          <p:cNvSpPr txBox="1"/>
          <p:nvPr/>
        </p:nvSpPr>
        <p:spPr>
          <a:xfrm>
            <a:off x="12477258" y="3941554"/>
            <a:ext cx="4559487" cy="769441"/>
          </a:xfrm>
          <a:prstGeom prst="rect">
            <a:avLst/>
          </a:prstGeom>
        </p:spPr>
        <p:txBody>
          <a:bodyPr lIns="0" tIns="0" rIns="0" bIns="0" rtlCol="0" anchor="t">
            <a:spAutoFit/>
          </a:bodyPr>
          <a:lstStyle/>
          <a:p>
            <a:pPr algn="ctr">
              <a:lnSpc>
                <a:spcPts val="2980"/>
              </a:lnSpc>
            </a:pPr>
            <a:r>
              <a:rPr lang="en-US" sz="2590" spc="-77" dirty="0">
                <a:solidFill>
                  <a:srgbClr val="000000"/>
                </a:solidFill>
                <a:latin typeface="Poppins Bold" panose="00000800000000000000"/>
              </a:rPr>
              <a:t>WIĘCEJ AUTONOMII </a:t>
            </a:r>
            <a:endParaRPr lang="en-US" sz="2590" spc="-77" dirty="0">
              <a:solidFill>
                <a:srgbClr val="000000"/>
              </a:solidFill>
              <a:latin typeface="Poppins Bold" panose="00000800000000000000"/>
            </a:endParaRPr>
          </a:p>
          <a:p>
            <a:pPr algn="ctr">
              <a:lnSpc>
                <a:spcPts val="2980"/>
              </a:lnSpc>
            </a:pPr>
            <a:r>
              <a:rPr lang="en-US" sz="2590" spc="-77" dirty="0">
                <a:solidFill>
                  <a:srgbClr val="000000"/>
                </a:solidFill>
                <a:latin typeface="Poppins Bold" panose="00000800000000000000"/>
              </a:rPr>
              <a:t>W UCZENIU SIĘ</a:t>
            </a:r>
            <a:endParaRPr lang="en-US" sz="2590" spc="-77" dirty="0">
              <a:solidFill>
                <a:srgbClr val="000000"/>
              </a:solidFill>
              <a:latin typeface="Poppins Bold" panose="00000800000000000000"/>
            </a:endParaRPr>
          </a:p>
        </p:txBody>
      </p:sp>
      <p:sp>
        <p:nvSpPr>
          <p:cNvPr id="14" name="TextBox 14"/>
          <p:cNvSpPr txBox="1"/>
          <p:nvPr/>
        </p:nvSpPr>
        <p:spPr>
          <a:xfrm>
            <a:off x="12780680" y="6229147"/>
            <a:ext cx="3738035" cy="743793"/>
          </a:xfrm>
          <a:prstGeom prst="rect">
            <a:avLst/>
          </a:prstGeom>
        </p:spPr>
        <p:txBody>
          <a:bodyPr lIns="0" tIns="0" rIns="0" bIns="0" rtlCol="0" anchor="t">
            <a:spAutoFit/>
          </a:bodyPr>
          <a:lstStyle/>
          <a:p>
            <a:pPr algn="ctr">
              <a:lnSpc>
                <a:spcPts val="2865"/>
              </a:lnSpc>
            </a:pPr>
            <a:r>
              <a:rPr lang="en-US" sz="2490" spc="-74" dirty="0">
                <a:solidFill>
                  <a:srgbClr val="FFFFFF"/>
                </a:solidFill>
                <a:latin typeface="Poppins Bold" panose="00000800000000000000"/>
              </a:rPr>
              <a:t>UKŁON W STRONĘ RÓZNORODNOŚCI</a:t>
            </a:r>
            <a:endParaRPr lang="en-US" sz="2490" spc="-74" dirty="0">
              <a:solidFill>
                <a:srgbClr val="FFFFFF"/>
              </a:solidFill>
              <a:latin typeface="Poppins Bold" panose="00000800000000000000"/>
            </a:endParaRPr>
          </a:p>
        </p:txBody>
      </p:sp>
      <p:sp>
        <p:nvSpPr>
          <p:cNvPr id="15" name="TextBox 15"/>
          <p:cNvSpPr txBox="1"/>
          <p:nvPr/>
        </p:nvSpPr>
        <p:spPr>
          <a:xfrm>
            <a:off x="12878652" y="8491092"/>
            <a:ext cx="3469806" cy="743793"/>
          </a:xfrm>
          <a:prstGeom prst="rect">
            <a:avLst/>
          </a:prstGeom>
        </p:spPr>
        <p:txBody>
          <a:bodyPr lIns="0" tIns="0" rIns="0" bIns="0" rtlCol="0" anchor="t">
            <a:spAutoFit/>
          </a:bodyPr>
          <a:lstStyle/>
          <a:p>
            <a:pPr algn="ctr">
              <a:lnSpc>
                <a:spcPts val="2865"/>
              </a:lnSpc>
            </a:pPr>
            <a:r>
              <a:rPr lang="en-US" sz="2490" spc="-74" dirty="0">
                <a:solidFill>
                  <a:srgbClr val="000000"/>
                </a:solidFill>
                <a:latin typeface="Poppins Bold" panose="00000800000000000000"/>
              </a:rPr>
              <a:t>BARDZIEJ OTWARTE NAUCZANIE</a:t>
            </a:r>
            <a:endParaRPr lang="en-US" sz="2490" spc="-74" dirty="0">
              <a:solidFill>
                <a:srgbClr val="000000"/>
              </a:solidFill>
              <a:latin typeface="Poppins Bold" panose="00000800000000000000"/>
            </a:endParaRPr>
          </a:p>
        </p:txBody>
      </p:sp>
      <p:sp>
        <p:nvSpPr>
          <p:cNvPr id="16" name="TextBox 16"/>
          <p:cNvSpPr txBox="1"/>
          <p:nvPr/>
        </p:nvSpPr>
        <p:spPr>
          <a:xfrm>
            <a:off x="1907134" y="8372658"/>
            <a:ext cx="3318928" cy="1111197"/>
          </a:xfrm>
          <a:prstGeom prst="rect">
            <a:avLst/>
          </a:prstGeom>
        </p:spPr>
        <p:txBody>
          <a:bodyPr lIns="0" tIns="0" rIns="0" bIns="0" rtlCol="0" anchor="t">
            <a:spAutoFit/>
          </a:bodyPr>
          <a:lstStyle/>
          <a:p>
            <a:pPr algn="ctr">
              <a:lnSpc>
                <a:spcPts val="2865"/>
              </a:lnSpc>
            </a:pPr>
            <a:r>
              <a:rPr lang="en-US" sz="2490" spc="-74">
                <a:solidFill>
                  <a:srgbClr val="000000"/>
                </a:solidFill>
                <a:latin typeface="Poppins Bold" panose="00000800000000000000"/>
              </a:rPr>
              <a:t>INNOWACYJNE WYNIKI NAUCZANIA/NAUCZANIA</a:t>
            </a:r>
            <a:endParaRPr lang="en-US" sz="2490" spc="-74">
              <a:solidFill>
                <a:srgbClr val="000000"/>
              </a:solidFill>
              <a:latin typeface="Poppins Bold" panose="00000800000000000000"/>
            </a:endParaRPr>
          </a:p>
        </p:txBody>
      </p:sp>
      <p:sp>
        <p:nvSpPr>
          <p:cNvPr id="17" name="TextBox 17"/>
          <p:cNvSpPr txBox="1"/>
          <p:nvPr/>
        </p:nvSpPr>
        <p:spPr>
          <a:xfrm>
            <a:off x="1655669" y="3755816"/>
            <a:ext cx="3821857" cy="1154162"/>
          </a:xfrm>
          <a:prstGeom prst="rect">
            <a:avLst/>
          </a:prstGeom>
        </p:spPr>
        <p:txBody>
          <a:bodyPr lIns="0" tIns="0" rIns="0" bIns="0" rtlCol="0" anchor="t">
            <a:spAutoFit/>
          </a:bodyPr>
          <a:lstStyle/>
          <a:p>
            <a:pPr algn="ctr">
              <a:lnSpc>
                <a:spcPts val="2980"/>
              </a:lnSpc>
            </a:pPr>
            <a:r>
              <a:rPr lang="en-US" sz="2590" spc="-77" dirty="0">
                <a:solidFill>
                  <a:srgbClr val="000000"/>
                </a:solidFill>
                <a:latin typeface="Poppins Bold" panose="00000800000000000000"/>
              </a:rPr>
              <a:t>LEPSZY KONTAKT</a:t>
            </a:r>
            <a:endParaRPr lang="en-US" sz="2590" spc="-77" dirty="0">
              <a:solidFill>
                <a:srgbClr val="000000"/>
              </a:solidFill>
              <a:latin typeface="Poppins Bold" panose="00000800000000000000"/>
            </a:endParaRPr>
          </a:p>
          <a:p>
            <a:pPr algn="ctr">
              <a:lnSpc>
                <a:spcPts val="2980"/>
              </a:lnSpc>
            </a:pPr>
            <a:r>
              <a:rPr lang="en-US" sz="2590" spc="-77" dirty="0">
                <a:solidFill>
                  <a:srgbClr val="000000"/>
                </a:solidFill>
                <a:latin typeface="Poppins Bold" panose="00000800000000000000"/>
              </a:rPr>
              <a:t>MIĘDZY UCZNIAMI A NAUCZYCIELEM</a:t>
            </a:r>
            <a:endParaRPr lang="en-US" sz="2590" spc="-77" dirty="0">
              <a:solidFill>
                <a:srgbClr val="000000"/>
              </a:solidFill>
              <a:latin typeface="Poppins Bold" panose="00000800000000000000"/>
            </a:endParaRPr>
          </a:p>
        </p:txBody>
      </p:sp>
      <p:sp>
        <p:nvSpPr>
          <p:cNvPr id="18" name="TextBox 18"/>
          <p:cNvSpPr txBox="1"/>
          <p:nvPr/>
        </p:nvSpPr>
        <p:spPr>
          <a:xfrm>
            <a:off x="1276716" y="6243475"/>
            <a:ext cx="4391844" cy="718145"/>
          </a:xfrm>
          <a:prstGeom prst="rect">
            <a:avLst/>
          </a:prstGeom>
        </p:spPr>
        <p:txBody>
          <a:bodyPr lIns="0" tIns="0" rIns="0" bIns="0" rtlCol="0" anchor="t">
            <a:spAutoFit/>
          </a:bodyPr>
          <a:lstStyle/>
          <a:p>
            <a:pPr algn="ctr">
              <a:lnSpc>
                <a:spcPts val="2750"/>
              </a:lnSpc>
            </a:pPr>
            <a:r>
              <a:rPr lang="pl-PL" sz="2390" spc="-71" dirty="0">
                <a:solidFill>
                  <a:srgbClr val="FFFFFF"/>
                </a:solidFill>
                <a:latin typeface="Poppins Bold" panose="00000800000000000000"/>
              </a:rPr>
              <a:t>W</a:t>
            </a:r>
            <a:r>
              <a:rPr lang="en-US" sz="2390" spc="-71" dirty="0">
                <a:solidFill>
                  <a:srgbClr val="FFFFFF"/>
                </a:solidFill>
                <a:latin typeface="Poppins Bold" panose="00000800000000000000"/>
              </a:rPr>
              <a:t>IĘKSZE ZAANGAŻOWANIE UCZNIÓW</a:t>
            </a:r>
            <a:endParaRPr lang="en-US" sz="2390" spc="-71" dirty="0">
              <a:solidFill>
                <a:srgbClr val="FFFFFF"/>
              </a:solidFill>
              <a:latin typeface="Poppins Bold" panose="0000080000000000000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8700" y="1956917"/>
            <a:ext cx="10062445" cy="1859483"/>
          </a:xfrm>
          <a:prstGeom prst="rect">
            <a:avLst/>
          </a:prstGeom>
        </p:spPr>
        <p:txBody>
          <a:bodyPr lIns="0" tIns="0" rIns="0" bIns="0" rtlCol="0" anchor="t">
            <a:spAutoFit/>
          </a:bodyPr>
          <a:lstStyle/>
          <a:p>
            <a:pPr algn="just">
              <a:lnSpc>
                <a:spcPts val="2875"/>
              </a:lnSpc>
            </a:pPr>
            <a:r>
              <a:rPr lang="en-US" sz="2500" dirty="0">
                <a:solidFill>
                  <a:srgbClr val="000000"/>
                </a:solidFill>
                <a:latin typeface="Poppins" panose="00000500000000000000"/>
              </a:rPr>
              <a:t>Niniejsza jednostka edukacyjna wykorzystuje różne techniki nauczania, z których uczniowie mogą bezpośrednio skorzystać, co nie tylko zwiększa ich autonomię i umiejętności, ale także podtrzymuje ich zainteresowanie prezentowanymi treściami  i zaangażowanie w realizowane zajęcia:</a:t>
            </a:r>
            <a:endParaRPr lang="en-US" sz="2500" dirty="0">
              <a:solidFill>
                <a:srgbClr val="000000"/>
              </a:solidFill>
              <a:latin typeface="Poppins" panose="00000500000000000000"/>
            </a:endParaRPr>
          </a:p>
        </p:txBody>
      </p:sp>
      <p:sp>
        <p:nvSpPr>
          <p:cNvPr id="3" name="TextBox 3"/>
          <p:cNvSpPr txBox="1"/>
          <p:nvPr/>
        </p:nvSpPr>
        <p:spPr>
          <a:xfrm>
            <a:off x="1028700" y="1009650"/>
            <a:ext cx="8869151" cy="704784"/>
          </a:xfrm>
          <a:prstGeom prst="rect">
            <a:avLst/>
          </a:prstGeom>
        </p:spPr>
        <p:txBody>
          <a:bodyPr lIns="0" tIns="0" rIns="0" bIns="0" rtlCol="0" anchor="t">
            <a:spAutoFit/>
          </a:bodyPr>
          <a:lstStyle/>
          <a:p>
            <a:pPr>
              <a:lnSpc>
                <a:spcPts val="5175"/>
              </a:lnSpc>
            </a:pPr>
            <a:r>
              <a:rPr lang="en-US" sz="4500">
                <a:solidFill>
                  <a:srgbClr val="000000"/>
                </a:solidFill>
                <a:latin typeface="Poppins Bold" panose="00000800000000000000"/>
              </a:rPr>
              <a:t>KORZYŚCI DLA UCZĄCYCH</a:t>
            </a:r>
            <a:endParaRPr lang="en-US" sz="4500">
              <a:solidFill>
                <a:srgbClr val="000000"/>
              </a:solidFill>
              <a:latin typeface="Poppins Bold" panose="00000800000000000000"/>
            </a:endParaRPr>
          </a:p>
        </p:txBody>
      </p:sp>
      <p:grpSp>
        <p:nvGrpSpPr>
          <p:cNvPr id="4" name="Group 4"/>
          <p:cNvGrpSpPr/>
          <p:nvPr/>
        </p:nvGrpSpPr>
        <p:grpSpPr>
          <a:xfrm rot="1954235">
            <a:off x="12231300" y="-766166"/>
            <a:ext cx="7208621" cy="16285862"/>
            <a:chOff x="0" y="0"/>
            <a:chExt cx="1898567" cy="4289280"/>
          </a:xfrm>
        </p:grpSpPr>
        <p:sp>
          <p:nvSpPr>
            <p:cNvPr id="5" name="Freeform 5"/>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6" name="TextBox 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7" name="Freeform 7"/>
          <p:cNvSpPr/>
          <p:nvPr/>
        </p:nvSpPr>
        <p:spPr>
          <a:xfrm rot="9054204" flipV="1">
            <a:off x="8779064" y="-4605486"/>
            <a:ext cx="15686861" cy="9843506"/>
          </a:xfrm>
          <a:custGeom>
            <a:avLst/>
            <a:gdLst/>
            <a:ahLst/>
            <a:cxnLst/>
            <a:rect l="l" t="t" r="r" b="b"/>
            <a:pathLst>
              <a:path w="15686861" h="9843506">
                <a:moveTo>
                  <a:pt x="0" y="9843505"/>
                </a:moveTo>
                <a:lnTo>
                  <a:pt x="15686861" y="9843505"/>
                </a:lnTo>
                <a:lnTo>
                  <a:pt x="15686861" y="0"/>
                </a:lnTo>
                <a:lnTo>
                  <a:pt x="0" y="0"/>
                </a:lnTo>
                <a:lnTo>
                  <a:pt x="0" y="9843505"/>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8" name="Group 8"/>
          <p:cNvGrpSpPr>
            <a:grpSpLocks noChangeAspect="1"/>
          </p:cNvGrpSpPr>
          <p:nvPr/>
        </p:nvGrpSpPr>
        <p:grpSpPr>
          <a:xfrm>
            <a:off x="11538667" y="1281820"/>
            <a:ext cx="5833906" cy="7976480"/>
            <a:chOff x="0" y="0"/>
            <a:chExt cx="25385217" cy="34708249"/>
          </a:xfrm>
        </p:grpSpPr>
        <p:sp>
          <p:nvSpPr>
            <p:cNvPr id="9" name="Freeform 9"/>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solidFill>
              <a:srgbClr val="25303C"/>
            </a:solidFill>
            <a:ln w="12700">
              <a:solidFill>
                <a:srgbClr val="000000"/>
              </a:solidFill>
            </a:ln>
          </p:spPr>
          <p:txBody>
            <a:bodyPr/>
            <a:lstStyle/>
            <a:p>
              <a:endParaRPr lang="de-DE"/>
            </a:p>
          </p:txBody>
        </p:sp>
      </p:grpSp>
      <p:grpSp>
        <p:nvGrpSpPr>
          <p:cNvPr id="10" name="Group 10"/>
          <p:cNvGrpSpPr>
            <a:grpSpLocks noChangeAspect="1"/>
          </p:cNvGrpSpPr>
          <p:nvPr/>
        </p:nvGrpSpPr>
        <p:grpSpPr>
          <a:xfrm>
            <a:off x="11893064" y="1391769"/>
            <a:ext cx="5479509" cy="7491926"/>
            <a:chOff x="0" y="0"/>
            <a:chExt cx="25385217" cy="34708249"/>
          </a:xfrm>
        </p:grpSpPr>
        <p:sp>
          <p:nvSpPr>
            <p:cNvPr id="11" name="Freeform 11"/>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blipFill>
              <a:blip r:embed="rId3"/>
              <a:stretch>
                <a:fillRect l="-52608" r="-52608"/>
              </a:stretch>
            </a:blipFill>
          </p:spPr>
          <p:txBody>
            <a:bodyPr/>
            <a:lstStyle/>
            <a:p>
              <a:endParaRPr lang="de-DE"/>
            </a:p>
          </p:txBody>
        </p:sp>
      </p:grpSp>
      <p:sp>
        <p:nvSpPr>
          <p:cNvPr id="12" name="Freeform 12"/>
          <p:cNvSpPr/>
          <p:nvPr/>
        </p:nvSpPr>
        <p:spPr>
          <a:xfrm>
            <a:off x="1028700" y="3677767"/>
            <a:ext cx="5259950" cy="1098015"/>
          </a:xfrm>
          <a:custGeom>
            <a:avLst/>
            <a:gdLst/>
            <a:ahLst/>
            <a:cxnLst/>
            <a:rect l="l" t="t" r="r" b="b"/>
            <a:pathLst>
              <a:path w="5259950" h="1098015">
                <a:moveTo>
                  <a:pt x="0" y="0"/>
                </a:moveTo>
                <a:lnTo>
                  <a:pt x="5259950" y="0"/>
                </a:lnTo>
                <a:lnTo>
                  <a:pt x="5259950" y="1098015"/>
                </a:lnTo>
                <a:lnTo>
                  <a:pt x="0" y="10980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13" name="Freeform 13"/>
          <p:cNvSpPr/>
          <p:nvPr/>
        </p:nvSpPr>
        <p:spPr>
          <a:xfrm>
            <a:off x="1028700" y="4781550"/>
            <a:ext cx="5259950" cy="1098015"/>
          </a:xfrm>
          <a:custGeom>
            <a:avLst/>
            <a:gdLst/>
            <a:ahLst/>
            <a:cxnLst/>
            <a:rect l="l" t="t" r="r" b="b"/>
            <a:pathLst>
              <a:path w="5259950" h="1098015">
                <a:moveTo>
                  <a:pt x="0" y="0"/>
                </a:moveTo>
                <a:lnTo>
                  <a:pt x="5259950" y="0"/>
                </a:lnTo>
                <a:lnTo>
                  <a:pt x="5259950" y="1098015"/>
                </a:lnTo>
                <a:lnTo>
                  <a:pt x="0" y="10980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14" name="Freeform 14"/>
          <p:cNvSpPr/>
          <p:nvPr/>
        </p:nvSpPr>
        <p:spPr>
          <a:xfrm>
            <a:off x="1028700" y="5889090"/>
            <a:ext cx="5259950" cy="1098015"/>
          </a:xfrm>
          <a:custGeom>
            <a:avLst/>
            <a:gdLst/>
            <a:ahLst/>
            <a:cxnLst/>
            <a:rect l="l" t="t" r="r" b="b"/>
            <a:pathLst>
              <a:path w="5259950" h="1098015">
                <a:moveTo>
                  <a:pt x="0" y="0"/>
                </a:moveTo>
                <a:lnTo>
                  <a:pt x="5259950" y="0"/>
                </a:lnTo>
                <a:lnTo>
                  <a:pt x="5259950" y="1098014"/>
                </a:lnTo>
                <a:lnTo>
                  <a:pt x="0" y="109801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15" name="Freeform 15"/>
          <p:cNvSpPr/>
          <p:nvPr/>
        </p:nvSpPr>
        <p:spPr>
          <a:xfrm>
            <a:off x="1028700" y="6996629"/>
            <a:ext cx="5259950" cy="1098015"/>
          </a:xfrm>
          <a:custGeom>
            <a:avLst/>
            <a:gdLst/>
            <a:ahLst/>
            <a:cxnLst/>
            <a:rect l="l" t="t" r="r" b="b"/>
            <a:pathLst>
              <a:path w="5259950" h="1098015">
                <a:moveTo>
                  <a:pt x="0" y="0"/>
                </a:moveTo>
                <a:lnTo>
                  <a:pt x="5259950" y="0"/>
                </a:lnTo>
                <a:lnTo>
                  <a:pt x="5259950" y="1098015"/>
                </a:lnTo>
                <a:lnTo>
                  <a:pt x="0" y="10980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16" name="Freeform 16"/>
          <p:cNvSpPr/>
          <p:nvPr/>
        </p:nvSpPr>
        <p:spPr>
          <a:xfrm>
            <a:off x="1028700" y="8104169"/>
            <a:ext cx="5259950" cy="1098015"/>
          </a:xfrm>
          <a:custGeom>
            <a:avLst/>
            <a:gdLst/>
            <a:ahLst/>
            <a:cxnLst/>
            <a:rect l="l" t="t" r="r" b="b"/>
            <a:pathLst>
              <a:path w="5259950" h="1098015">
                <a:moveTo>
                  <a:pt x="0" y="0"/>
                </a:moveTo>
                <a:lnTo>
                  <a:pt x="5259950" y="0"/>
                </a:lnTo>
                <a:lnTo>
                  <a:pt x="5259950" y="1098015"/>
                </a:lnTo>
                <a:lnTo>
                  <a:pt x="0" y="10980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17" name="Freeform 17"/>
          <p:cNvSpPr/>
          <p:nvPr/>
        </p:nvSpPr>
        <p:spPr>
          <a:xfrm>
            <a:off x="1319068" y="3976860"/>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
        <p:nvSpPr>
          <p:cNvPr id="18" name="Freeform 18"/>
          <p:cNvSpPr/>
          <p:nvPr/>
        </p:nvSpPr>
        <p:spPr>
          <a:xfrm>
            <a:off x="1319068" y="5076901"/>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
        <p:nvSpPr>
          <p:cNvPr id="19" name="TextBox 19"/>
          <p:cNvSpPr txBox="1"/>
          <p:nvPr/>
        </p:nvSpPr>
        <p:spPr>
          <a:xfrm>
            <a:off x="2319063" y="3967335"/>
            <a:ext cx="3578403" cy="564257"/>
          </a:xfrm>
          <a:prstGeom prst="rect">
            <a:avLst/>
          </a:prstGeom>
        </p:spPr>
        <p:txBody>
          <a:bodyPr lIns="0" tIns="0" rIns="0" bIns="0" rtlCol="0" anchor="t">
            <a:spAutoFit/>
          </a:bodyPr>
          <a:lstStyle/>
          <a:p>
            <a:pPr>
              <a:lnSpc>
                <a:spcPts val="2155"/>
              </a:lnSpc>
            </a:pPr>
            <a:r>
              <a:rPr lang="pl-PL" sz="1875" spc="-56" dirty="0">
                <a:solidFill>
                  <a:srgbClr val="FFFFFF"/>
                </a:solidFill>
                <a:latin typeface="Poppins Bold" panose="00000800000000000000"/>
              </a:rPr>
              <a:t>M</a:t>
            </a:r>
            <a:r>
              <a:rPr lang="en-US" sz="1875" spc="-56" dirty="0">
                <a:solidFill>
                  <a:srgbClr val="FFFFFF"/>
                </a:solidFill>
                <a:latin typeface="Poppins Bold" panose="00000800000000000000"/>
              </a:rPr>
              <a:t>icrolearning/ metoda małych kroków</a:t>
            </a:r>
            <a:endParaRPr lang="en-US" sz="1875" spc="-56" dirty="0">
              <a:solidFill>
                <a:srgbClr val="FFFFFF"/>
              </a:solidFill>
              <a:latin typeface="Poppins Bold" panose="00000800000000000000"/>
            </a:endParaRPr>
          </a:p>
        </p:txBody>
      </p:sp>
      <p:sp>
        <p:nvSpPr>
          <p:cNvPr id="20" name="TextBox 20"/>
          <p:cNvSpPr txBox="1"/>
          <p:nvPr/>
        </p:nvSpPr>
        <p:spPr>
          <a:xfrm>
            <a:off x="2319063" y="5128207"/>
            <a:ext cx="3578403" cy="564257"/>
          </a:xfrm>
          <a:prstGeom prst="rect">
            <a:avLst/>
          </a:prstGeom>
        </p:spPr>
        <p:txBody>
          <a:bodyPr lIns="0" tIns="0" rIns="0" bIns="0" rtlCol="0" anchor="t">
            <a:spAutoFit/>
          </a:bodyPr>
          <a:lstStyle/>
          <a:p>
            <a:pPr>
              <a:lnSpc>
                <a:spcPts val="2155"/>
              </a:lnSpc>
            </a:pPr>
            <a:r>
              <a:rPr lang="en-US" sz="1875" spc="-56" dirty="0">
                <a:solidFill>
                  <a:srgbClr val="FFFFFF"/>
                </a:solidFill>
                <a:latin typeface="Poppins Bold" panose="00000800000000000000"/>
              </a:rPr>
              <a:t>Nauka orientowana na projekt/problem</a:t>
            </a:r>
            <a:endParaRPr lang="en-US" sz="1875" spc="-56" dirty="0">
              <a:solidFill>
                <a:srgbClr val="FFFFFF"/>
              </a:solidFill>
              <a:latin typeface="Poppins Bold" panose="00000800000000000000"/>
            </a:endParaRPr>
          </a:p>
        </p:txBody>
      </p:sp>
      <p:sp>
        <p:nvSpPr>
          <p:cNvPr id="21" name="TextBox 21"/>
          <p:cNvSpPr txBox="1"/>
          <p:nvPr/>
        </p:nvSpPr>
        <p:spPr>
          <a:xfrm>
            <a:off x="2319063" y="6289140"/>
            <a:ext cx="3578403" cy="290066"/>
          </a:xfrm>
          <a:prstGeom prst="rect">
            <a:avLst/>
          </a:prstGeom>
        </p:spPr>
        <p:txBody>
          <a:bodyPr lIns="0" tIns="0" rIns="0" bIns="0" rtlCol="0" anchor="t">
            <a:spAutoFit/>
          </a:bodyPr>
          <a:lstStyle/>
          <a:p>
            <a:pPr>
              <a:lnSpc>
                <a:spcPts val="2155"/>
              </a:lnSpc>
            </a:pPr>
            <a:r>
              <a:rPr lang="en-US" sz="1875" spc="-56">
                <a:solidFill>
                  <a:srgbClr val="FFFFFF"/>
                </a:solidFill>
                <a:latin typeface="Poppins Bold" panose="00000800000000000000"/>
              </a:rPr>
              <a:t>grywalizacja</a:t>
            </a:r>
            <a:endParaRPr lang="en-US" sz="1875" spc="-56">
              <a:solidFill>
                <a:srgbClr val="FFFFFF"/>
              </a:solidFill>
              <a:latin typeface="Poppins Bold" panose="00000800000000000000"/>
            </a:endParaRPr>
          </a:p>
        </p:txBody>
      </p:sp>
      <p:sp>
        <p:nvSpPr>
          <p:cNvPr id="22" name="TextBox 22"/>
          <p:cNvSpPr txBox="1"/>
          <p:nvPr/>
        </p:nvSpPr>
        <p:spPr>
          <a:xfrm>
            <a:off x="2319063" y="7396679"/>
            <a:ext cx="3578403" cy="290066"/>
          </a:xfrm>
          <a:prstGeom prst="rect">
            <a:avLst/>
          </a:prstGeom>
        </p:spPr>
        <p:txBody>
          <a:bodyPr lIns="0" tIns="0" rIns="0" bIns="0" rtlCol="0" anchor="t">
            <a:spAutoFit/>
          </a:bodyPr>
          <a:lstStyle/>
          <a:p>
            <a:pPr>
              <a:lnSpc>
                <a:spcPts val="2155"/>
              </a:lnSpc>
            </a:pPr>
            <a:r>
              <a:rPr lang="en-US" sz="1875" spc="-56">
                <a:solidFill>
                  <a:srgbClr val="FFFFFF"/>
                </a:solidFill>
                <a:latin typeface="Poppins Bold" panose="00000800000000000000"/>
              </a:rPr>
              <a:t>odwrócona klasa</a:t>
            </a:r>
            <a:endParaRPr lang="en-US" sz="1875" spc="-56">
              <a:solidFill>
                <a:srgbClr val="FFFFFF"/>
              </a:solidFill>
              <a:latin typeface="Poppins Bold" panose="00000800000000000000"/>
            </a:endParaRPr>
          </a:p>
        </p:txBody>
      </p:sp>
      <p:sp>
        <p:nvSpPr>
          <p:cNvPr id="23" name="TextBox 23"/>
          <p:cNvSpPr txBox="1"/>
          <p:nvPr/>
        </p:nvSpPr>
        <p:spPr>
          <a:xfrm>
            <a:off x="2279768" y="8431032"/>
            <a:ext cx="3578403" cy="564257"/>
          </a:xfrm>
          <a:prstGeom prst="rect">
            <a:avLst/>
          </a:prstGeom>
        </p:spPr>
        <p:txBody>
          <a:bodyPr lIns="0" tIns="0" rIns="0" bIns="0" rtlCol="0" anchor="t">
            <a:spAutoFit/>
          </a:bodyPr>
          <a:lstStyle/>
          <a:p>
            <a:pPr>
              <a:lnSpc>
                <a:spcPts val="2155"/>
              </a:lnSpc>
            </a:pPr>
            <a:r>
              <a:rPr lang="en-US" sz="1875" spc="-56" dirty="0">
                <a:solidFill>
                  <a:srgbClr val="FFFFFF"/>
                </a:solidFill>
                <a:latin typeface="Poppins Bold" panose="00000800000000000000"/>
              </a:rPr>
              <a:t>praca indywidualna/zajęcia online</a:t>
            </a:r>
            <a:endParaRPr lang="en-US" sz="1875" spc="-56" dirty="0">
              <a:solidFill>
                <a:srgbClr val="FFFFFF"/>
              </a:solidFill>
              <a:latin typeface="Poppins Bold" panose="00000800000000000000"/>
            </a:endParaRPr>
          </a:p>
        </p:txBody>
      </p:sp>
      <p:sp>
        <p:nvSpPr>
          <p:cNvPr id="24" name="Freeform 24"/>
          <p:cNvSpPr/>
          <p:nvPr/>
        </p:nvSpPr>
        <p:spPr>
          <a:xfrm>
            <a:off x="1319068" y="6184365"/>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
        <p:nvSpPr>
          <p:cNvPr id="25" name="Freeform 25"/>
          <p:cNvSpPr/>
          <p:nvPr/>
        </p:nvSpPr>
        <p:spPr>
          <a:xfrm>
            <a:off x="1319068" y="7291904"/>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
        <p:nvSpPr>
          <p:cNvPr id="26" name="Freeform 26"/>
          <p:cNvSpPr/>
          <p:nvPr/>
        </p:nvSpPr>
        <p:spPr>
          <a:xfrm>
            <a:off x="1319068" y="8399444"/>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37402" y="4756282"/>
            <a:ext cx="7820309" cy="769624"/>
            <a:chOff x="0" y="0"/>
            <a:chExt cx="4129514" cy="406400"/>
          </a:xfrm>
        </p:grpSpPr>
        <p:sp>
          <p:nvSpPr>
            <p:cNvPr id="3" name="Freeform 3"/>
            <p:cNvSpPr/>
            <p:nvPr/>
          </p:nvSpPr>
          <p:spPr>
            <a:xfrm>
              <a:off x="0" y="0"/>
              <a:ext cx="4129514" cy="406400"/>
            </a:xfrm>
            <a:custGeom>
              <a:avLst/>
              <a:gdLst/>
              <a:ahLst/>
              <a:cxnLst/>
              <a:rect l="l" t="t" r="r" b="b"/>
              <a:pathLst>
                <a:path w="4129514" h="406400">
                  <a:moveTo>
                    <a:pt x="3926314" y="0"/>
                  </a:moveTo>
                  <a:cubicBezTo>
                    <a:pt x="4038538" y="0"/>
                    <a:pt x="4129514" y="90976"/>
                    <a:pt x="4129514" y="203200"/>
                  </a:cubicBezTo>
                  <a:cubicBezTo>
                    <a:pt x="4129514" y="315424"/>
                    <a:pt x="4038538" y="406400"/>
                    <a:pt x="3926314" y="406400"/>
                  </a:cubicBezTo>
                  <a:lnTo>
                    <a:pt x="203200" y="406400"/>
                  </a:lnTo>
                  <a:cubicBezTo>
                    <a:pt x="90976" y="406400"/>
                    <a:pt x="0" y="315424"/>
                    <a:pt x="0" y="203200"/>
                  </a:cubicBezTo>
                  <a:cubicBezTo>
                    <a:pt x="0" y="90976"/>
                    <a:pt x="90976" y="0"/>
                    <a:pt x="203200" y="0"/>
                  </a:cubicBezTo>
                  <a:close/>
                </a:path>
              </a:pathLst>
            </a:custGeom>
            <a:solidFill>
              <a:srgbClr val="25303C"/>
            </a:solidFill>
          </p:spPr>
          <p:txBody>
            <a:bodyPr/>
            <a:lstStyle/>
            <a:p>
              <a:endParaRPr lang="de-DE"/>
            </a:p>
          </p:txBody>
        </p:sp>
        <p:sp>
          <p:nvSpPr>
            <p:cNvPr id="4" name="TextBox 4"/>
            <p:cNvSpPr txBox="1"/>
            <p:nvPr/>
          </p:nvSpPr>
          <p:spPr>
            <a:xfrm>
              <a:off x="0" y="-57150"/>
              <a:ext cx="812800" cy="463550"/>
            </a:xfrm>
            <a:prstGeom prst="rect">
              <a:avLst/>
            </a:prstGeom>
          </p:spPr>
          <p:txBody>
            <a:bodyPr lIns="50800" tIns="50800" rIns="50800" bIns="50800" rtlCol="0" anchor="ctr"/>
            <a:lstStyle/>
            <a:p>
              <a:pPr algn="ctr">
                <a:lnSpc>
                  <a:spcPts val="2660"/>
                </a:lnSpc>
              </a:pPr>
            </a:p>
          </p:txBody>
        </p:sp>
      </p:grpSp>
      <p:grpSp>
        <p:nvGrpSpPr>
          <p:cNvPr id="5" name="Group 5"/>
          <p:cNvGrpSpPr/>
          <p:nvPr/>
        </p:nvGrpSpPr>
        <p:grpSpPr>
          <a:xfrm>
            <a:off x="1237402" y="5961921"/>
            <a:ext cx="7820309" cy="769624"/>
            <a:chOff x="0" y="0"/>
            <a:chExt cx="4129514" cy="406400"/>
          </a:xfrm>
        </p:grpSpPr>
        <p:sp>
          <p:nvSpPr>
            <p:cNvPr id="6" name="Freeform 6"/>
            <p:cNvSpPr/>
            <p:nvPr/>
          </p:nvSpPr>
          <p:spPr>
            <a:xfrm>
              <a:off x="0" y="0"/>
              <a:ext cx="4129514" cy="406400"/>
            </a:xfrm>
            <a:custGeom>
              <a:avLst/>
              <a:gdLst/>
              <a:ahLst/>
              <a:cxnLst/>
              <a:rect l="l" t="t" r="r" b="b"/>
              <a:pathLst>
                <a:path w="4129514" h="406400">
                  <a:moveTo>
                    <a:pt x="3926314" y="0"/>
                  </a:moveTo>
                  <a:cubicBezTo>
                    <a:pt x="4038538" y="0"/>
                    <a:pt x="4129514" y="90976"/>
                    <a:pt x="4129514" y="203200"/>
                  </a:cubicBezTo>
                  <a:cubicBezTo>
                    <a:pt x="4129514" y="315424"/>
                    <a:pt x="4038538" y="406400"/>
                    <a:pt x="3926314" y="406400"/>
                  </a:cubicBezTo>
                  <a:lnTo>
                    <a:pt x="203200" y="406400"/>
                  </a:lnTo>
                  <a:cubicBezTo>
                    <a:pt x="90976" y="406400"/>
                    <a:pt x="0" y="315424"/>
                    <a:pt x="0" y="203200"/>
                  </a:cubicBezTo>
                  <a:cubicBezTo>
                    <a:pt x="0" y="90976"/>
                    <a:pt x="90976" y="0"/>
                    <a:pt x="203200" y="0"/>
                  </a:cubicBezTo>
                  <a:close/>
                </a:path>
              </a:pathLst>
            </a:custGeom>
            <a:solidFill>
              <a:srgbClr val="25303C"/>
            </a:solidFill>
          </p:spPr>
          <p:txBody>
            <a:bodyPr/>
            <a:lstStyle/>
            <a:p>
              <a:endParaRPr lang="de-DE"/>
            </a:p>
          </p:txBody>
        </p:sp>
        <p:sp>
          <p:nvSpPr>
            <p:cNvPr id="7" name="TextBox 7"/>
            <p:cNvSpPr txBox="1"/>
            <p:nvPr/>
          </p:nvSpPr>
          <p:spPr>
            <a:xfrm>
              <a:off x="0" y="-57150"/>
              <a:ext cx="812800" cy="463550"/>
            </a:xfrm>
            <a:prstGeom prst="rect">
              <a:avLst/>
            </a:prstGeom>
          </p:spPr>
          <p:txBody>
            <a:bodyPr lIns="50800" tIns="50800" rIns="50800" bIns="50800" rtlCol="0" anchor="ctr"/>
            <a:lstStyle/>
            <a:p>
              <a:pPr algn="ctr">
                <a:lnSpc>
                  <a:spcPts val="2660"/>
                </a:lnSpc>
              </a:pPr>
            </a:p>
          </p:txBody>
        </p:sp>
      </p:grpSp>
      <p:grpSp>
        <p:nvGrpSpPr>
          <p:cNvPr id="8" name="Group 8"/>
          <p:cNvGrpSpPr/>
          <p:nvPr/>
        </p:nvGrpSpPr>
        <p:grpSpPr>
          <a:xfrm>
            <a:off x="1237402" y="7172312"/>
            <a:ext cx="7820309" cy="769624"/>
            <a:chOff x="0" y="0"/>
            <a:chExt cx="4129514" cy="406400"/>
          </a:xfrm>
        </p:grpSpPr>
        <p:sp>
          <p:nvSpPr>
            <p:cNvPr id="9" name="Freeform 9"/>
            <p:cNvSpPr/>
            <p:nvPr/>
          </p:nvSpPr>
          <p:spPr>
            <a:xfrm>
              <a:off x="0" y="0"/>
              <a:ext cx="4129514" cy="406400"/>
            </a:xfrm>
            <a:custGeom>
              <a:avLst/>
              <a:gdLst/>
              <a:ahLst/>
              <a:cxnLst/>
              <a:rect l="l" t="t" r="r" b="b"/>
              <a:pathLst>
                <a:path w="4129514" h="406400">
                  <a:moveTo>
                    <a:pt x="3926314" y="0"/>
                  </a:moveTo>
                  <a:cubicBezTo>
                    <a:pt x="4038538" y="0"/>
                    <a:pt x="4129514" y="90976"/>
                    <a:pt x="4129514" y="203200"/>
                  </a:cubicBezTo>
                  <a:cubicBezTo>
                    <a:pt x="4129514" y="315424"/>
                    <a:pt x="4038538" y="406400"/>
                    <a:pt x="3926314" y="406400"/>
                  </a:cubicBezTo>
                  <a:lnTo>
                    <a:pt x="203200" y="406400"/>
                  </a:lnTo>
                  <a:cubicBezTo>
                    <a:pt x="90976" y="406400"/>
                    <a:pt x="0" y="315424"/>
                    <a:pt x="0" y="203200"/>
                  </a:cubicBezTo>
                  <a:cubicBezTo>
                    <a:pt x="0" y="90976"/>
                    <a:pt x="90976" y="0"/>
                    <a:pt x="203200" y="0"/>
                  </a:cubicBezTo>
                  <a:close/>
                </a:path>
              </a:pathLst>
            </a:custGeom>
            <a:solidFill>
              <a:srgbClr val="25303C"/>
            </a:solidFill>
          </p:spPr>
          <p:txBody>
            <a:bodyPr/>
            <a:lstStyle/>
            <a:p>
              <a:endParaRPr lang="de-DE"/>
            </a:p>
          </p:txBody>
        </p:sp>
        <p:sp>
          <p:nvSpPr>
            <p:cNvPr id="10" name="TextBox 10"/>
            <p:cNvSpPr txBox="1"/>
            <p:nvPr/>
          </p:nvSpPr>
          <p:spPr>
            <a:xfrm>
              <a:off x="0" y="-57150"/>
              <a:ext cx="812800" cy="463550"/>
            </a:xfrm>
            <a:prstGeom prst="rect">
              <a:avLst/>
            </a:prstGeom>
          </p:spPr>
          <p:txBody>
            <a:bodyPr lIns="50800" tIns="50800" rIns="50800" bIns="50800" rtlCol="0" anchor="ctr"/>
            <a:lstStyle/>
            <a:p>
              <a:pPr algn="ctr">
                <a:lnSpc>
                  <a:spcPts val="2660"/>
                </a:lnSpc>
              </a:pPr>
            </a:p>
          </p:txBody>
        </p:sp>
      </p:grpSp>
      <p:grpSp>
        <p:nvGrpSpPr>
          <p:cNvPr id="11" name="Group 11"/>
          <p:cNvGrpSpPr/>
          <p:nvPr/>
        </p:nvGrpSpPr>
        <p:grpSpPr>
          <a:xfrm>
            <a:off x="1237402" y="8382703"/>
            <a:ext cx="7820309" cy="769624"/>
            <a:chOff x="0" y="0"/>
            <a:chExt cx="4129514" cy="406400"/>
          </a:xfrm>
        </p:grpSpPr>
        <p:sp>
          <p:nvSpPr>
            <p:cNvPr id="12" name="Freeform 12"/>
            <p:cNvSpPr/>
            <p:nvPr/>
          </p:nvSpPr>
          <p:spPr>
            <a:xfrm>
              <a:off x="0" y="0"/>
              <a:ext cx="4129514" cy="406400"/>
            </a:xfrm>
            <a:custGeom>
              <a:avLst/>
              <a:gdLst/>
              <a:ahLst/>
              <a:cxnLst/>
              <a:rect l="l" t="t" r="r" b="b"/>
              <a:pathLst>
                <a:path w="4129514" h="406400">
                  <a:moveTo>
                    <a:pt x="3926314" y="0"/>
                  </a:moveTo>
                  <a:cubicBezTo>
                    <a:pt x="4038538" y="0"/>
                    <a:pt x="4129514" y="90976"/>
                    <a:pt x="4129514" y="203200"/>
                  </a:cubicBezTo>
                  <a:cubicBezTo>
                    <a:pt x="4129514" y="315424"/>
                    <a:pt x="4038538" y="406400"/>
                    <a:pt x="3926314" y="406400"/>
                  </a:cubicBezTo>
                  <a:lnTo>
                    <a:pt x="203200" y="406400"/>
                  </a:lnTo>
                  <a:cubicBezTo>
                    <a:pt x="90976" y="406400"/>
                    <a:pt x="0" y="315424"/>
                    <a:pt x="0" y="203200"/>
                  </a:cubicBezTo>
                  <a:cubicBezTo>
                    <a:pt x="0" y="90976"/>
                    <a:pt x="90976" y="0"/>
                    <a:pt x="203200" y="0"/>
                  </a:cubicBezTo>
                  <a:close/>
                </a:path>
              </a:pathLst>
            </a:custGeom>
            <a:solidFill>
              <a:srgbClr val="25303C"/>
            </a:solidFill>
          </p:spPr>
          <p:txBody>
            <a:bodyPr/>
            <a:lstStyle/>
            <a:p>
              <a:endParaRPr lang="de-DE"/>
            </a:p>
          </p:txBody>
        </p:sp>
        <p:sp>
          <p:nvSpPr>
            <p:cNvPr id="13" name="TextBox 13"/>
            <p:cNvSpPr txBox="1"/>
            <p:nvPr/>
          </p:nvSpPr>
          <p:spPr>
            <a:xfrm>
              <a:off x="0" y="-57150"/>
              <a:ext cx="812800" cy="4635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a:off x="1028700" y="4650309"/>
            <a:ext cx="981570" cy="981570"/>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E817"/>
            </a:solidFill>
          </p:spPr>
          <p:txBody>
            <a:bodyPr/>
            <a:lstStyle/>
            <a:p>
              <a:endParaRPr lang="de-DE"/>
            </a:p>
          </p:txBody>
        </p:sp>
        <p:sp>
          <p:nvSpPr>
            <p:cNvPr id="16" name="TextBox 16"/>
            <p:cNvSpPr txBox="1"/>
            <p:nvPr/>
          </p:nvSpPr>
          <p:spPr>
            <a:xfrm>
              <a:off x="76200" y="19050"/>
              <a:ext cx="660400" cy="717550"/>
            </a:xfrm>
            <a:prstGeom prst="rect">
              <a:avLst/>
            </a:prstGeom>
          </p:spPr>
          <p:txBody>
            <a:bodyPr lIns="50800" tIns="50800" rIns="50800" bIns="50800" rtlCol="0" anchor="ctr"/>
            <a:lstStyle/>
            <a:p>
              <a:pPr algn="ctr">
                <a:lnSpc>
                  <a:spcPts val="2660"/>
                </a:lnSpc>
              </a:pPr>
            </a:p>
          </p:txBody>
        </p:sp>
      </p:grpSp>
      <p:grpSp>
        <p:nvGrpSpPr>
          <p:cNvPr id="17" name="Group 17"/>
          <p:cNvGrpSpPr/>
          <p:nvPr/>
        </p:nvGrpSpPr>
        <p:grpSpPr>
          <a:xfrm>
            <a:off x="1028700" y="5855948"/>
            <a:ext cx="981570" cy="981570"/>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E817"/>
            </a:solidFill>
          </p:spPr>
          <p:txBody>
            <a:bodyPr/>
            <a:lstStyle/>
            <a:p>
              <a:endParaRPr lang="de-DE"/>
            </a:p>
          </p:txBody>
        </p:sp>
        <p:sp>
          <p:nvSpPr>
            <p:cNvPr id="19" name="TextBox 19"/>
            <p:cNvSpPr txBox="1"/>
            <p:nvPr/>
          </p:nvSpPr>
          <p:spPr>
            <a:xfrm>
              <a:off x="76200" y="19050"/>
              <a:ext cx="660400" cy="717550"/>
            </a:xfrm>
            <a:prstGeom prst="rect">
              <a:avLst/>
            </a:prstGeom>
          </p:spPr>
          <p:txBody>
            <a:bodyPr lIns="50800" tIns="50800" rIns="50800" bIns="50800" rtlCol="0" anchor="ctr"/>
            <a:lstStyle/>
            <a:p>
              <a:pPr algn="ctr">
                <a:lnSpc>
                  <a:spcPts val="2660"/>
                </a:lnSpc>
              </a:pPr>
            </a:p>
          </p:txBody>
        </p:sp>
      </p:grpSp>
      <p:grpSp>
        <p:nvGrpSpPr>
          <p:cNvPr id="20" name="Group 20"/>
          <p:cNvGrpSpPr/>
          <p:nvPr/>
        </p:nvGrpSpPr>
        <p:grpSpPr>
          <a:xfrm>
            <a:off x="1028700" y="7066339"/>
            <a:ext cx="981570" cy="981570"/>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E817"/>
            </a:solidFill>
          </p:spPr>
          <p:txBody>
            <a:bodyPr/>
            <a:lstStyle/>
            <a:p>
              <a:endParaRPr lang="de-DE"/>
            </a:p>
          </p:txBody>
        </p:sp>
        <p:sp>
          <p:nvSpPr>
            <p:cNvPr id="22" name="TextBox 22"/>
            <p:cNvSpPr txBox="1"/>
            <p:nvPr/>
          </p:nvSpPr>
          <p:spPr>
            <a:xfrm>
              <a:off x="76200" y="19050"/>
              <a:ext cx="660400" cy="717550"/>
            </a:xfrm>
            <a:prstGeom prst="rect">
              <a:avLst/>
            </a:prstGeom>
          </p:spPr>
          <p:txBody>
            <a:bodyPr lIns="50800" tIns="50800" rIns="50800" bIns="50800" rtlCol="0" anchor="ctr"/>
            <a:lstStyle/>
            <a:p>
              <a:pPr algn="ctr">
                <a:lnSpc>
                  <a:spcPts val="2660"/>
                </a:lnSpc>
              </a:pPr>
            </a:p>
          </p:txBody>
        </p:sp>
      </p:grpSp>
      <p:grpSp>
        <p:nvGrpSpPr>
          <p:cNvPr id="23" name="Group 23"/>
          <p:cNvGrpSpPr/>
          <p:nvPr/>
        </p:nvGrpSpPr>
        <p:grpSpPr>
          <a:xfrm>
            <a:off x="1028700" y="8276730"/>
            <a:ext cx="981570" cy="981570"/>
            <a:chOff x="0" y="0"/>
            <a:chExt cx="812800" cy="812800"/>
          </a:xfrm>
        </p:grpSpPr>
        <p:sp>
          <p:nvSpPr>
            <p:cNvPr id="24"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87E817"/>
            </a:solidFill>
          </p:spPr>
          <p:txBody>
            <a:bodyPr/>
            <a:lstStyle/>
            <a:p>
              <a:endParaRPr lang="de-DE"/>
            </a:p>
          </p:txBody>
        </p:sp>
        <p:sp>
          <p:nvSpPr>
            <p:cNvPr id="25" name="TextBox 25"/>
            <p:cNvSpPr txBox="1"/>
            <p:nvPr/>
          </p:nvSpPr>
          <p:spPr>
            <a:xfrm>
              <a:off x="76200" y="19050"/>
              <a:ext cx="660400" cy="717550"/>
            </a:xfrm>
            <a:prstGeom prst="rect">
              <a:avLst/>
            </a:prstGeom>
          </p:spPr>
          <p:txBody>
            <a:bodyPr lIns="50800" tIns="50800" rIns="50800" bIns="50800" rtlCol="0" anchor="ctr"/>
            <a:lstStyle/>
            <a:p>
              <a:pPr algn="ctr">
                <a:lnSpc>
                  <a:spcPts val="2660"/>
                </a:lnSpc>
              </a:pPr>
            </a:p>
          </p:txBody>
        </p:sp>
      </p:grpSp>
      <p:sp>
        <p:nvSpPr>
          <p:cNvPr id="26" name="Freeform 26"/>
          <p:cNvSpPr/>
          <p:nvPr/>
        </p:nvSpPr>
        <p:spPr>
          <a:xfrm>
            <a:off x="1237402" y="4866509"/>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27" name="Freeform 27"/>
          <p:cNvSpPr/>
          <p:nvPr/>
        </p:nvSpPr>
        <p:spPr>
          <a:xfrm>
            <a:off x="1237402" y="6072149"/>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28" name="Freeform 28"/>
          <p:cNvSpPr/>
          <p:nvPr/>
        </p:nvSpPr>
        <p:spPr>
          <a:xfrm>
            <a:off x="1237402" y="7282540"/>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29" name="Freeform 29"/>
          <p:cNvSpPr/>
          <p:nvPr/>
        </p:nvSpPr>
        <p:spPr>
          <a:xfrm>
            <a:off x="1237402" y="8492930"/>
            <a:ext cx="531321" cy="549169"/>
          </a:xfrm>
          <a:custGeom>
            <a:avLst/>
            <a:gdLst/>
            <a:ahLst/>
            <a:cxnLst/>
            <a:rect l="l" t="t" r="r" b="b"/>
            <a:pathLst>
              <a:path w="531321" h="549169">
                <a:moveTo>
                  <a:pt x="0" y="0"/>
                </a:moveTo>
                <a:lnTo>
                  <a:pt x="531321" y="0"/>
                </a:lnTo>
                <a:lnTo>
                  <a:pt x="531321" y="549169"/>
                </a:lnTo>
                <a:lnTo>
                  <a:pt x="0" y="549169"/>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0" name="TextBox 30"/>
          <p:cNvSpPr txBox="1"/>
          <p:nvPr/>
        </p:nvSpPr>
        <p:spPr>
          <a:xfrm>
            <a:off x="1028700" y="1009650"/>
            <a:ext cx="8869151" cy="695193"/>
          </a:xfrm>
          <a:prstGeom prst="rect">
            <a:avLst/>
          </a:prstGeom>
        </p:spPr>
        <p:txBody>
          <a:bodyPr lIns="0" tIns="0" rIns="0" bIns="0" rtlCol="0" anchor="t">
            <a:spAutoFit/>
          </a:bodyPr>
          <a:lstStyle/>
          <a:p>
            <a:pPr>
              <a:lnSpc>
                <a:spcPts val="5175"/>
              </a:lnSpc>
            </a:pPr>
            <a:r>
              <a:rPr lang="en-US" sz="4500">
                <a:solidFill>
                  <a:srgbClr val="000000"/>
                </a:solidFill>
                <a:latin typeface="Poppins Bold" panose="00000800000000000000"/>
              </a:rPr>
              <a:t>KORZYŚCI DLA NAUCZYCIELI</a:t>
            </a:r>
            <a:endParaRPr lang="en-US" sz="4500">
              <a:solidFill>
                <a:srgbClr val="000000"/>
              </a:solidFill>
              <a:latin typeface="Poppins Bold" panose="00000800000000000000"/>
            </a:endParaRPr>
          </a:p>
        </p:txBody>
      </p:sp>
      <p:sp>
        <p:nvSpPr>
          <p:cNvPr id="31" name="TextBox 31"/>
          <p:cNvSpPr txBox="1"/>
          <p:nvPr/>
        </p:nvSpPr>
        <p:spPr>
          <a:xfrm>
            <a:off x="2310500" y="4994722"/>
            <a:ext cx="6104002" cy="288031"/>
          </a:xfrm>
          <a:prstGeom prst="rect">
            <a:avLst/>
          </a:prstGeom>
        </p:spPr>
        <p:txBody>
          <a:bodyPr lIns="0" tIns="0" rIns="0" bIns="0" rtlCol="0" anchor="t">
            <a:spAutoFit/>
          </a:bodyPr>
          <a:lstStyle/>
          <a:p>
            <a:pPr>
              <a:lnSpc>
                <a:spcPts val="2160"/>
              </a:lnSpc>
            </a:pPr>
            <a:r>
              <a:rPr lang="en-US" sz="1880">
                <a:solidFill>
                  <a:srgbClr val="FFFFFF"/>
                </a:solidFill>
                <a:latin typeface="Poppins Semi-Bold" panose="00000700000000000000"/>
              </a:rPr>
              <a:t>nawiązanie bliższych relacji z uczniami</a:t>
            </a:r>
            <a:endParaRPr lang="en-US" sz="1880">
              <a:solidFill>
                <a:srgbClr val="FFFFFF"/>
              </a:solidFill>
              <a:latin typeface="Poppins Semi-Bold" panose="00000700000000000000"/>
            </a:endParaRPr>
          </a:p>
        </p:txBody>
      </p:sp>
      <p:sp>
        <p:nvSpPr>
          <p:cNvPr id="32" name="TextBox 32"/>
          <p:cNvSpPr txBox="1"/>
          <p:nvPr/>
        </p:nvSpPr>
        <p:spPr>
          <a:xfrm>
            <a:off x="2310500" y="6217531"/>
            <a:ext cx="6104002" cy="288031"/>
          </a:xfrm>
          <a:prstGeom prst="rect">
            <a:avLst/>
          </a:prstGeom>
        </p:spPr>
        <p:txBody>
          <a:bodyPr lIns="0" tIns="0" rIns="0" bIns="0" rtlCol="0" anchor="t">
            <a:spAutoFit/>
          </a:bodyPr>
          <a:lstStyle/>
          <a:p>
            <a:pPr>
              <a:lnSpc>
                <a:spcPts val="2160"/>
              </a:lnSpc>
            </a:pPr>
            <a:r>
              <a:rPr lang="en-US" sz="1880">
                <a:solidFill>
                  <a:srgbClr val="FFFFFF"/>
                </a:solidFill>
                <a:latin typeface="Poppins Semi-Bold" panose="00000700000000000000"/>
              </a:rPr>
              <a:t>zaangażowanie uczniów w proces nauczania</a:t>
            </a:r>
            <a:endParaRPr lang="en-US" sz="1880">
              <a:solidFill>
                <a:srgbClr val="FFFFFF"/>
              </a:solidFill>
              <a:latin typeface="Poppins Semi-Bold" panose="00000700000000000000"/>
            </a:endParaRPr>
          </a:p>
        </p:txBody>
      </p:sp>
      <p:sp>
        <p:nvSpPr>
          <p:cNvPr id="33" name="TextBox 33"/>
          <p:cNvSpPr txBox="1"/>
          <p:nvPr/>
        </p:nvSpPr>
        <p:spPr>
          <a:xfrm>
            <a:off x="2310500" y="7273015"/>
            <a:ext cx="6545866" cy="564257"/>
          </a:xfrm>
          <a:prstGeom prst="rect">
            <a:avLst/>
          </a:prstGeom>
        </p:spPr>
        <p:txBody>
          <a:bodyPr lIns="0" tIns="0" rIns="0" bIns="0" rtlCol="0" anchor="t">
            <a:spAutoFit/>
          </a:bodyPr>
          <a:lstStyle/>
          <a:p>
            <a:pPr>
              <a:lnSpc>
                <a:spcPts val="2160"/>
              </a:lnSpc>
            </a:pPr>
            <a:r>
              <a:rPr lang="en-US" sz="1880" dirty="0">
                <a:solidFill>
                  <a:srgbClr val="FFFFFF"/>
                </a:solidFill>
                <a:latin typeface="Poppins Semi-Bold" panose="00000700000000000000"/>
              </a:rPr>
              <a:t>przerzuenie odpowiedzialności za efekty uczenia się na uczniów</a:t>
            </a:r>
            <a:endParaRPr lang="en-US" sz="1880" dirty="0">
              <a:solidFill>
                <a:srgbClr val="FFFFFF"/>
              </a:solidFill>
              <a:latin typeface="Poppins Semi-Bold" panose="00000700000000000000"/>
            </a:endParaRPr>
          </a:p>
        </p:txBody>
      </p:sp>
      <p:sp>
        <p:nvSpPr>
          <p:cNvPr id="34" name="TextBox 34"/>
          <p:cNvSpPr txBox="1"/>
          <p:nvPr/>
        </p:nvSpPr>
        <p:spPr>
          <a:xfrm>
            <a:off x="2310500" y="8595663"/>
            <a:ext cx="5007330" cy="288031"/>
          </a:xfrm>
          <a:prstGeom prst="rect">
            <a:avLst/>
          </a:prstGeom>
        </p:spPr>
        <p:txBody>
          <a:bodyPr lIns="0" tIns="0" rIns="0" bIns="0" rtlCol="0" anchor="t">
            <a:spAutoFit/>
          </a:bodyPr>
          <a:lstStyle/>
          <a:p>
            <a:pPr>
              <a:lnSpc>
                <a:spcPts val="2160"/>
              </a:lnSpc>
            </a:pPr>
            <a:r>
              <a:rPr lang="en-US" sz="1880" dirty="0">
                <a:solidFill>
                  <a:srgbClr val="FFFFFF"/>
                </a:solidFill>
                <a:latin typeface="Poppins Semi-Bold" panose="00000700000000000000"/>
              </a:rPr>
              <a:t>profilaktykę wypalenia zawodowego</a:t>
            </a:r>
            <a:endParaRPr lang="en-US" sz="1880" dirty="0">
              <a:solidFill>
                <a:srgbClr val="FFFFFF"/>
              </a:solidFill>
              <a:latin typeface="Poppins Semi-Bold" panose="00000700000000000000"/>
            </a:endParaRPr>
          </a:p>
        </p:txBody>
      </p:sp>
      <p:sp>
        <p:nvSpPr>
          <p:cNvPr id="35" name="TextBox 35"/>
          <p:cNvSpPr txBox="1"/>
          <p:nvPr/>
        </p:nvSpPr>
        <p:spPr>
          <a:xfrm>
            <a:off x="926301" y="1943283"/>
            <a:ext cx="9794333" cy="2231380"/>
          </a:xfrm>
          <a:prstGeom prst="rect">
            <a:avLst/>
          </a:prstGeom>
        </p:spPr>
        <p:txBody>
          <a:bodyPr lIns="0" tIns="0" rIns="0" bIns="0" rtlCol="0" anchor="t">
            <a:spAutoFit/>
          </a:bodyPr>
          <a:lstStyle/>
          <a:p>
            <a:pPr algn="just">
              <a:lnSpc>
                <a:spcPts val="2875"/>
              </a:lnSpc>
            </a:pPr>
            <a:r>
              <a:rPr lang="en-US" sz="2500" dirty="0">
                <a:solidFill>
                  <a:srgbClr val="000000"/>
                </a:solidFill>
                <a:latin typeface="Poppins" panose="00000500000000000000"/>
              </a:rPr>
              <a:t>Zajęcia wybrane dla tej jednostki edukacyjnej mogą być realizowane zarówno w sposób tradycyjny, jak i online, przy bezpośrednim udziale nauczyciela lub przy jego moderacji/koordynacji wybranych zadań.</a:t>
            </a:r>
            <a:endParaRPr lang="en-US" sz="2500" dirty="0">
              <a:solidFill>
                <a:srgbClr val="000000"/>
              </a:solidFill>
              <a:latin typeface="Poppins" panose="00000500000000000000"/>
            </a:endParaRPr>
          </a:p>
          <a:p>
            <a:pPr algn="just">
              <a:lnSpc>
                <a:spcPts val="2875"/>
              </a:lnSpc>
            </a:pPr>
            <a:endParaRPr lang="en-US" sz="2500" dirty="0">
              <a:solidFill>
                <a:srgbClr val="000000"/>
              </a:solidFill>
              <a:latin typeface="Poppins" panose="00000500000000000000"/>
            </a:endParaRPr>
          </a:p>
          <a:p>
            <a:pPr algn="just">
              <a:lnSpc>
                <a:spcPts val="2875"/>
              </a:lnSpc>
            </a:pPr>
            <a:r>
              <a:rPr lang="en-US" sz="2500" dirty="0">
                <a:solidFill>
                  <a:srgbClr val="000000"/>
                </a:solidFill>
                <a:latin typeface="Poppins" panose="00000500000000000000"/>
              </a:rPr>
              <a:t>Niniejsza jednostka dydaktyczna umożliwia nauczycielom:</a:t>
            </a:r>
            <a:endParaRPr lang="en-US" sz="2500" dirty="0">
              <a:solidFill>
                <a:srgbClr val="000000"/>
              </a:solidFill>
              <a:latin typeface="Poppins" panose="00000500000000000000"/>
            </a:endParaRPr>
          </a:p>
        </p:txBody>
      </p:sp>
      <p:grpSp>
        <p:nvGrpSpPr>
          <p:cNvPr id="36" name="Group 36"/>
          <p:cNvGrpSpPr/>
          <p:nvPr/>
        </p:nvGrpSpPr>
        <p:grpSpPr>
          <a:xfrm rot="1954235">
            <a:off x="12231300" y="-766166"/>
            <a:ext cx="7208621" cy="16285862"/>
            <a:chOff x="0" y="0"/>
            <a:chExt cx="1898567" cy="4289280"/>
          </a:xfrm>
        </p:grpSpPr>
        <p:sp>
          <p:nvSpPr>
            <p:cNvPr id="37" name="Freeform 37"/>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38" name="TextBox 38"/>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39" name="Freeform 39"/>
          <p:cNvSpPr/>
          <p:nvPr/>
        </p:nvSpPr>
        <p:spPr>
          <a:xfrm rot="9054204" flipV="1">
            <a:off x="8779064" y="-4605486"/>
            <a:ext cx="15686861" cy="9843506"/>
          </a:xfrm>
          <a:custGeom>
            <a:avLst/>
            <a:gdLst/>
            <a:ahLst/>
            <a:cxnLst/>
            <a:rect l="l" t="t" r="r" b="b"/>
            <a:pathLst>
              <a:path w="15686861" h="9843506">
                <a:moveTo>
                  <a:pt x="0" y="9843505"/>
                </a:moveTo>
                <a:lnTo>
                  <a:pt x="15686861" y="9843505"/>
                </a:lnTo>
                <a:lnTo>
                  <a:pt x="15686861" y="0"/>
                </a:lnTo>
                <a:lnTo>
                  <a:pt x="0" y="0"/>
                </a:lnTo>
                <a:lnTo>
                  <a:pt x="0" y="9843505"/>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grpSp>
        <p:nvGrpSpPr>
          <p:cNvPr id="40" name="Group 40"/>
          <p:cNvGrpSpPr>
            <a:grpSpLocks noChangeAspect="1"/>
          </p:cNvGrpSpPr>
          <p:nvPr/>
        </p:nvGrpSpPr>
        <p:grpSpPr>
          <a:xfrm>
            <a:off x="11538667" y="1281820"/>
            <a:ext cx="5833906" cy="7976480"/>
            <a:chOff x="0" y="0"/>
            <a:chExt cx="25385217" cy="34708249"/>
          </a:xfrm>
        </p:grpSpPr>
        <p:sp>
          <p:nvSpPr>
            <p:cNvPr id="41" name="Freeform 41"/>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solidFill>
              <a:srgbClr val="25303C"/>
            </a:solidFill>
            <a:ln w="12700">
              <a:solidFill>
                <a:srgbClr val="000000"/>
              </a:solidFill>
            </a:ln>
          </p:spPr>
          <p:txBody>
            <a:bodyPr/>
            <a:lstStyle/>
            <a:p>
              <a:endParaRPr lang="de-DE"/>
            </a:p>
          </p:txBody>
        </p:sp>
      </p:grpSp>
      <p:grpSp>
        <p:nvGrpSpPr>
          <p:cNvPr id="42" name="Group 42"/>
          <p:cNvGrpSpPr>
            <a:grpSpLocks noChangeAspect="1"/>
          </p:cNvGrpSpPr>
          <p:nvPr/>
        </p:nvGrpSpPr>
        <p:grpSpPr>
          <a:xfrm>
            <a:off x="11893064" y="1391769"/>
            <a:ext cx="5479509" cy="7491926"/>
            <a:chOff x="0" y="0"/>
            <a:chExt cx="25385217" cy="34708249"/>
          </a:xfrm>
        </p:grpSpPr>
        <p:sp>
          <p:nvSpPr>
            <p:cNvPr id="43" name="Freeform 43"/>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blipFill>
              <a:blip r:embed="rId5"/>
              <a:stretch>
                <a:fillRect l="-53776" r="-53776"/>
              </a:stretch>
            </a:blipFill>
          </p:spPr>
          <p:txBody>
            <a:bodyPr/>
            <a:lstStyle/>
            <a:p>
              <a:endParaRPr lang="de-D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3695036">
            <a:off x="1613864" y="1462788"/>
            <a:ext cx="7208621" cy="16285862"/>
            <a:chOff x="0" y="0"/>
            <a:chExt cx="1898567" cy="4289280"/>
          </a:xfrm>
        </p:grpSpPr>
        <p:sp>
          <p:nvSpPr>
            <p:cNvPr id="3" name="Freeform 3"/>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5" name="Freeform 5"/>
          <p:cNvSpPr/>
          <p:nvPr/>
        </p:nvSpPr>
        <p:spPr>
          <a:xfrm>
            <a:off x="-4736411" y="0"/>
            <a:ext cx="15686861" cy="9843506"/>
          </a:xfrm>
          <a:custGeom>
            <a:avLst/>
            <a:gdLst/>
            <a:ahLst/>
            <a:cxnLst/>
            <a:rect l="l" t="t" r="r" b="b"/>
            <a:pathLst>
              <a:path w="15686861" h="9843506">
                <a:moveTo>
                  <a:pt x="0" y="0"/>
                </a:moveTo>
                <a:lnTo>
                  <a:pt x="15686861" y="0"/>
                </a:lnTo>
                <a:lnTo>
                  <a:pt x="15686861" y="9843506"/>
                </a:lnTo>
                <a:lnTo>
                  <a:pt x="0" y="9843506"/>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6" name="Group 6"/>
          <p:cNvGrpSpPr>
            <a:grpSpLocks noChangeAspect="1"/>
          </p:cNvGrpSpPr>
          <p:nvPr/>
        </p:nvGrpSpPr>
        <p:grpSpPr>
          <a:xfrm>
            <a:off x="0" y="674283"/>
            <a:ext cx="7963505" cy="8475889"/>
            <a:chOff x="0" y="0"/>
            <a:chExt cx="21593823" cy="22983203"/>
          </a:xfrm>
        </p:grpSpPr>
        <p:sp>
          <p:nvSpPr>
            <p:cNvPr id="7" name="Freeform 7"/>
            <p:cNvSpPr/>
            <p:nvPr/>
          </p:nvSpPr>
          <p:spPr>
            <a:xfrm>
              <a:off x="0" y="0"/>
              <a:ext cx="21593811" cy="22983189"/>
            </a:xfrm>
            <a:custGeom>
              <a:avLst/>
              <a:gdLst/>
              <a:ahLst/>
              <a:cxnLst/>
              <a:rect l="l" t="t" r="r" b="b"/>
              <a:pathLst>
                <a:path w="21593811" h="22983189">
                  <a:moveTo>
                    <a:pt x="0" y="0"/>
                  </a:moveTo>
                  <a:lnTo>
                    <a:pt x="0" y="22983189"/>
                  </a:lnTo>
                  <a:lnTo>
                    <a:pt x="21593811" y="11491595"/>
                  </a:lnTo>
                  <a:lnTo>
                    <a:pt x="0" y="0"/>
                  </a:lnTo>
                  <a:close/>
                </a:path>
              </a:pathLst>
            </a:custGeom>
            <a:blipFill>
              <a:blip r:embed="rId3"/>
              <a:stretch>
                <a:fillRect l="-17500" t="-29149" b="-26247"/>
              </a:stretch>
            </a:blipFill>
          </p:spPr>
          <p:txBody>
            <a:bodyPr/>
            <a:lstStyle/>
            <a:p>
              <a:endParaRPr lang="de-DE"/>
            </a:p>
          </p:txBody>
        </p:sp>
      </p:grpSp>
      <p:grpSp>
        <p:nvGrpSpPr>
          <p:cNvPr id="8" name="Group 8"/>
          <p:cNvGrpSpPr/>
          <p:nvPr/>
        </p:nvGrpSpPr>
        <p:grpSpPr>
          <a:xfrm rot="-10509843">
            <a:off x="3455976" y="689954"/>
            <a:ext cx="760514" cy="677492"/>
            <a:chOff x="0" y="0"/>
            <a:chExt cx="812800" cy="724070"/>
          </a:xfrm>
        </p:grpSpPr>
        <p:sp>
          <p:nvSpPr>
            <p:cNvPr id="9" name="Freeform 9"/>
            <p:cNvSpPr/>
            <p:nvPr/>
          </p:nvSpPr>
          <p:spPr>
            <a:xfrm>
              <a:off x="0" y="0"/>
              <a:ext cx="812800" cy="724070"/>
            </a:xfrm>
            <a:custGeom>
              <a:avLst/>
              <a:gdLst/>
              <a:ahLst/>
              <a:cxnLst/>
              <a:rect l="l" t="t" r="r" b="b"/>
              <a:pathLst>
                <a:path w="812800" h="724070">
                  <a:moveTo>
                    <a:pt x="406400" y="724070"/>
                  </a:moveTo>
                  <a:lnTo>
                    <a:pt x="812800" y="0"/>
                  </a:lnTo>
                  <a:lnTo>
                    <a:pt x="0" y="0"/>
                  </a:lnTo>
                  <a:lnTo>
                    <a:pt x="406400" y="724070"/>
                  </a:lnTo>
                  <a:close/>
                </a:path>
              </a:pathLst>
            </a:custGeom>
            <a:solidFill>
              <a:srgbClr val="25303C"/>
            </a:solidFill>
          </p:spPr>
          <p:txBody>
            <a:bodyPr/>
            <a:lstStyle/>
            <a:p>
              <a:endParaRPr lang="de-DE"/>
            </a:p>
          </p:txBody>
        </p:sp>
        <p:sp>
          <p:nvSpPr>
            <p:cNvPr id="10" name="TextBox 10"/>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1" name="Group 11"/>
          <p:cNvGrpSpPr/>
          <p:nvPr/>
        </p:nvGrpSpPr>
        <p:grpSpPr>
          <a:xfrm rot="6133484">
            <a:off x="6275724" y="697598"/>
            <a:ext cx="650931" cy="569564"/>
            <a:chOff x="0" y="0"/>
            <a:chExt cx="812800" cy="711200"/>
          </a:xfrm>
        </p:grpSpPr>
        <p:sp>
          <p:nvSpPr>
            <p:cNvPr id="12" name="Freeform 12"/>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25303C"/>
            </a:solidFill>
          </p:spPr>
          <p:txBody>
            <a:bodyPr/>
            <a:lstStyle/>
            <a:p>
              <a:endParaRPr lang="de-DE"/>
            </a:p>
          </p:txBody>
        </p:sp>
        <p:sp>
          <p:nvSpPr>
            <p:cNvPr id="13" name="TextBox 13"/>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735780">
            <a:off x="5134630" y="1419608"/>
            <a:ext cx="701975" cy="614228"/>
            <a:chOff x="0" y="0"/>
            <a:chExt cx="812800" cy="711200"/>
          </a:xfrm>
        </p:grpSpPr>
        <p:sp>
          <p:nvSpPr>
            <p:cNvPr id="15" name="Freeform 15"/>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87E817"/>
            </a:solidFill>
          </p:spPr>
          <p:txBody>
            <a:bodyPr/>
            <a:lstStyle/>
            <a:p>
              <a:endParaRPr lang="de-DE"/>
            </a:p>
          </p:txBody>
        </p:sp>
        <p:sp>
          <p:nvSpPr>
            <p:cNvPr id="16" name="TextBox 16"/>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7" name="Group 17"/>
          <p:cNvGrpSpPr/>
          <p:nvPr/>
        </p:nvGrpSpPr>
        <p:grpSpPr>
          <a:xfrm rot="-4735780">
            <a:off x="6690909" y="2474637"/>
            <a:ext cx="515042" cy="450662"/>
            <a:chOff x="0" y="0"/>
            <a:chExt cx="812800" cy="711200"/>
          </a:xfrm>
        </p:grpSpPr>
        <p:sp>
          <p:nvSpPr>
            <p:cNvPr id="18" name="Freeform 18"/>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25303C"/>
            </a:solidFill>
          </p:spPr>
          <p:txBody>
            <a:bodyPr/>
            <a:lstStyle/>
            <a:p>
              <a:endParaRPr lang="de-DE"/>
            </a:p>
          </p:txBody>
        </p:sp>
        <p:sp>
          <p:nvSpPr>
            <p:cNvPr id="19" name="TextBox 19"/>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20" name="Group 20"/>
          <p:cNvGrpSpPr/>
          <p:nvPr/>
        </p:nvGrpSpPr>
        <p:grpSpPr>
          <a:xfrm rot="-4735780">
            <a:off x="8201820" y="1501391"/>
            <a:ext cx="515042" cy="450662"/>
            <a:chOff x="0" y="0"/>
            <a:chExt cx="812800" cy="711200"/>
          </a:xfrm>
        </p:grpSpPr>
        <p:sp>
          <p:nvSpPr>
            <p:cNvPr id="21" name="Freeform 2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87E817"/>
            </a:solidFill>
          </p:spPr>
          <p:txBody>
            <a:bodyPr/>
            <a:lstStyle/>
            <a:p>
              <a:endParaRPr lang="de-DE"/>
            </a:p>
          </p:txBody>
        </p:sp>
        <p:sp>
          <p:nvSpPr>
            <p:cNvPr id="22" name="TextBox 22"/>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sp>
        <p:nvSpPr>
          <p:cNvPr id="23" name="TextBox 23"/>
          <p:cNvSpPr txBox="1"/>
          <p:nvPr/>
        </p:nvSpPr>
        <p:spPr>
          <a:xfrm>
            <a:off x="12142080" y="5347310"/>
            <a:ext cx="5117220" cy="628377"/>
          </a:xfrm>
          <a:prstGeom prst="rect">
            <a:avLst/>
          </a:prstGeom>
        </p:spPr>
        <p:txBody>
          <a:bodyPr lIns="0" tIns="0" rIns="0" bIns="0" rtlCol="0" anchor="t">
            <a:spAutoFit/>
          </a:bodyPr>
          <a:lstStyle/>
          <a:p>
            <a:pPr algn="r">
              <a:lnSpc>
                <a:spcPts val="4895"/>
              </a:lnSpc>
            </a:pPr>
            <a:r>
              <a:rPr lang="pl-PL" sz="4255" dirty="0">
                <a:solidFill>
                  <a:srgbClr val="000000"/>
                </a:solidFill>
                <a:latin typeface="Poppins Semi-Bold" panose="00000700000000000000"/>
              </a:rPr>
              <a:t>za uwagę</a:t>
            </a:r>
            <a:endParaRPr lang="en-US" sz="4255" dirty="0">
              <a:solidFill>
                <a:srgbClr val="000000"/>
              </a:solidFill>
              <a:latin typeface="Poppins Semi-Bold" panose="00000700000000000000"/>
            </a:endParaRPr>
          </a:p>
        </p:txBody>
      </p:sp>
      <p:sp>
        <p:nvSpPr>
          <p:cNvPr id="24" name="TextBox 24"/>
          <p:cNvSpPr txBox="1"/>
          <p:nvPr/>
        </p:nvSpPr>
        <p:spPr>
          <a:xfrm>
            <a:off x="8528228" y="3782368"/>
            <a:ext cx="8731072" cy="1623906"/>
          </a:xfrm>
          <a:prstGeom prst="rect">
            <a:avLst/>
          </a:prstGeom>
        </p:spPr>
        <p:txBody>
          <a:bodyPr lIns="0" tIns="0" rIns="0" bIns="0" rtlCol="0" anchor="t">
            <a:spAutoFit/>
          </a:bodyPr>
          <a:lstStyle/>
          <a:p>
            <a:pPr algn="r">
              <a:lnSpc>
                <a:spcPts val="13260"/>
              </a:lnSpc>
            </a:pPr>
            <a:r>
              <a:rPr lang="en-US" sz="9600" spc="-345" dirty="0">
                <a:solidFill>
                  <a:srgbClr val="000000"/>
                </a:solidFill>
                <a:latin typeface="Poppins Ultra-Bold" panose="00000900000000000000"/>
              </a:rPr>
              <a:t>Dziękujemy</a:t>
            </a:r>
            <a:endParaRPr lang="en-US" sz="9600" spc="-345" dirty="0">
              <a:solidFill>
                <a:srgbClr val="000000"/>
              </a:solidFill>
              <a:latin typeface="Poppins Ultra-Bold" panose="0000090000000000000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3695036">
            <a:off x="1623389" y="1472313"/>
            <a:ext cx="7208621" cy="16285862"/>
            <a:chOff x="0" y="0"/>
            <a:chExt cx="1898567" cy="4289280"/>
          </a:xfrm>
        </p:grpSpPr>
        <p:sp>
          <p:nvSpPr>
            <p:cNvPr id="3" name="Freeform 3"/>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5" name="Freeform 5"/>
          <p:cNvSpPr/>
          <p:nvPr/>
        </p:nvSpPr>
        <p:spPr>
          <a:xfrm>
            <a:off x="-4736411" y="0"/>
            <a:ext cx="15686861" cy="9843506"/>
          </a:xfrm>
          <a:custGeom>
            <a:avLst/>
            <a:gdLst/>
            <a:ahLst/>
            <a:cxnLst/>
            <a:rect l="l" t="t" r="r" b="b"/>
            <a:pathLst>
              <a:path w="15686861" h="9843506">
                <a:moveTo>
                  <a:pt x="0" y="0"/>
                </a:moveTo>
                <a:lnTo>
                  <a:pt x="15686861" y="0"/>
                </a:lnTo>
                <a:lnTo>
                  <a:pt x="15686861" y="9843506"/>
                </a:lnTo>
                <a:lnTo>
                  <a:pt x="0" y="9843506"/>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6" name="Group 6"/>
          <p:cNvGrpSpPr>
            <a:grpSpLocks noChangeAspect="1"/>
          </p:cNvGrpSpPr>
          <p:nvPr/>
        </p:nvGrpSpPr>
        <p:grpSpPr>
          <a:xfrm>
            <a:off x="0" y="674283"/>
            <a:ext cx="7963505" cy="8475889"/>
            <a:chOff x="0" y="0"/>
            <a:chExt cx="21593823" cy="22983203"/>
          </a:xfrm>
        </p:grpSpPr>
        <p:sp>
          <p:nvSpPr>
            <p:cNvPr id="7" name="Freeform 7"/>
            <p:cNvSpPr/>
            <p:nvPr/>
          </p:nvSpPr>
          <p:spPr>
            <a:xfrm>
              <a:off x="0" y="0"/>
              <a:ext cx="21593811" cy="22983189"/>
            </a:xfrm>
            <a:custGeom>
              <a:avLst/>
              <a:gdLst/>
              <a:ahLst/>
              <a:cxnLst/>
              <a:rect l="l" t="t" r="r" b="b"/>
              <a:pathLst>
                <a:path w="21593811" h="22983189">
                  <a:moveTo>
                    <a:pt x="0" y="0"/>
                  </a:moveTo>
                  <a:lnTo>
                    <a:pt x="0" y="22983189"/>
                  </a:lnTo>
                  <a:lnTo>
                    <a:pt x="21593811" y="11491595"/>
                  </a:lnTo>
                  <a:lnTo>
                    <a:pt x="0" y="0"/>
                  </a:lnTo>
                  <a:close/>
                </a:path>
              </a:pathLst>
            </a:custGeom>
            <a:blipFill>
              <a:blip r:embed="rId3"/>
              <a:stretch>
                <a:fillRect l="-5506" r="-5506"/>
              </a:stretch>
            </a:blipFill>
          </p:spPr>
          <p:txBody>
            <a:bodyPr/>
            <a:lstStyle/>
            <a:p>
              <a:endParaRPr lang="de-DE"/>
            </a:p>
          </p:txBody>
        </p:sp>
      </p:grpSp>
      <p:grpSp>
        <p:nvGrpSpPr>
          <p:cNvPr id="8" name="Group 8"/>
          <p:cNvGrpSpPr/>
          <p:nvPr/>
        </p:nvGrpSpPr>
        <p:grpSpPr>
          <a:xfrm rot="-10509843">
            <a:off x="3455976" y="689954"/>
            <a:ext cx="760514" cy="677492"/>
            <a:chOff x="0" y="0"/>
            <a:chExt cx="812800" cy="724070"/>
          </a:xfrm>
        </p:grpSpPr>
        <p:sp>
          <p:nvSpPr>
            <p:cNvPr id="9" name="Freeform 9"/>
            <p:cNvSpPr/>
            <p:nvPr/>
          </p:nvSpPr>
          <p:spPr>
            <a:xfrm>
              <a:off x="0" y="0"/>
              <a:ext cx="812800" cy="724070"/>
            </a:xfrm>
            <a:custGeom>
              <a:avLst/>
              <a:gdLst/>
              <a:ahLst/>
              <a:cxnLst/>
              <a:rect l="l" t="t" r="r" b="b"/>
              <a:pathLst>
                <a:path w="812800" h="724070">
                  <a:moveTo>
                    <a:pt x="406400" y="724070"/>
                  </a:moveTo>
                  <a:lnTo>
                    <a:pt x="812800" y="0"/>
                  </a:lnTo>
                  <a:lnTo>
                    <a:pt x="0" y="0"/>
                  </a:lnTo>
                  <a:lnTo>
                    <a:pt x="406400" y="724070"/>
                  </a:lnTo>
                  <a:close/>
                </a:path>
              </a:pathLst>
            </a:custGeom>
            <a:solidFill>
              <a:srgbClr val="25303C"/>
            </a:solidFill>
          </p:spPr>
          <p:txBody>
            <a:bodyPr/>
            <a:lstStyle/>
            <a:p>
              <a:endParaRPr lang="de-DE"/>
            </a:p>
          </p:txBody>
        </p:sp>
        <p:sp>
          <p:nvSpPr>
            <p:cNvPr id="10" name="TextBox 10"/>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1" name="Group 11"/>
          <p:cNvGrpSpPr/>
          <p:nvPr/>
        </p:nvGrpSpPr>
        <p:grpSpPr>
          <a:xfrm rot="6133484">
            <a:off x="6275724" y="697598"/>
            <a:ext cx="650931" cy="569564"/>
            <a:chOff x="0" y="0"/>
            <a:chExt cx="812800" cy="711200"/>
          </a:xfrm>
        </p:grpSpPr>
        <p:sp>
          <p:nvSpPr>
            <p:cNvPr id="12" name="Freeform 12"/>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25303C"/>
            </a:solidFill>
          </p:spPr>
          <p:txBody>
            <a:bodyPr/>
            <a:lstStyle/>
            <a:p>
              <a:endParaRPr lang="de-DE"/>
            </a:p>
          </p:txBody>
        </p:sp>
        <p:sp>
          <p:nvSpPr>
            <p:cNvPr id="13" name="TextBox 13"/>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735780">
            <a:off x="5134630" y="1419608"/>
            <a:ext cx="701975" cy="614228"/>
            <a:chOff x="0" y="0"/>
            <a:chExt cx="812800" cy="711200"/>
          </a:xfrm>
        </p:grpSpPr>
        <p:sp>
          <p:nvSpPr>
            <p:cNvPr id="15" name="Freeform 15"/>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87E817"/>
            </a:solidFill>
          </p:spPr>
          <p:txBody>
            <a:bodyPr/>
            <a:lstStyle/>
            <a:p>
              <a:endParaRPr lang="de-DE"/>
            </a:p>
          </p:txBody>
        </p:sp>
        <p:sp>
          <p:nvSpPr>
            <p:cNvPr id="16" name="TextBox 16"/>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17" name="Group 17"/>
          <p:cNvGrpSpPr/>
          <p:nvPr/>
        </p:nvGrpSpPr>
        <p:grpSpPr>
          <a:xfrm rot="-4735780">
            <a:off x="6690909" y="2474637"/>
            <a:ext cx="515042" cy="450662"/>
            <a:chOff x="0" y="0"/>
            <a:chExt cx="812800" cy="711200"/>
          </a:xfrm>
        </p:grpSpPr>
        <p:sp>
          <p:nvSpPr>
            <p:cNvPr id="18" name="Freeform 18"/>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25303C"/>
            </a:solidFill>
          </p:spPr>
          <p:txBody>
            <a:bodyPr/>
            <a:lstStyle/>
            <a:p>
              <a:endParaRPr lang="de-DE"/>
            </a:p>
          </p:txBody>
        </p:sp>
        <p:sp>
          <p:nvSpPr>
            <p:cNvPr id="19" name="TextBox 19"/>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grpSp>
        <p:nvGrpSpPr>
          <p:cNvPr id="20" name="Group 20"/>
          <p:cNvGrpSpPr/>
          <p:nvPr/>
        </p:nvGrpSpPr>
        <p:grpSpPr>
          <a:xfrm rot="-4735780">
            <a:off x="8201820" y="1501391"/>
            <a:ext cx="515042" cy="450662"/>
            <a:chOff x="0" y="0"/>
            <a:chExt cx="812800" cy="711200"/>
          </a:xfrm>
        </p:grpSpPr>
        <p:sp>
          <p:nvSpPr>
            <p:cNvPr id="21" name="Freeform 2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87E817"/>
            </a:solidFill>
          </p:spPr>
          <p:txBody>
            <a:bodyPr/>
            <a:lstStyle/>
            <a:p>
              <a:endParaRPr lang="de-DE"/>
            </a:p>
          </p:txBody>
        </p:sp>
        <p:sp>
          <p:nvSpPr>
            <p:cNvPr id="22" name="TextBox 22"/>
            <p:cNvSpPr txBox="1"/>
            <p:nvPr/>
          </p:nvSpPr>
          <p:spPr>
            <a:xfrm>
              <a:off x="127000" y="-6350"/>
              <a:ext cx="558800" cy="387350"/>
            </a:xfrm>
            <a:prstGeom prst="rect">
              <a:avLst/>
            </a:prstGeom>
          </p:spPr>
          <p:txBody>
            <a:bodyPr lIns="50800" tIns="50800" rIns="50800" bIns="50800" rtlCol="0" anchor="ctr"/>
            <a:lstStyle/>
            <a:p>
              <a:pPr algn="ctr">
                <a:lnSpc>
                  <a:spcPts val="2660"/>
                </a:lnSpc>
              </a:pPr>
            </a:p>
          </p:txBody>
        </p:sp>
      </p:grpSp>
      <p:sp>
        <p:nvSpPr>
          <p:cNvPr id="23" name="TextBox 23"/>
          <p:cNvSpPr txBox="1"/>
          <p:nvPr/>
        </p:nvSpPr>
        <p:spPr>
          <a:xfrm>
            <a:off x="9220200" y="5905664"/>
            <a:ext cx="8115300" cy="1477328"/>
          </a:xfrm>
          <a:prstGeom prst="rect">
            <a:avLst/>
          </a:prstGeom>
        </p:spPr>
        <p:txBody>
          <a:bodyPr lIns="0" tIns="0" rIns="0" bIns="0" rtlCol="0" anchor="t">
            <a:spAutoFit/>
          </a:bodyPr>
          <a:lstStyle/>
          <a:p>
            <a:pPr algn="r"/>
            <a:r>
              <a:rPr lang="en-US" sz="4800" spc="-257" dirty="0">
                <a:solidFill>
                  <a:srgbClr val="000000"/>
                </a:solidFill>
                <a:latin typeface="Poppins Ultra-Bold" panose="00000900000000000000"/>
              </a:rPr>
              <a:t>ZIELONA</a:t>
            </a:r>
            <a:endParaRPr lang="en-US" sz="4800" spc="-257" dirty="0">
              <a:solidFill>
                <a:srgbClr val="000000"/>
              </a:solidFill>
              <a:latin typeface="Poppins Ultra-Bold" panose="00000900000000000000"/>
            </a:endParaRPr>
          </a:p>
          <a:p>
            <a:pPr algn="r"/>
            <a:r>
              <a:rPr lang="en-US" sz="4800" spc="-257" dirty="0">
                <a:solidFill>
                  <a:srgbClr val="000000"/>
                </a:solidFill>
                <a:latin typeface="Poppins Ultra-Bold" panose="00000900000000000000"/>
              </a:rPr>
              <a:t>PRZEDSIĘBIORCZOŚĆ</a:t>
            </a:r>
            <a:endParaRPr lang="en-US" sz="4800" spc="-257" dirty="0">
              <a:solidFill>
                <a:srgbClr val="000000"/>
              </a:solidFill>
              <a:latin typeface="Poppins Ultra-Bold" panose="00000900000000000000"/>
            </a:endParaRPr>
          </a:p>
        </p:txBody>
      </p:sp>
      <p:sp>
        <p:nvSpPr>
          <p:cNvPr id="24" name="TextBox 24"/>
          <p:cNvSpPr txBox="1"/>
          <p:nvPr/>
        </p:nvSpPr>
        <p:spPr>
          <a:xfrm>
            <a:off x="9220200" y="4082290"/>
            <a:ext cx="8115300" cy="1590179"/>
          </a:xfrm>
          <a:prstGeom prst="rect">
            <a:avLst/>
          </a:prstGeom>
        </p:spPr>
        <p:txBody>
          <a:bodyPr lIns="0" tIns="0" rIns="0" bIns="0" rtlCol="0" anchor="t">
            <a:spAutoFit/>
          </a:bodyPr>
          <a:lstStyle/>
          <a:p>
            <a:pPr algn="r">
              <a:lnSpc>
                <a:spcPts val="6160"/>
              </a:lnSpc>
            </a:pPr>
            <a:r>
              <a:rPr lang="en-US" sz="5360" spc="-160" dirty="0">
                <a:solidFill>
                  <a:srgbClr val="000000"/>
                </a:solidFill>
                <a:latin typeface="Poppins Ultra-Bold" panose="00000900000000000000"/>
              </a:rPr>
              <a:t>JEDNOSTKA</a:t>
            </a:r>
            <a:endParaRPr lang="en-US" sz="5360" spc="-160" dirty="0">
              <a:solidFill>
                <a:srgbClr val="000000"/>
              </a:solidFill>
              <a:latin typeface="Poppins Ultra-Bold" panose="00000900000000000000"/>
            </a:endParaRPr>
          </a:p>
          <a:p>
            <a:pPr algn="r">
              <a:lnSpc>
                <a:spcPts val="6160"/>
              </a:lnSpc>
            </a:pPr>
            <a:r>
              <a:rPr lang="en-US" sz="5360" spc="-160" dirty="0">
                <a:solidFill>
                  <a:srgbClr val="000000"/>
                </a:solidFill>
                <a:latin typeface="Poppins Ultra-Bold" panose="00000900000000000000"/>
              </a:rPr>
              <a:t>DYDAKTYCZNA</a:t>
            </a:r>
            <a:endParaRPr lang="en-US" sz="5360" spc="-160" dirty="0">
              <a:solidFill>
                <a:srgbClr val="000000"/>
              </a:solidFill>
              <a:latin typeface="Poppins Ultra-Bold" panose="00000900000000000000"/>
            </a:endParaRPr>
          </a:p>
        </p:txBody>
      </p:sp>
      <p:sp>
        <p:nvSpPr>
          <p:cNvPr id="25" name="TextBox 25"/>
          <p:cNvSpPr txBox="1"/>
          <p:nvPr/>
        </p:nvSpPr>
        <p:spPr>
          <a:xfrm>
            <a:off x="9144000" y="8484953"/>
            <a:ext cx="8115300" cy="1256754"/>
          </a:xfrm>
          <a:prstGeom prst="rect">
            <a:avLst/>
          </a:prstGeom>
        </p:spPr>
        <p:txBody>
          <a:bodyPr lIns="0" tIns="0" rIns="0" bIns="0" rtlCol="0" anchor="t">
            <a:spAutoFit/>
          </a:bodyPr>
          <a:lstStyle/>
          <a:p>
            <a:pPr algn="r">
              <a:lnSpc>
                <a:spcPts val="4895"/>
              </a:lnSpc>
            </a:pPr>
            <a:r>
              <a:rPr lang="en-US" sz="4260" spc="-127" dirty="0">
                <a:solidFill>
                  <a:srgbClr val="000000"/>
                </a:solidFill>
                <a:latin typeface="Poppins Bold" panose="00000800000000000000"/>
              </a:rPr>
              <a:t>PRZEWODNIK</a:t>
            </a:r>
            <a:endParaRPr lang="en-US" sz="4260" spc="-127" dirty="0">
              <a:solidFill>
                <a:srgbClr val="000000"/>
              </a:solidFill>
              <a:latin typeface="Poppins Bold" panose="00000800000000000000"/>
            </a:endParaRPr>
          </a:p>
          <a:p>
            <a:pPr algn="r">
              <a:lnSpc>
                <a:spcPts val="4895"/>
              </a:lnSpc>
            </a:pPr>
            <a:r>
              <a:rPr lang="en-US" sz="4260" spc="-127" dirty="0">
                <a:solidFill>
                  <a:srgbClr val="000000"/>
                </a:solidFill>
                <a:latin typeface="Poppins Bold" panose="00000800000000000000"/>
              </a:rPr>
              <a:t>DLA NAUCZYCIELI</a:t>
            </a:r>
            <a:endParaRPr lang="en-US" sz="4260" spc="-127" dirty="0">
              <a:solidFill>
                <a:srgbClr val="000000"/>
              </a:solidFill>
              <a:latin typeface="Poppins Bold" panose="00000800000000000000"/>
            </a:endParaRPr>
          </a:p>
        </p:txBody>
      </p:sp>
      <p:pic>
        <p:nvPicPr>
          <p:cNvPr id="27" name="Grafik 26" descr="Ein Bild, das Schrift, Grafiken, Logo, Symbol enthält.&#10;&#10;Automatisch generierte Beschreibu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93449" y="114300"/>
            <a:ext cx="5715012" cy="34290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954235">
            <a:off x="12231300" y="-766166"/>
            <a:ext cx="7208621" cy="16285862"/>
            <a:chOff x="0" y="0"/>
            <a:chExt cx="1898567" cy="4289280"/>
          </a:xfrm>
        </p:grpSpPr>
        <p:sp>
          <p:nvSpPr>
            <p:cNvPr id="3" name="Freeform 3"/>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5" name="Freeform 5"/>
          <p:cNvSpPr/>
          <p:nvPr/>
        </p:nvSpPr>
        <p:spPr>
          <a:xfrm rot="9054204" flipV="1">
            <a:off x="8779064" y="-4605486"/>
            <a:ext cx="15686861" cy="9843506"/>
          </a:xfrm>
          <a:custGeom>
            <a:avLst/>
            <a:gdLst/>
            <a:ahLst/>
            <a:cxnLst/>
            <a:rect l="l" t="t" r="r" b="b"/>
            <a:pathLst>
              <a:path w="15686861" h="9843506">
                <a:moveTo>
                  <a:pt x="0" y="9843505"/>
                </a:moveTo>
                <a:lnTo>
                  <a:pt x="15686861" y="9843505"/>
                </a:lnTo>
                <a:lnTo>
                  <a:pt x="15686861" y="0"/>
                </a:lnTo>
                <a:lnTo>
                  <a:pt x="0" y="0"/>
                </a:lnTo>
                <a:lnTo>
                  <a:pt x="0" y="9843505"/>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6" name="Group 6"/>
          <p:cNvGrpSpPr>
            <a:grpSpLocks noChangeAspect="1"/>
          </p:cNvGrpSpPr>
          <p:nvPr/>
        </p:nvGrpSpPr>
        <p:grpSpPr>
          <a:xfrm>
            <a:off x="11538667" y="1281820"/>
            <a:ext cx="5833906" cy="7976480"/>
            <a:chOff x="0" y="0"/>
            <a:chExt cx="25385217" cy="34708249"/>
          </a:xfrm>
        </p:grpSpPr>
        <p:sp>
          <p:nvSpPr>
            <p:cNvPr id="7" name="Freeform 7"/>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solidFill>
              <a:srgbClr val="25303C"/>
            </a:solidFill>
            <a:ln w="12700">
              <a:solidFill>
                <a:srgbClr val="000000"/>
              </a:solidFill>
            </a:ln>
          </p:spPr>
          <p:txBody>
            <a:bodyPr/>
            <a:lstStyle/>
            <a:p>
              <a:endParaRPr lang="de-DE"/>
            </a:p>
          </p:txBody>
        </p:sp>
      </p:grpSp>
      <p:grpSp>
        <p:nvGrpSpPr>
          <p:cNvPr id="8" name="Group 8"/>
          <p:cNvGrpSpPr>
            <a:grpSpLocks noChangeAspect="1"/>
          </p:cNvGrpSpPr>
          <p:nvPr/>
        </p:nvGrpSpPr>
        <p:grpSpPr>
          <a:xfrm>
            <a:off x="11893064" y="1391769"/>
            <a:ext cx="5479509" cy="7491926"/>
            <a:chOff x="0" y="0"/>
            <a:chExt cx="25385217" cy="34708249"/>
          </a:xfrm>
        </p:grpSpPr>
        <p:sp>
          <p:nvSpPr>
            <p:cNvPr id="9" name="Freeform 9"/>
            <p:cNvSpPr/>
            <p:nvPr/>
          </p:nvSpPr>
          <p:spPr>
            <a:xfrm>
              <a:off x="0" y="0"/>
              <a:ext cx="25385268" cy="34708210"/>
            </a:xfrm>
            <a:custGeom>
              <a:avLst/>
              <a:gdLst/>
              <a:ahLst/>
              <a:cxnLst/>
              <a:rect l="l" t="t" r="r" b="b"/>
              <a:pathLst>
                <a:path w="25385268" h="34708210">
                  <a:moveTo>
                    <a:pt x="13125831" y="0"/>
                  </a:moveTo>
                  <a:lnTo>
                    <a:pt x="6485128" y="10721975"/>
                  </a:lnTo>
                  <a:lnTo>
                    <a:pt x="10475088" y="18101945"/>
                  </a:lnTo>
                  <a:lnTo>
                    <a:pt x="0" y="34708210"/>
                  </a:lnTo>
                  <a:lnTo>
                    <a:pt x="25385268" y="34708210"/>
                  </a:lnTo>
                  <a:lnTo>
                    <a:pt x="25385268" y="0"/>
                  </a:lnTo>
                  <a:close/>
                </a:path>
              </a:pathLst>
            </a:custGeom>
            <a:blipFill>
              <a:blip r:embed="rId3"/>
              <a:stretch>
                <a:fillRect l="-101492" r="-4109"/>
              </a:stretch>
            </a:blipFill>
          </p:spPr>
          <p:txBody>
            <a:bodyPr/>
            <a:lstStyle/>
            <a:p>
              <a:endParaRPr lang="de-DE"/>
            </a:p>
          </p:txBody>
        </p:sp>
      </p:grpSp>
      <p:sp>
        <p:nvSpPr>
          <p:cNvPr id="10" name="TextBox 10"/>
          <p:cNvSpPr txBox="1"/>
          <p:nvPr/>
        </p:nvSpPr>
        <p:spPr>
          <a:xfrm>
            <a:off x="413614" y="481852"/>
            <a:ext cx="5531901" cy="767454"/>
          </a:xfrm>
          <a:prstGeom prst="rect">
            <a:avLst/>
          </a:prstGeom>
        </p:spPr>
        <p:txBody>
          <a:bodyPr lIns="0" tIns="0" rIns="0" bIns="0" rtlCol="0" anchor="t">
            <a:spAutoFit/>
          </a:bodyPr>
          <a:lstStyle/>
          <a:p>
            <a:pPr>
              <a:lnSpc>
                <a:spcPts val="6300"/>
              </a:lnSpc>
              <a:spcBef>
                <a:spcPct val="0"/>
              </a:spcBef>
            </a:pPr>
            <a:r>
              <a:rPr lang="en-US" sz="4500" dirty="0">
                <a:solidFill>
                  <a:srgbClr val="000000"/>
                </a:solidFill>
                <a:latin typeface="Poppins Bold" panose="00000800000000000000"/>
              </a:rPr>
              <a:t>WSTĘP</a:t>
            </a:r>
            <a:endParaRPr lang="en-US" sz="4500" dirty="0">
              <a:solidFill>
                <a:srgbClr val="000000"/>
              </a:solidFill>
              <a:latin typeface="Poppins Bold" panose="00000800000000000000"/>
            </a:endParaRPr>
          </a:p>
        </p:txBody>
      </p:sp>
      <p:sp>
        <p:nvSpPr>
          <p:cNvPr id="11" name="TextBox 11"/>
          <p:cNvSpPr txBox="1"/>
          <p:nvPr/>
        </p:nvSpPr>
        <p:spPr>
          <a:xfrm>
            <a:off x="413614" y="1423217"/>
            <a:ext cx="10506983" cy="8732775"/>
          </a:xfrm>
          <a:prstGeom prst="rect">
            <a:avLst/>
          </a:prstGeom>
        </p:spPr>
        <p:txBody>
          <a:bodyPr lIns="0" tIns="0" rIns="0" bIns="0" rtlCol="0" anchor="t">
            <a:spAutoFit/>
          </a:bodyPr>
          <a:lstStyle/>
          <a:p>
            <a:pPr algn="just">
              <a:lnSpc>
                <a:spcPts val="3085"/>
              </a:lnSpc>
            </a:pPr>
            <a:r>
              <a:rPr lang="en-US" sz="2400" dirty="0">
                <a:solidFill>
                  <a:srgbClr val="000000"/>
                </a:solidFill>
                <a:latin typeface="Poppins" panose="00000500000000000000"/>
              </a:rPr>
              <a:t>Jednostka dydaktyczna ZIELONA PRZEDSIĘBIORCZOŚĆ została utworzona w oparciu o podstawę programową przedmiotU „Podstawy przedsiębiorczości” dedykowaną dla szkół zawodowych. Treść jednostki dydaktycznej jest ściśle powiązana z celem dydaktycznym tej podstawy – „Zapoznanie z zasadami funkcjonowania przedsiębiorstwa w gospodarce rynkowej, jego formami organizacyjno-prawnymi, innowacyjnymi modelami biznesowymi oraz procedurami rejestracji działalności gospodarczej”.</a:t>
            </a:r>
            <a:endParaRPr lang="en-US" sz="2400" dirty="0">
              <a:solidFill>
                <a:srgbClr val="000000"/>
              </a:solidFill>
              <a:latin typeface="Poppins" panose="00000500000000000000"/>
            </a:endParaRPr>
          </a:p>
          <a:p>
            <a:pPr algn="just">
              <a:lnSpc>
                <a:spcPts val="3085"/>
              </a:lnSpc>
            </a:pPr>
            <a:r>
              <a:rPr lang="en-US" sz="2400" dirty="0">
                <a:solidFill>
                  <a:srgbClr val="000000"/>
                </a:solidFill>
                <a:latin typeface="Poppins" panose="00000500000000000000"/>
              </a:rPr>
              <a:t>W ramach tego celu uczeń powinien być w stanie:</a:t>
            </a:r>
            <a:endParaRPr lang="en-US" sz="2400" dirty="0">
              <a:solidFill>
                <a:srgbClr val="000000"/>
              </a:solidFill>
              <a:latin typeface="Poppins" panose="00000500000000000000"/>
            </a:endParaRPr>
          </a:p>
          <a:p>
            <a:pPr marL="579120" lvl="1" indent="-289560" algn="just">
              <a:lnSpc>
                <a:spcPts val="3085"/>
              </a:lnSpc>
              <a:buFont typeface="Arial" panose="020B0604020202020204"/>
              <a:buChar char="•"/>
            </a:pPr>
            <a:r>
              <a:rPr lang="en-US" sz="2400" dirty="0">
                <a:solidFill>
                  <a:srgbClr val="000000"/>
                </a:solidFill>
                <a:latin typeface="Poppins" panose="00000500000000000000"/>
              </a:rPr>
              <a:t>analizować otoczenie firmy, w tym rynek, na którym działa,</a:t>
            </a:r>
            <a:endParaRPr lang="en-US" sz="2400" dirty="0">
              <a:solidFill>
                <a:srgbClr val="000000"/>
              </a:solidFill>
              <a:latin typeface="Poppins" panose="00000500000000000000"/>
            </a:endParaRPr>
          </a:p>
          <a:p>
            <a:pPr marL="579120" lvl="1" indent="-289560" algn="just">
              <a:lnSpc>
                <a:spcPts val="3085"/>
              </a:lnSpc>
              <a:buFont typeface="Arial" panose="020B0604020202020204"/>
              <a:buChar char="•"/>
            </a:pPr>
            <a:r>
              <a:rPr lang="pl-PL" sz="2400" dirty="0">
                <a:solidFill>
                  <a:srgbClr val="000000"/>
                </a:solidFill>
                <a:latin typeface="Poppins" panose="00000500000000000000"/>
              </a:rPr>
              <a:t>o</a:t>
            </a:r>
            <a:r>
              <a:rPr lang="en-US" sz="2400" dirty="0">
                <a:solidFill>
                  <a:srgbClr val="000000"/>
                </a:solidFill>
                <a:latin typeface="Poppins" panose="00000500000000000000"/>
              </a:rPr>
              <a:t>perować myśleniem projektowym w zakresie zakładania własnego przedsiębiorstwa lub podejmowania innych wyzwań  społeczno-gospodarczych,</a:t>
            </a:r>
            <a:endParaRPr lang="en-US" sz="2400" dirty="0">
              <a:solidFill>
                <a:srgbClr val="000000"/>
              </a:solidFill>
              <a:latin typeface="Poppins" panose="00000500000000000000"/>
            </a:endParaRPr>
          </a:p>
          <a:p>
            <a:pPr marL="579120" lvl="1" indent="-289560" algn="just">
              <a:lnSpc>
                <a:spcPts val="3085"/>
              </a:lnSpc>
              <a:buFont typeface="Arial" panose="020B0604020202020204"/>
              <a:buChar char="•"/>
            </a:pPr>
            <a:r>
              <a:rPr lang="en-US" sz="2400" dirty="0">
                <a:solidFill>
                  <a:srgbClr val="000000"/>
                </a:solidFill>
                <a:latin typeface="Poppins" panose="00000500000000000000"/>
              </a:rPr>
              <a:t>przygotować się do prowadzenia własnej działalności gospodarczej,</a:t>
            </a:r>
            <a:endParaRPr lang="en-US" sz="2400" dirty="0">
              <a:solidFill>
                <a:srgbClr val="000000"/>
              </a:solidFill>
              <a:latin typeface="Poppins" panose="00000500000000000000"/>
            </a:endParaRPr>
          </a:p>
          <a:p>
            <a:pPr marL="579120" lvl="1" indent="-289560" algn="just">
              <a:lnSpc>
                <a:spcPts val="3085"/>
              </a:lnSpc>
              <a:buFont typeface="Arial" panose="020B0604020202020204"/>
              <a:buChar char="•"/>
            </a:pPr>
            <a:r>
              <a:rPr lang="en-US" sz="2400" dirty="0">
                <a:solidFill>
                  <a:srgbClr val="000000"/>
                </a:solidFill>
                <a:latin typeface="Poppins" panose="00000500000000000000"/>
              </a:rPr>
              <a:t>efektywnie uczestniczyć w pracach zespołowych wykorzystując umiejętności komunikacji interpersonalnej i wdrażając zasady skutecznego przywództwa w organizacji,</a:t>
            </a:r>
            <a:endParaRPr lang="en-US" sz="2400" dirty="0">
              <a:solidFill>
                <a:srgbClr val="000000"/>
              </a:solidFill>
              <a:latin typeface="Poppins" panose="00000500000000000000"/>
            </a:endParaRPr>
          </a:p>
          <a:p>
            <a:pPr marL="579120" lvl="1" indent="-289560" algn="just">
              <a:lnSpc>
                <a:spcPts val="3085"/>
              </a:lnSpc>
              <a:buFont typeface="Arial" panose="020B0604020202020204"/>
              <a:buChar char="•"/>
            </a:pPr>
            <a:r>
              <a:rPr lang="en-US" sz="2400" dirty="0">
                <a:solidFill>
                  <a:srgbClr val="000000"/>
                </a:solidFill>
                <a:latin typeface="Poppins" panose="00000500000000000000"/>
              </a:rPr>
              <a:t>rozpoznawać etyczne i nieetyczne działania w życiu gospodarczym oraz przejawów społecznej odpowiedzialności biznesu.</a:t>
            </a:r>
            <a:endParaRPr lang="en-US" sz="2400" dirty="0">
              <a:solidFill>
                <a:srgbClr val="000000"/>
              </a:solidFill>
              <a:latin typeface="Poppins" panose="0000050000000000000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991156">
            <a:off x="-1246913" y="-67631"/>
            <a:ext cx="7208621" cy="16285862"/>
            <a:chOff x="0" y="0"/>
            <a:chExt cx="1898567" cy="4289280"/>
          </a:xfrm>
        </p:grpSpPr>
        <p:sp>
          <p:nvSpPr>
            <p:cNvPr id="3" name="Freeform 3"/>
            <p:cNvSpPr/>
            <p:nvPr/>
          </p:nvSpPr>
          <p:spPr>
            <a:xfrm>
              <a:off x="0" y="0"/>
              <a:ext cx="1898567" cy="4289280"/>
            </a:xfrm>
            <a:custGeom>
              <a:avLst/>
              <a:gdLst/>
              <a:ahLst/>
              <a:cxnLst/>
              <a:rect l="l" t="t" r="r" b="b"/>
              <a:pathLst>
                <a:path w="1898567" h="4289280">
                  <a:moveTo>
                    <a:pt x="0" y="0"/>
                  </a:moveTo>
                  <a:lnTo>
                    <a:pt x="1898567" y="0"/>
                  </a:lnTo>
                  <a:lnTo>
                    <a:pt x="1898567" y="4289280"/>
                  </a:lnTo>
                  <a:lnTo>
                    <a:pt x="0" y="4289280"/>
                  </a:lnTo>
                  <a:close/>
                </a:path>
              </a:pathLst>
            </a:custGeom>
            <a:solidFill>
              <a:srgbClr val="25303C"/>
            </a:solidFill>
          </p:spPr>
          <p:txBody>
            <a:bodyPr/>
            <a:lstStyle/>
            <a:p>
              <a:endParaRPr lang="de-DE"/>
            </a:p>
          </p:txBody>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5" name="Freeform 5"/>
          <p:cNvSpPr/>
          <p:nvPr/>
        </p:nvSpPr>
        <p:spPr>
          <a:xfrm rot="1724773">
            <a:off x="-6814731" y="-4632912"/>
            <a:ext cx="15686861" cy="9843506"/>
          </a:xfrm>
          <a:custGeom>
            <a:avLst/>
            <a:gdLst/>
            <a:ahLst/>
            <a:cxnLst/>
            <a:rect l="l" t="t" r="r" b="b"/>
            <a:pathLst>
              <a:path w="15686861" h="9843506">
                <a:moveTo>
                  <a:pt x="0" y="0"/>
                </a:moveTo>
                <a:lnTo>
                  <a:pt x="15686862" y="0"/>
                </a:lnTo>
                <a:lnTo>
                  <a:pt x="15686862" y="9843505"/>
                </a:lnTo>
                <a:lnTo>
                  <a:pt x="0" y="9843505"/>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grpSp>
        <p:nvGrpSpPr>
          <p:cNvPr id="6" name="Group 6"/>
          <p:cNvGrpSpPr>
            <a:grpSpLocks noChangeAspect="1"/>
          </p:cNvGrpSpPr>
          <p:nvPr/>
        </p:nvGrpSpPr>
        <p:grpSpPr>
          <a:xfrm>
            <a:off x="867708" y="1281820"/>
            <a:ext cx="5760926" cy="7876697"/>
            <a:chOff x="0" y="0"/>
            <a:chExt cx="25385217" cy="34708249"/>
          </a:xfrm>
        </p:grpSpPr>
        <p:sp>
          <p:nvSpPr>
            <p:cNvPr id="7" name="Freeform 7"/>
            <p:cNvSpPr/>
            <p:nvPr/>
          </p:nvSpPr>
          <p:spPr>
            <a:xfrm>
              <a:off x="0" y="0"/>
              <a:ext cx="25385268" cy="34708210"/>
            </a:xfrm>
            <a:custGeom>
              <a:avLst/>
              <a:gdLst/>
              <a:ahLst/>
              <a:cxnLst/>
              <a:rect l="l" t="t" r="r" b="b"/>
              <a:pathLst>
                <a:path w="25385268" h="34708210">
                  <a:moveTo>
                    <a:pt x="0" y="0"/>
                  </a:moveTo>
                  <a:lnTo>
                    <a:pt x="0" y="34708210"/>
                  </a:lnTo>
                  <a:lnTo>
                    <a:pt x="25385268" y="34708210"/>
                  </a:lnTo>
                  <a:lnTo>
                    <a:pt x="25385268" y="34708210"/>
                  </a:lnTo>
                  <a:lnTo>
                    <a:pt x="14910181" y="18101945"/>
                  </a:lnTo>
                  <a:lnTo>
                    <a:pt x="18900141" y="10721975"/>
                  </a:lnTo>
                  <a:lnTo>
                    <a:pt x="12259437" y="0"/>
                  </a:lnTo>
                  <a:close/>
                </a:path>
              </a:pathLst>
            </a:custGeom>
            <a:solidFill>
              <a:srgbClr val="25303C"/>
            </a:solidFill>
            <a:ln w="12700">
              <a:solidFill>
                <a:srgbClr val="000000"/>
              </a:solidFill>
            </a:ln>
          </p:spPr>
          <p:txBody>
            <a:bodyPr/>
            <a:lstStyle/>
            <a:p>
              <a:endParaRPr lang="de-DE"/>
            </a:p>
          </p:txBody>
        </p:sp>
      </p:grpSp>
      <p:grpSp>
        <p:nvGrpSpPr>
          <p:cNvPr id="8" name="Group 8"/>
          <p:cNvGrpSpPr>
            <a:grpSpLocks noChangeAspect="1"/>
          </p:cNvGrpSpPr>
          <p:nvPr/>
        </p:nvGrpSpPr>
        <p:grpSpPr>
          <a:xfrm>
            <a:off x="867708" y="1447928"/>
            <a:ext cx="5438435" cy="7435767"/>
            <a:chOff x="0" y="0"/>
            <a:chExt cx="25385217" cy="34708249"/>
          </a:xfrm>
        </p:grpSpPr>
        <p:sp>
          <p:nvSpPr>
            <p:cNvPr id="9" name="Freeform 9"/>
            <p:cNvSpPr/>
            <p:nvPr/>
          </p:nvSpPr>
          <p:spPr>
            <a:xfrm>
              <a:off x="0" y="0"/>
              <a:ext cx="25385268" cy="34708210"/>
            </a:xfrm>
            <a:custGeom>
              <a:avLst/>
              <a:gdLst/>
              <a:ahLst/>
              <a:cxnLst/>
              <a:rect l="l" t="t" r="r" b="b"/>
              <a:pathLst>
                <a:path w="25385268" h="34708210">
                  <a:moveTo>
                    <a:pt x="0" y="0"/>
                  </a:moveTo>
                  <a:lnTo>
                    <a:pt x="0" y="34708210"/>
                  </a:lnTo>
                  <a:lnTo>
                    <a:pt x="25385268" y="34708210"/>
                  </a:lnTo>
                  <a:lnTo>
                    <a:pt x="25385268" y="34708210"/>
                  </a:lnTo>
                  <a:lnTo>
                    <a:pt x="14910181" y="18101945"/>
                  </a:lnTo>
                  <a:lnTo>
                    <a:pt x="18900141" y="10721975"/>
                  </a:lnTo>
                  <a:lnTo>
                    <a:pt x="12259437" y="0"/>
                  </a:lnTo>
                  <a:close/>
                </a:path>
              </a:pathLst>
            </a:custGeom>
            <a:blipFill>
              <a:blip r:embed="rId3"/>
              <a:stretch>
                <a:fillRect l="-77565"/>
              </a:stretch>
            </a:blipFill>
          </p:spPr>
          <p:txBody>
            <a:bodyPr/>
            <a:lstStyle/>
            <a:p>
              <a:endParaRPr lang="de-DE"/>
            </a:p>
          </p:txBody>
        </p:sp>
      </p:grpSp>
      <p:grpSp>
        <p:nvGrpSpPr>
          <p:cNvPr id="10" name="Group 10"/>
          <p:cNvGrpSpPr/>
          <p:nvPr/>
        </p:nvGrpSpPr>
        <p:grpSpPr>
          <a:xfrm>
            <a:off x="7701983" y="5515485"/>
            <a:ext cx="3134701" cy="3873531"/>
            <a:chOff x="0" y="0"/>
            <a:chExt cx="864582" cy="1068359"/>
          </a:xfrm>
        </p:grpSpPr>
        <p:sp>
          <p:nvSpPr>
            <p:cNvPr id="11" name="Freeform 11"/>
            <p:cNvSpPr/>
            <p:nvPr/>
          </p:nvSpPr>
          <p:spPr>
            <a:xfrm>
              <a:off x="0" y="0"/>
              <a:ext cx="864582" cy="1068359"/>
            </a:xfrm>
            <a:custGeom>
              <a:avLst/>
              <a:gdLst/>
              <a:ahLst/>
              <a:cxnLst/>
              <a:rect l="l" t="t" r="r" b="b"/>
              <a:pathLst>
                <a:path w="864582" h="1068359">
                  <a:moveTo>
                    <a:pt x="0" y="0"/>
                  </a:moveTo>
                  <a:lnTo>
                    <a:pt x="864582" y="0"/>
                  </a:lnTo>
                  <a:lnTo>
                    <a:pt x="864582" y="1068359"/>
                  </a:lnTo>
                  <a:lnTo>
                    <a:pt x="0" y="1068359"/>
                  </a:lnTo>
                  <a:close/>
                </a:path>
              </a:pathLst>
            </a:custGeom>
            <a:solidFill>
              <a:srgbClr val="87E817"/>
            </a:solidFill>
          </p:spPr>
          <p:txBody>
            <a:bodyPr/>
            <a:lstStyle/>
            <a:p>
              <a:endParaRPr lang="de-DE"/>
            </a:p>
          </p:txBody>
        </p:sp>
        <p:sp>
          <p:nvSpPr>
            <p:cNvPr id="12" name="TextBox 12"/>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3" name="Group 13"/>
          <p:cNvGrpSpPr/>
          <p:nvPr/>
        </p:nvGrpSpPr>
        <p:grpSpPr>
          <a:xfrm>
            <a:off x="10959271" y="5515485"/>
            <a:ext cx="3134701" cy="3873531"/>
            <a:chOff x="0" y="0"/>
            <a:chExt cx="864582" cy="1068359"/>
          </a:xfrm>
        </p:grpSpPr>
        <p:sp>
          <p:nvSpPr>
            <p:cNvPr id="14" name="Freeform 14"/>
            <p:cNvSpPr/>
            <p:nvPr/>
          </p:nvSpPr>
          <p:spPr>
            <a:xfrm>
              <a:off x="0" y="0"/>
              <a:ext cx="864582" cy="1068359"/>
            </a:xfrm>
            <a:custGeom>
              <a:avLst/>
              <a:gdLst/>
              <a:ahLst/>
              <a:cxnLst/>
              <a:rect l="l" t="t" r="r" b="b"/>
              <a:pathLst>
                <a:path w="864582" h="1068359">
                  <a:moveTo>
                    <a:pt x="0" y="0"/>
                  </a:moveTo>
                  <a:lnTo>
                    <a:pt x="864582" y="0"/>
                  </a:lnTo>
                  <a:lnTo>
                    <a:pt x="864582" y="1068359"/>
                  </a:lnTo>
                  <a:lnTo>
                    <a:pt x="0" y="1068359"/>
                  </a:lnTo>
                  <a:close/>
                </a:path>
              </a:pathLst>
            </a:custGeom>
            <a:solidFill>
              <a:srgbClr val="25303C"/>
            </a:solidFill>
          </p:spPr>
          <p:txBody>
            <a:bodyPr/>
            <a:lstStyle/>
            <a:p>
              <a:endParaRPr lang="de-DE"/>
            </a:p>
          </p:txBody>
        </p:sp>
        <p:sp>
          <p:nvSpPr>
            <p:cNvPr id="15" name="TextBox 15"/>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6" name="Group 16"/>
          <p:cNvGrpSpPr/>
          <p:nvPr/>
        </p:nvGrpSpPr>
        <p:grpSpPr>
          <a:xfrm>
            <a:off x="14218317" y="5515486"/>
            <a:ext cx="3134701" cy="3873531"/>
            <a:chOff x="0" y="0"/>
            <a:chExt cx="864582" cy="1068359"/>
          </a:xfrm>
        </p:grpSpPr>
        <p:sp>
          <p:nvSpPr>
            <p:cNvPr id="17" name="Freeform 17"/>
            <p:cNvSpPr/>
            <p:nvPr/>
          </p:nvSpPr>
          <p:spPr>
            <a:xfrm>
              <a:off x="0" y="0"/>
              <a:ext cx="864582" cy="1068359"/>
            </a:xfrm>
            <a:custGeom>
              <a:avLst/>
              <a:gdLst/>
              <a:ahLst/>
              <a:cxnLst/>
              <a:rect l="l" t="t" r="r" b="b"/>
              <a:pathLst>
                <a:path w="864582" h="1068359">
                  <a:moveTo>
                    <a:pt x="0" y="0"/>
                  </a:moveTo>
                  <a:lnTo>
                    <a:pt x="864582" y="0"/>
                  </a:lnTo>
                  <a:lnTo>
                    <a:pt x="864582" y="1068359"/>
                  </a:lnTo>
                  <a:lnTo>
                    <a:pt x="0" y="1068359"/>
                  </a:lnTo>
                  <a:close/>
                </a:path>
              </a:pathLst>
            </a:custGeom>
            <a:solidFill>
              <a:srgbClr val="87E817"/>
            </a:solidFill>
          </p:spPr>
          <p:txBody>
            <a:bodyPr/>
            <a:lstStyle/>
            <a:p>
              <a:endParaRPr lang="de-DE"/>
            </a:p>
          </p:txBody>
        </p:sp>
        <p:sp>
          <p:nvSpPr>
            <p:cNvPr id="18" name="TextBox 18"/>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9" name="Freeform 19"/>
          <p:cNvSpPr/>
          <p:nvPr/>
        </p:nvSpPr>
        <p:spPr>
          <a:xfrm>
            <a:off x="8438210" y="4394260"/>
            <a:ext cx="1711947" cy="1769454"/>
          </a:xfrm>
          <a:custGeom>
            <a:avLst/>
            <a:gdLst/>
            <a:ahLst/>
            <a:cxnLst/>
            <a:rect l="l" t="t" r="r" b="b"/>
            <a:pathLst>
              <a:path w="1711947" h="1769454">
                <a:moveTo>
                  <a:pt x="0" y="0"/>
                </a:moveTo>
                <a:lnTo>
                  <a:pt x="1711947" y="0"/>
                </a:lnTo>
                <a:lnTo>
                  <a:pt x="1711947" y="1769454"/>
                </a:lnTo>
                <a:lnTo>
                  <a:pt x="0" y="17694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20" name="Freeform 20"/>
          <p:cNvSpPr/>
          <p:nvPr/>
        </p:nvSpPr>
        <p:spPr>
          <a:xfrm>
            <a:off x="14900026" y="4335437"/>
            <a:ext cx="1711947" cy="1769454"/>
          </a:xfrm>
          <a:custGeom>
            <a:avLst/>
            <a:gdLst/>
            <a:ahLst/>
            <a:cxnLst/>
            <a:rect l="l" t="t" r="r" b="b"/>
            <a:pathLst>
              <a:path w="1711947" h="1769454">
                <a:moveTo>
                  <a:pt x="0" y="0"/>
                </a:moveTo>
                <a:lnTo>
                  <a:pt x="1711947" y="0"/>
                </a:lnTo>
                <a:lnTo>
                  <a:pt x="1711947" y="1769454"/>
                </a:lnTo>
                <a:lnTo>
                  <a:pt x="0" y="176945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a:p>
        </p:txBody>
      </p:sp>
      <p:sp>
        <p:nvSpPr>
          <p:cNvPr id="21" name="Freeform 21"/>
          <p:cNvSpPr/>
          <p:nvPr/>
        </p:nvSpPr>
        <p:spPr>
          <a:xfrm>
            <a:off x="11695498" y="4335437"/>
            <a:ext cx="1711947" cy="1769454"/>
          </a:xfrm>
          <a:custGeom>
            <a:avLst/>
            <a:gdLst/>
            <a:ahLst/>
            <a:cxnLst/>
            <a:rect l="l" t="t" r="r" b="b"/>
            <a:pathLst>
              <a:path w="1711947" h="1769454">
                <a:moveTo>
                  <a:pt x="0" y="0"/>
                </a:moveTo>
                <a:lnTo>
                  <a:pt x="1711947" y="0"/>
                </a:lnTo>
                <a:lnTo>
                  <a:pt x="1711947" y="1769454"/>
                </a:lnTo>
                <a:lnTo>
                  <a:pt x="0" y="17694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a:p>
        </p:txBody>
      </p:sp>
      <p:sp>
        <p:nvSpPr>
          <p:cNvPr id="22" name="TextBox 22"/>
          <p:cNvSpPr txBox="1"/>
          <p:nvPr/>
        </p:nvSpPr>
        <p:spPr>
          <a:xfrm>
            <a:off x="8353555" y="586627"/>
            <a:ext cx="8905745" cy="1333698"/>
          </a:xfrm>
          <a:prstGeom prst="rect">
            <a:avLst/>
          </a:prstGeom>
        </p:spPr>
        <p:txBody>
          <a:bodyPr lIns="0" tIns="0" rIns="0" bIns="0" rtlCol="0" anchor="t">
            <a:spAutoFit/>
          </a:bodyPr>
          <a:lstStyle/>
          <a:p>
            <a:pPr algn="r">
              <a:lnSpc>
                <a:spcPts val="5175"/>
              </a:lnSpc>
            </a:pPr>
            <a:r>
              <a:rPr lang="en-US" sz="4500" spc="-134" dirty="0">
                <a:solidFill>
                  <a:srgbClr val="000000"/>
                </a:solidFill>
                <a:latin typeface="Poppins Bold" panose="00000800000000000000"/>
              </a:rPr>
              <a:t>STRUKTURA JEDNOSTKI DYDAKTYCZNEJ</a:t>
            </a:r>
            <a:endParaRPr lang="en-US" sz="4500" spc="-134" dirty="0">
              <a:solidFill>
                <a:srgbClr val="000000"/>
              </a:solidFill>
              <a:latin typeface="Poppins Bold" panose="00000800000000000000"/>
            </a:endParaRPr>
          </a:p>
        </p:txBody>
      </p:sp>
      <p:sp>
        <p:nvSpPr>
          <p:cNvPr id="23" name="TextBox 23"/>
          <p:cNvSpPr txBox="1"/>
          <p:nvPr/>
        </p:nvSpPr>
        <p:spPr>
          <a:xfrm>
            <a:off x="7849194" y="1841151"/>
            <a:ext cx="9410106" cy="2513509"/>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Całość zajęć została podzielona na 3 bloki edukacyjne. Przyjmuje się, że każdy blok trwa 90 minut, więc jego ukończenie (w realiach polskiej szkoły zawodowej) wymagałoby albo 2 godzin dydaktycznych (po 45 minut każda), albo jednej godziny dydaktycznej, przy założeniu, że uczniowie realizują pewne zajęcia we własnym zakresie (jako prace przygotowawcze lub pracę domową).</a:t>
            </a:r>
            <a:endParaRPr lang="en-US" sz="2400" dirty="0">
              <a:solidFill>
                <a:srgbClr val="000000"/>
              </a:solidFill>
              <a:latin typeface="Poppins" panose="00000500000000000000"/>
            </a:endParaRPr>
          </a:p>
        </p:txBody>
      </p:sp>
      <p:sp>
        <p:nvSpPr>
          <p:cNvPr id="24" name="TextBox 24"/>
          <p:cNvSpPr txBox="1"/>
          <p:nvPr/>
        </p:nvSpPr>
        <p:spPr>
          <a:xfrm>
            <a:off x="8140861" y="6315236"/>
            <a:ext cx="2392619" cy="769441"/>
          </a:xfrm>
          <a:prstGeom prst="rect">
            <a:avLst/>
          </a:prstGeom>
        </p:spPr>
        <p:txBody>
          <a:bodyPr lIns="0" tIns="0" rIns="0" bIns="0" rtlCol="0" anchor="t">
            <a:spAutoFit/>
          </a:bodyPr>
          <a:lstStyle/>
          <a:p>
            <a:pPr algn="ctr">
              <a:lnSpc>
                <a:spcPts val="2990"/>
              </a:lnSpc>
            </a:pPr>
            <a:r>
              <a:rPr lang="en-US" sz="2600" spc="-78" dirty="0">
                <a:solidFill>
                  <a:srgbClr val="000000"/>
                </a:solidFill>
                <a:latin typeface="Poppins Bold" panose="00000800000000000000"/>
              </a:rPr>
              <a:t>SZKIC KONCEPCJI</a:t>
            </a:r>
            <a:endParaRPr lang="en-US" sz="2600" spc="-78" dirty="0">
              <a:solidFill>
                <a:srgbClr val="000000"/>
              </a:solidFill>
              <a:latin typeface="Poppins Bold" panose="00000800000000000000"/>
            </a:endParaRPr>
          </a:p>
        </p:txBody>
      </p:sp>
      <p:sp>
        <p:nvSpPr>
          <p:cNvPr id="25" name="TextBox 25"/>
          <p:cNvSpPr txBox="1"/>
          <p:nvPr/>
        </p:nvSpPr>
        <p:spPr>
          <a:xfrm>
            <a:off x="14420227" y="6247338"/>
            <a:ext cx="2779866" cy="1144159"/>
          </a:xfrm>
          <a:prstGeom prst="rect">
            <a:avLst/>
          </a:prstGeom>
        </p:spPr>
        <p:txBody>
          <a:bodyPr lIns="0" tIns="0" rIns="0" bIns="0" rtlCol="0" anchor="t">
            <a:spAutoFit/>
          </a:bodyPr>
          <a:lstStyle/>
          <a:p>
            <a:pPr algn="ctr">
              <a:lnSpc>
                <a:spcPts val="2990"/>
              </a:lnSpc>
            </a:pPr>
            <a:r>
              <a:rPr lang="en-US" sz="2400" spc="-78" dirty="0">
                <a:solidFill>
                  <a:srgbClr val="000000"/>
                </a:solidFill>
                <a:latin typeface="Poppins Bold" panose="00000800000000000000"/>
              </a:rPr>
              <a:t>PRZYGOTOWANIE</a:t>
            </a:r>
            <a:endParaRPr lang="en-US" sz="2400" spc="-78" dirty="0">
              <a:solidFill>
                <a:srgbClr val="000000"/>
              </a:solidFill>
              <a:latin typeface="Poppins Bold" panose="00000800000000000000"/>
            </a:endParaRPr>
          </a:p>
          <a:p>
            <a:pPr algn="ctr">
              <a:lnSpc>
                <a:spcPts val="2990"/>
              </a:lnSpc>
            </a:pPr>
            <a:r>
              <a:rPr lang="en-US" sz="2400" spc="-78" dirty="0">
                <a:solidFill>
                  <a:srgbClr val="000000"/>
                </a:solidFill>
                <a:latin typeface="Poppins Bold" panose="00000800000000000000"/>
              </a:rPr>
              <a:t>DO PROWADZENIA</a:t>
            </a:r>
            <a:endParaRPr lang="en-US" sz="2400" spc="-78" dirty="0">
              <a:solidFill>
                <a:srgbClr val="000000"/>
              </a:solidFill>
              <a:latin typeface="Poppins Bold" panose="00000800000000000000"/>
            </a:endParaRPr>
          </a:p>
          <a:p>
            <a:pPr algn="ctr">
              <a:lnSpc>
                <a:spcPts val="2990"/>
              </a:lnSpc>
            </a:pPr>
            <a:r>
              <a:rPr lang="en-US" sz="2400" spc="-78" dirty="0">
                <a:solidFill>
                  <a:srgbClr val="000000"/>
                </a:solidFill>
                <a:latin typeface="Poppins Bold" panose="00000800000000000000"/>
              </a:rPr>
              <a:t>BIZNESU</a:t>
            </a:r>
            <a:endParaRPr lang="en-US" sz="2400" spc="-78" dirty="0">
              <a:solidFill>
                <a:srgbClr val="000000"/>
              </a:solidFill>
              <a:latin typeface="Poppins Bold" panose="00000800000000000000"/>
            </a:endParaRPr>
          </a:p>
        </p:txBody>
      </p:sp>
      <p:sp>
        <p:nvSpPr>
          <p:cNvPr id="26" name="TextBox 26"/>
          <p:cNvSpPr txBox="1"/>
          <p:nvPr/>
        </p:nvSpPr>
        <p:spPr>
          <a:xfrm>
            <a:off x="11220234" y="6411214"/>
            <a:ext cx="2779866" cy="769441"/>
          </a:xfrm>
          <a:prstGeom prst="rect">
            <a:avLst/>
          </a:prstGeom>
        </p:spPr>
        <p:txBody>
          <a:bodyPr lIns="0" tIns="0" rIns="0" bIns="0" rtlCol="0" anchor="t">
            <a:spAutoFit/>
          </a:bodyPr>
          <a:lstStyle/>
          <a:p>
            <a:pPr algn="ctr">
              <a:lnSpc>
                <a:spcPts val="2990"/>
              </a:lnSpc>
            </a:pPr>
            <a:r>
              <a:rPr lang="en-US" sz="2600" spc="-78" dirty="0">
                <a:solidFill>
                  <a:srgbClr val="FFFFFF"/>
                </a:solidFill>
                <a:latin typeface="Poppins Bold" panose="00000800000000000000"/>
              </a:rPr>
              <a:t>BUDOWANIE</a:t>
            </a:r>
            <a:endParaRPr lang="en-US" sz="2600" spc="-78" dirty="0">
              <a:solidFill>
                <a:srgbClr val="FFFFFF"/>
              </a:solidFill>
              <a:latin typeface="Poppins Bold" panose="00000800000000000000"/>
            </a:endParaRPr>
          </a:p>
          <a:p>
            <a:pPr algn="ctr">
              <a:lnSpc>
                <a:spcPts val="2990"/>
              </a:lnSpc>
            </a:pPr>
            <a:r>
              <a:rPr lang="en-US" sz="2600" spc="-78" dirty="0">
                <a:solidFill>
                  <a:srgbClr val="FFFFFF"/>
                </a:solidFill>
                <a:latin typeface="Poppins Bold" panose="00000800000000000000"/>
              </a:rPr>
              <a:t>POTENCJAŁU</a:t>
            </a:r>
            <a:endParaRPr lang="en-US" sz="2600" spc="-78" dirty="0">
              <a:solidFill>
                <a:srgbClr val="FFFFFF"/>
              </a:solidFill>
              <a:latin typeface="Poppins Bold" panose="00000800000000000000"/>
            </a:endParaRPr>
          </a:p>
        </p:txBody>
      </p:sp>
      <p:sp>
        <p:nvSpPr>
          <p:cNvPr id="27" name="TextBox 27"/>
          <p:cNvSpPr txBox="1"/>
          <p:nvPr/>
        </p:nvSpPr>
        <p:spPr>
          <a:xfrm>
            <a:off x="7937911" y="7387678"/>
            <a:ext cx="2649770" cy="1618787"/>
          </a:xfrm>
          <a:prstGeom prst="rect">
            <a:avLst/>
          </a:prstGeom>
        </p:spPr>
        <p:txBody>
          <a:bodyPr lIns="0" tIns="0" rIns="0" bIns="0" rtlCol="0" anchor="t">
            <a:spAutoFit/>
          </a:bodyPr>
          <a:lstStyle/>
          <a:p>
            <a:pPr marL="323850" lvl="1" indent="-161925" algn="ctr">
              <a:lnSpc>
                <a:spcPts val="1800"/>
              </a:lnSpc>
              <a:buFont typeface="Arial" panose="020B0604020202020204"/>
              <a:buChar char="•"/>
            </a:pPr>
            <a:r>
              <a:rPr lang="en-US" sz="1500" dirty="0">
                <a:solidFill>
                  <a:srgbClr val="000000"/>
                </a:solidFill>
                <a:latin typeface="Poppins" panose="00000500000000000000"/>
              </a:rPr>
              <a:t>·badanie istniejących zrównoważonych/zielonych przedsiębiorstw prowadzonych przez młodych przedsiębiorców</a:t>
            </a:r>
            <a:endParaRPr lang="en-US" sz="1500" dirty="0">
              <a:solidFill>
                <a:srgbClr val="000000"/>
              </a:solidFill>
              <a:latin typeface="Poppins" panose="00000500000000000000"/>
            </a:endParaRPr>
          </a:p>
          <a:p>
            <a:pPr marL="323850" lvl="1" indent="-161925" algn="ctr">
              <a:lnSpc>
                <a:spcPts val="1800"/>
              </a:lnSpc>
              <a:buFont typeface="Arial" panose="020B0604020202020204"/>
              <a:buChar char="•"/>
            </a:pPr>
            <a:r>
              <a:rPr lang="en-US" sz="1500" dirty="0">
                <a:solidFill>
                  <a:srgbClr val="000000"/>
                </a:solidFill>
                <a:latin typeface="Poppins" panose="00000500000000000000"/>
              </a:rPr>
              <a:t>·znalezienie niszy na własny biznes</a:t>
            </a:r>
            <a:endParaRPr lang="en-US" sz="1500" dirty="0">
              <a:solidFill>
                <a:srgbClr val="000000"/>
              </a:solidFill>
              <a:latin typeface="Poppins" panose="00000500000000000000"/>
            </a:endParaRPr>
          </a:p>
          <a:p>
            <a:pPr algn="just">
              <a:lnSpc>
                <a:spcPts val="1800"/>
              </a:lnSpc>
            </a:pPr>
            <a:endParaRPr lang="en-US" sz="1500" dirty="0">
              <a:solidFill>
                <a:srgbClr val="000000"/>
              </a:solidFill>
              <a:latin typeface="Poppins" panose="00000500000000000000"/>
            </a:endParaRPr>
          </a:p>
        </p:txBody>
      </p:sp>
      <p:sp>
        <p:nvSpPr>
          <p:cNvPr id="28" name="TextBox 28"/>
          <p:cNvSpPr txBox="1"/>
          <p:nvPr/>
        </p:nvSpPr>
        <p:spPr>
          <a:xfrm>
            <a:off x="14268316" y="7375523"/>
            <a:ext cx="2714818" cy="1618787"/>
          </a:xfrm>
          <a:prstGeom prst="rect">
            <a:avLst/>
          </a:prstGeom>
        </p:spPr>
        <p:txBody>
          <a:bodyPr lIns="0" tIns="0" rIns="0" bIns="0" rtlCol="0" anchor="t">
            <a:spAutoFit/>
          </a:bodyPr>
          <a:lstStyle/>
          <a:p>
            <a:pPr marL="323850" lvl="1" indent="-161925" algn="ctr">
              <a:lnSpc>
                <a:spcPts val="1800"/>
              </a:lnSpc>
              <a:buFont typeface="Arial" panose="020B0604020202020204"/>
              <a:buChar char="•"/>
            </a:pPr>
            <a:r>
              <a:rPr lang="en-US" sz="1500" dirty="0">
                <a:solidFill>
                  <a:srgbClr val="000000"/>
                </a:solidFill>
                <a:latin typeface="Poppins" panose="00000500000000000000"/>
              </a:rPr>
              <a:t>sprawdzenie niezbędnych zezwoleń i certyfikatów dla nowej działalności,</a:t>
            </a:r>
            <a:endParaRPr lang="en-US" sz="1500" dirty="0">
              <a:solidFill>
                <a:srgbClr val="000000"/>
              </a:solidFill>
              <a:latin typeface="Poppins" panose="00000500000000000000"/>
            </a:endParaRPr>
          </a:p>
          <a:p>
            <a:pPr marL="323850" lvl="1" indent="-161925" algn="ctr">
              <a:lnSpc>
                <a:spcPts val="1800"/>
              </a:lnSpc>
              <a:buFont typeface="Arial" panose="020B0604020202020204"/>
              <a:buChar char="•"/>
            </a:pPr>
            <a:r>
              <a:rPr lang="en-US" sz="1500" dirty="0">
                <a:solidFill>
                  <a:srgbClr val="000000"/>
                </a:solidFill>
                <a:latin typeface="Poppins" panose="00000500000000000000"/>
              </a:rPr>
              <a:t>badanie możliwości finansowania nowej firmy, otwarcie rachunku bankowego itp.</a:t>
            </a:r>
            <a:endParaRPr lang="en-US" sz="1500" dirty="0">
              <a:solidFill>
                <a:srgbClr val="000000"/>
              </a:solidFill>
              <a:latin typeface="Poppins" panose="00000500000000000000"/>
            </a:endParaRPr>
          </a:p>
        </p:txBody>
      </p:sp>
      <p:sp>
        <p:nvSpPr>
          <p:cNvPr id="29" name="TextBox 29"/>
          <p:cNvSpPr txBox="1"/>
          <p:nvPr/>
        </p:nvSpPr>
        <p:spPr>
          <a:xfrm>
            <a:off x="11063991" y="7432093"/>
            <a:ext cx="2892235" cy="1618787"/>
          </a:xfrm>
          <a:prstGeom prst="rect">
            <a:avLst/>
          </a:prstGeom>
        </p:spPr>
        <p:txBody>
          <a:bodyPr lIns="0" tIns="0" rIns="0" bIns="0" rtlCol="0" anchor="t">
            <a:spAutoFit/>
          </a:bodyPr>
          <a:lstStyle/>
          <a:p>
            <a:pPr marL="323850" lvl="1" indent="-161925" algn="ctr">
              <a:lnSpc>
                <a:spcPts val="1800"/>
              </a:lnSpc>
              <a:buFont typeface="Arial" panose="020B0604020202020204"/>
              <a:buChar char="•"/>
            </a:pPr>
            <a:r>
              <a:rPr lang="en-US" sz="1500" dirty="0">
                <a:solidFill>
                  <a:srgbClr val="FFFFFF"/>
                </a:solidFill>
                <a:latin typeface="Poppins" panose="00000500000000000000"/>
              </a:rPr>
              <a:t>znalezienie najlepszej struktury operacyjnej dla nowego biznesu,</a:t>
            </a:r>
            <a:endParaRPr lang="en-US" sz="1500" dirty="0">
              <a:solidFill>
                <a:srgbClr val="FFFFFF"/>
              </a:solidFill>
              <a:latin typeface="Poppins" panose="00000500000000000000"/>
            </a:endParaRPr>
          </a:p>
          <a:p>
            <a:pPr marL="323850" lvl="1" indent="-161925" algn="ctr">
              <a:lnSpc>
                <a:spcPts val="1800"/>
              </a:lnSpc>
              <a:buFont typeface="Arial" panose="020B0604020202020204"/>
              <a:buChar char="•"/>
            </a:pPr>
            <a:r>
              <a:rPr lang="en-US" sz="1500" dirty="0">
                <a:solidFill>
                  <a:srgbClr val="FFFFFF"/>
                </a:solidFill>
                <a:latin typeface="Poppins" panose="00000500000000000000"/>
              </a:rPr>
              <a:t>stworzenie nazwy i logo firmy,</a:t>
            </a:r>
            <a:endParaRPr lang="en-US" sz="1500" dirty="0">
              <a:solidFill>
                <a:srgbClr val="FFFFFF"/>
              </a:solidFill>
              <a:latin typeface="Poppins" panose="00000500000000000000"/>
            </a:endParaRPr>
          </a:p>
          <a:p>
            <a:pPr marL="323850" lvl="1" indent="-161925" algn="ctr">
              <a:lnSpc>
                <a:spcPts val="1800"/>
              </a:lnSpc>
              <a:buFont typeface="Arial" panose="020B0604020202020204"/>
              <a:buChar char="•"/>
            </a:pPr>
            <a:r>
              <a:rPr lang="en-US" sz="1500" dirty="0">
                <a:solidFill>
                  <a:srgbClr val="FFFFFF"/>
                </a:solidFill>
                <a:latin typeface="Poppins" panose="00000500000000000000"/>
              </a:rPr>
              <a:t>stworzenie biznesplanu dla nowej działalności</a:t>
            </a:r>
            <a:endParaRPr lang="en-US" sz="1500" dirty="0">
              <a:solidFill>
                <a:srgbClr val="FFFFFF"/>
              </a:solidFill>
              <a:latin typeface="Poppins" panose="0000050000000000000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028700"/>
            <a:ext cx="9611212" cy="8229600"/>
          </a:xfrm>
          <a:custGeom>
            <a:avLst/>
            <a:gdLst/>
            <a:ahLst/>
            <a:cxnLst/>
            <a:rect l="l" t="t" r="r" b="b"/>
            <a:pathLst>
              <a:path w="9611212" h="8229600">
                <a:moveTo>
                  <a:pt x="0" y="0"/>
                </a:moveTo>
                <a:lnTo>
                  <a:pt x="9611212" y="0"/>
                </a:lnTo>
                <a:lnTo>
                  <a:pt x="9611212" y="8229600"/>
                </a:lnTo>
                <a:lnTo>
                  <a:pt x="0" y="8229600"/>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10090954" y="4267350"/>
            <a:ext cx="1886729" cy="1752299"/>
          </a:xfrm>
          <a:custGeom>
            <a:avLst/>
            <a:gdLst/>
            <a:ahLst/>
            <a:cxnLst/>
            <a:rect l="l" t="t" r="r" b="b"/>
            <a:pathLst>
              <a:path w="1886729" h="1752299">
                <a:moveTo>
                  <a:pt x="0" y="0"/>
                </a:moveTo>
                <a:lnTo>
                  <a:pt x="1886729" y="0"/>
                </a:lnTo>
                <a:lnTo>
                  <a:pt x="1886729" y="1752300"/>
                </a:lnTo>
                <a:lnTo>
                  <a:pt x="0" y="1752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28700" y="2293150"/>
            <a:ext cx="6822212" cy="596958"/>
          </a:xfrm>
          <a:prstGeom prst="rect">
            <a:avLst/>
          </a:prstGeom>
        </p:spPr>
        <p:txBody>
          <a:bodyPr lIns="0" tIns="0" rIns="0" bIns="0" rtlCol="0" anchor="t">
            <a:spAutoFit/>
          </a:bodyPr>
          <a:lstStyle/>
          <a:p>
            <a:pPr>
              <a:lnSpc>
                <a:spcPts val="4900"/>
              </a:lnSpc>
              <a:spcBef>
                <a:spcPct val="0"/>
              </a:spcBef>
            </a:pPr>
            <a:r>
              <a:rPr lang="pl-PL" sz="3500" dirty="0">
                <a:solidFill>
                  <a:srgbClr val="000000"/>
                </a:solidFill>
                <a:latin typeface="Poppins Bold" panose="00000800000000000000"/>
              </a:rPr>
              <a:t>SZKIC KONCEPCJI</a:t>
            </a:r>
            <a:endParaRPr lang="en-US" sz="3500" dirty="0">
              <a:solidFill>
                <a:srgbClr val="000000"/>
              </a:solidFill>
              <a:latin typeface="Poppins Bold" panose="00000800000000000000"/>
            </a:endParaRPr>
          </a:p>
        </p:txBody>
      </p:sp>
      <p:sp>
        <p:nvSpPr>
          <p:cNvPr id="5" name="TextBox 5"/>
          <p:cNvSpPr txBox="1"/>
          <p:nvPr/>
        </p:nvSpPr>
        <p:spPr>
          <a:xfrm>
            <a:off x="1028700" y="3150705"/>
            <a:ext cx="6473272" cy="4453255"/>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W tej części uczniowie odkrywają koncepcję zielonej gospodarki i zbierają niezbędne informacje i dane, aby przemyśleć nową koncepcję zielonego biznesu.</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W tej części udostępniane są informacje na temat młodych przedsiębiorców zajmujących się zielonym biznesem oraz pomysły na zielony biznes. Część działań ma na celu autorefleksję na temat zielonych pomysłów biznesowych odpowiednich dla społeczności lokalnej/regionalnej.</a:t>
            </a:r>
            <a:endParaRPr lang="en-US" sz="2400" dirty="0">
              <a:solidFill>
                <a:srgbClr val="000000"/>
              </a:solidFill>
              <a:latin typeface="Poppins" panose="00000500000000000000"/>
            </a:endParaRPr>
          </a:p>
          <a:p>
            <a:pPr algn="just">
              <a:lnSpc>
                <a:spcPts val="2530"/>
              </a:lnSpc>
            </a:pPr>
            <a:endParaRPr lang="en-US" sz="2400" dirty="0">
              <a:solidFill>
                <a:srgbClr val="000000"/>
              </a:solidFill>
              <a:latin typeface="Poppins" panose="00000500000000000000"/>
            </a:endParaRPr>
          </a:p>
        </p:txBody>
      </p:sp>
      <p:sp>
        <p:nvSpPr>
          <p:cNvPr id="6" name="TextBox 6"/>
          <p:cNvSpPr txBox="1"/>
          <p:nvPr/>
        </p:nvSpPr>
        <p:spPr>
          <a:xfrm>
            <a:off x="10937435" y="1188763"/>
            <a:ext cx="2660929" cy="649712"/>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KLIPY WIDEO</a:t>
            </a:r>
            <a:endParaRPr lang="en-US" sz="2190" spc="-65" dirty="0">
              <a:solidFill>
                <a:srgbClr val="000000"/>
              </a:solidFill>
              <a:latin typeface="Poppins Bold" panose="00000800000000000000"/>
            </a:endParaRPr>
          </a:p>
          <a:p>
            <a:pPr>
              <a:lnSpc>
                <a:spcPts val="2520"/>
              </a:lnSpc>
            </a:pPr>
            <a:r>
              <a:rPr lang="en-US" sz="2190" spc="-65" dirty="0">
                <a:solidFill>
                  <a:srgbClr val="000000"/>
                </a:solidFill>
                <a:latin typeface="Poppins Bold" panose="00000800000000000000"/>
              </a:rPr>
              <a:t>WPROWADZENIE</a:t>
            </a:r>
            <a:endParaRPr lang="en-US" sz="2190" spc="-65" dirty="0">
              <a:solidFill>
                <a:srgbClr val="000000"/>
              </a:solidFill>
              <a:latin typeface="Poppins Bold" panose="00000800000000000000"/>
            </a:endParaRPr>
          </a:p>
        </p:txBody>
      </p:sp>
      <p:sp>
        <p:nvSpPr>
          <p:cNvPr id="7" name="TextBox 7"/>
          <p:cNvSpPr txBox="1"/>
          <p:nvPr/>
        </p:nvSpPr>
        <p:spPr>
          <a:xfrm>
            <a:off x="14022873" y="2823131"/>
            <a:ext cx="2994149" cy="615553"/>
          </a:xfrm>
          <a:prstGeom prst="rect">
            <a:avLst/>
          </a:prstGeom>
        </p:spPr>
        <p:txBody>
          <a:bodyPr lIns="0" tIns="0" rIns="0" bIns="0" rtlCol="0" anchor="t">
            <a:spAutoFit/>
          </a:bodyPr>
          <a:lstStyle/>
          <a:p>
            <a:pPr>
              <a:lnSpc>
                <a:spcPts val="2405"/>
              </a:lnSpc>
            </a:pPr>
            <a:r>
              <a:rPr lang="en-US" sz="2090" spc="-62" dirty="0">
                <a:solidFill>
                  <a:srgbClr val="FFFFFF"/>
                </a:solidFill>
                <a:latin typeface="Poppins Bold" panose="00000800000000000000"/>
              </a:rPr>
              <a:t>ĆWICZENIE</a:t>
            </a:r>
            <a:endParaRPr lang="en-US" sz="2090" spc="-62" dirty="0">
              <a:solidFill>
                <a:srgbClr val="FFFFFF"/>
              </a:solidFill>
              <a:latin typeface="Poppins Bold" panose="00000800000000000000"/>
            </a:endParaRPr>
          </a:p>
          <a:p>
            <a:pPr>
              <a:lnSpc>
                <a:spcPts val="2405"/>
              </a:lnSpc>
            </a:pPr>
            <a:r>
              <a:rPr lang="en-US" sz="2090" spc="-62" dirty="0">
                <a:solidFill>
                  <a:srgbClr val="FFFFFF"/>
                </a:solidFill>
                <a:latin typeface="Poppins Bold" panose="00000800000000000000"/>
              </a:rPr>
              <a:t>STATEK PIRACKI</a:t>
            </a:r>
            <a:endParaRPr lang="en-US" sz="2090" spc="-62" dirty="0">
              <a:solidFill>
                <a:srgbClr val="FFFFFF"/>
              </a:solidFill>
              <a:latin typeface="Poppins Bold" panose="00000800000000000000"/>
            </a:endParaRPr>
          </a:p>
        </p:txBody>
      </p:sp>
      <p:sp>
        <p:nvSpPr>
          <p:cNvPr id="8" name="TextBox 8"/>
          <p:cNvSpPr txBox="1"/>
          <p:nvPr/>
        </p:nvSpPr>
        <p:spPr>
          <a:xfrm>
            <a:off x="14568483" y="5044328"/>
            <a:ext cx="2660929" cy="337767"/>
          </a:xfrm>
          <a:prstGeom prst="rect">
            <a:avLst/>
          </a:prstGeom>
        </p:spPr>
        <p:txBody>
          <a:bodyPr lIns="0" tIns="0" rIns="0" bIns="0" rtlCol="0" anchor="t">
            <a:spAutoFit/>
          </a:bodyPr>
          <a:lstStyle/>
          <a:p>
            <a:pPr algn="ctr">
              <a:lnSpc>
                <a:spcPts val="2520"/>
              </a:lnSpc>
            </a:pPr>
            <a:r>
              <a:rPr lang="en-US" sz="2190" spc="-65">
                <a:solidFill>
                  <a:srgbClr val="000000"/>
                </a:solidFill>
                <a:latin typeface="Poppins Bold" panose="00000800000000000000"/>
              </a:rPr>
              <a:t>JAKI MASZ POMYSŁ</a:t>
            </a:r>
            <a:endParaRPr lang="en-US" sz="2190" spc="-65">
              <a:solidFill>
                <a:srgbClr val="000000"/>
              </a:solidFill>
              <a:latin typeface="Poppins Bold" panose="00000800000000000000"/>
            </a:endParaRPr>
          </a:p>
        </p:txBody>
      </p:sp>
      <p:sp>
        <p:nvSpPr>
          <p:cNvPr id="9" name="TextBox 9"/>
          <p:cNvSpPr txBox="1"/>
          <p:nvPr/>
        </p:nvSpPr>
        <p:spPr>
          <a:xfrm>
            <a:off x="14022873" y="6954750"/>
            <a:ext cx="2708481" cy="641932"/>
          </a:xfrm>
          <a:prstGeom prst="rect">
            <a:avLst/>
          </a:prstGeom>
        </p:spPr>
        <p:txBody>
          <a:bodyPr lIns="0" tIns="0" rIns="0" bIns="0" rtlCol="0" anchor="t">
            <a:spAutoFit/>
          </a:bodyPr>
          <a:lstStyle/>
          <a:p>
            <a:pPr algn="ctr">
              <a:lnSpc>
                <a:spcPts val="2405"/>
              </a:lnSpc>
            </a:pPr>
            <a:r>
              <a:rPr lang="en-US" sz="2090" spc="-62">
                <a:solidFill>
                  <a:srgbClr val="FFFFFF"/>
                </a:solidFill>
                <a:latin typeface="Poppins Bold" panose="00000800000000000000"/>
              </a:rPr>
              <a:t>DZIAŁANIA AUTOREFLEKSYJNE</a:t>
            </a:r>
            <a:endParaRPr lang="en-US" sz="2090" spc="-62">
              <a:solidFill>
                <a:srgbClr val="FFFFFF"/>
              </a:solidFill>
              <a:latin typeface="Poppins Bold" panose="00000800000000000000"/>
            </a:endParaRPr>
          </a:p>
        </p:txBody>
      </p:sp>
      <p:sp>
        <p:nvSpPr>
          <p:cNvPr id="10" name="TextBox 10"/>
          <p:cNvSpPr txBox="1"/>
          <p:nvPr/>
        </p:nvSpPr>
        <p:spPr>
          <a:xfrm>
            <a:off x="10937435" y="8439000"/>
            <a:ext cx="2467163" cy="652092"/>
          </a:xfrm>
          <a:prstGeom prst="rect">
            <a:avLst/>
          </a:prstGeom>
        </p:spPr>
        <p:txBody>
          <a:bodyPr lIns="0" tIns="0" rIns="0" bIns="0" rtlCol="0" anchor="t">
            <a:spAutoFit/>
          </a:bodyPr>
          <a:lstStyle/>
          <a:p>
            <a:pPr algn="ctr">
              <a:lnSpc>
                <a:spcPts val="2520"/>
              </a:lnSpc>
            </a:pPr>
            <a:r>
              <a:rPr lang="en-US" sz="2190" spc="-65">
                <a:solidFill>
                  <a:srgbClr val="000000"/>
                </a:solidFill>
                <a:latin typeface="Poppins Bold" panose="00000800000000000000"/>
              </a:rPr>
              <a:t>PREZENTACJA</a:t>
            </a:r>
            <a:endParaRPr lang="en-US" sz="2190" spc="-65">
              <a:solidFill>
                <a:srgbClr val="000000"/>
              </a:solidFill>
              <a:latin typeface="Poppins Bold" panose="00000800000000000000"/>
            </a:endParaRPr>
          </a:p>
          <a:p>
            <a:pPr algn="ctr">
              <a:lnSpc>
                <a:spcPts val="2520"/>
              </a:lnSpc>
            </a:pPr>
            <a:r>
              <a:rPr lang="en-US" sz="2190" spc="-65">
                <a:solidFill>
                  <a:srgbClr val="000000"/>
                </a:solidFill>
                <a:latin typeface="Poppins Bold" panose="00000800000000000000"/>
              </a:rPr>
              <a:t>+ DYSKUSJA</a:t>
            </a:r>
            <a:endParaRPr lang="en-US" sz="2190" spc="-65">
              <a:solidFill>
                <a:srgbClr val="000000"/>
              </a:solidFill>
              <a:latin typeface="Poppins Bold" panose="00000800000000000000"/>
            </a:endParaRPr>
          </a:p>
        </p:txBody>
      </p:sp>
      <p:grpSp>
        <p:nvGrpSpPr>
          <p:cNvPr id="11" name="Group 11"/>
          <p:cNvGrpSpPr/>
          <p:nvPr/>
        </p:nvGrpSpPr>
        <p:grpSpPr>
          <a:xfrm rot="4295477">
            <a:off x="-40936" y="-2201864"/>
            <a:ext cx="1700141" cy="3612413"/>
            <a:chOff x="0" y="0"/>
            <a:chExt cx="591973" cy="1257807"/>
          </a:xfrm>
        </p:grpSpPr>
        <p:sp>
          <p:nvSpPr>
            <p:cNvPr id="12" name="Freeform 12"/>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085875">
            <a:off x="-625966" y="8561924"/>
            <a:ext cx="1803136" cy="3831255"/>
            <a:chOff x="0" y="0"/>
            <a:chExt cx="591973" cy="1257807"/>
          </a:xfrm>
        </p:grpSpPr>
        <p:sp>
          <p:nvSpPr>
            <p:cNvPr id="15" name="Freeform 15"/>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7" name="Freeform 17"/>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Freeform 18"/>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966442"/>
            <a:ext cx="9773917" cy="6646264"/>
          </a:xfrm>
          <a:custGeom>
            <a:avLst/>
            <a:gdLst/>
            <a:ahLst/>
            <a:cxnLst/>
            <a:rect l="l" t="t" r="r" b="b"/>
            <a:pathLst>
              <a:path w="9773917" h="6646264">
                <a:moveTo>
                  <a:pt x="0" y="0"/>
                </a:moveTo>
                <a:lnTo>
                  <a:pt x="9773917" y="0"/>
                </a:lnTo>
                <a:lnTo>
                  <a:pt x="9773917" y="6646264"/>
                </a:lnTo>
                <a:lnTo>
                  <a:pt x="0" y="6646264"/>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8468709" y="4098412"/>
            <a:ext cx="2430943" cy="2382324"/>
          </a:xfrm>
          <a:custGeom>
            <a:avLst/>
            <a:gdLst/>
            <a:ahLst/>
            <a:cxnLst/>
            <a:rect l="l" t="t" r="r" b="b"/>
            <a:pathLst>
              <a:path w="2430943" h="2382324">
                <a:moveTo>
                  <a:pt x="0" y="0"/>
                </a:moveTo>
                <a:lnTo>
                  <a:pt x="2430943" y="0"/>
                </a:lnTo>
                <a:lnTo>
                  <a:pt x="2430943" y="2382324"/>
                </a:lnTo>
                <a:lnTo>
                  <a:pt x="0" y="2382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28700" y="2224873"/>
            <a:ext cx="6822212" cy="596958"/>
          </a:xfrm>
          <a:prstGeom prst="rect">
            <a:avLst/>
          </a:prstGeom>
        </p:spPr>
        <p:txBody>
          <a:bodyPr lIns="0" tIns="0" rIns="0" bIns="0" rtlCol="0" anchor="t">
            <a:spAutoFit/>
          </a:bodyPr>
          <a:lstStyle/>
          <a:p>
            <a:pPr>
              <a:lnSpc>
                <a:spcPts val="4900"/>
              </a:lnSpc>
              <a:spcBef>
                <a:spcPct val="0"/>
              </a:spcBef>
            </a:pPr>
            <a:r>
              <a:rPr lang="en-US" sz="3500" dirty="0">
                <a:solidFill>
                  <a:srgbClr val="000000"/>
                </a:solidFill>
                <a:latin typeface="Poppins Bold" panose="00000800000000000000"/>
              </a:rPr>
              <a:t>ĆWICZENIA ALTERNATYWNE</a:t>
            </a:r>
            <a:endParaRPr lang="en-US" sz="3500" dirty="0">
              <a:solidFill>
                <a:srgbClr val="000000"/>
              </a:solidFill>
              <a:latin typeface="Poppins Bold" panose="00000800000000000000"/>
            </a:endParaRPr>
          </a:p>
        </p:txBody>
      </p:sp>
      <p:sp>
        <p:nvSpPr>
          <p:cNvPr id="5" name="TextBox 5"/>
          <p:cNvSpPr txBox="1"/>
          <p:nvPr/>
        </p:nvSpPr>
        <p:spPr>
          <a:xfrm>
            <a:off x="1028700" y="3150705"/>
            <a:ext cx="6473272" cy="6104235"/>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Ćwiczenia alternatywne – jak sama nazwa wskazuje – mogą być stosowane zamiennie z zadaniami głównymi przedstawionymi w jednostce dydaktycznej.</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Są one doskonałymi narzędziami dla nauczycieli i trenerów, którzy preferują bardziej osobisty kontakt z uczniami lub na zajęciach, gdzie wymagane lub preferowane jest bardziej tradycyjne podejście.</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Ćwiczenia alternatywne są wszechstronne – oznacza to, że można je stosować w różnych sceneriach, na różnych zajęciach i o różnej tematyce</a:t>
            </a:r>
            <a:endParaRPr lang="en-US" sz="2400" dirty="0">
              <a:solidFill>
                <a:srgbClr val="000000"/>
              </a:solidFill>
              <a:latin typeface="Poppins" panose="00000500000000000000"/>
            </a:endParaRPr>
          </a:p>
        </p:txBody>
      </p:sp>
      <p:sp>
        <p:nvSpPr>
          <p:cNvPr id="6" name="TextBox 6"/>
          <p:cNvSpPr txBox="1"/>
          <p:nvPr/>
        </p:nvSpPr>
        <p:spPr>
          <a:xfrm>
            <a:off x="12876548" y="2224873"/>
            <a:ext cx="4559487" cy="320601"/>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MIGAWKA Z MOJEGO ŻYCIA</a:t>
            </a:r>
            <a:endParaRPr lang="en-US" sz="2190" spc="-65" dirty="0">
              <a:solidFill>
                <a:srgbClr val="000000"/>
              </a:solidFill>
              <a:latin typeface="Poppins Bold" panose="00000800000000000000"/>
            </a:endParaRPr>
          </a:p>
        </p:txBody>
      </p:sp>
      <p:sp>
        <p:nvSpPr>
          <p:cNvPr id="7" name="TextBox 7"/>
          <p:cNvSpPr txBox="1"/>
          <p:nvPr/>
        </p:nvSpPr>
        <p:spPr>
          <a:xfrm>
            <a:off x="12876548" y="3699116"/>
            <a:ext cx="4559487" cy="337635"/>
          </a:xfrm>
          <a:prstGeom prst="rect">
            <a:avLst/>
          </a:prstGeom>
        </p:spPr>
        <p:txBody>
          <a:bodyPr lIns="0" tIns="0" rIns="0" bIns="0" rtlCol="0" anchor="t">
            <a:spAutoFit/>
          </a:bodyPr>
          <a:lstStyle/>
          <a:p>
            <a:pPr>
              <a:lnSpc>
                <a:spcPts val="2520"/>
              </a:lnSpc>
            </a:pPr>
            <a:r>
              <a:rPr lang="en-US" sz="2190" spc="-65">
                <a:solidFill>
                  <a:srgbClr val="FFFFFF"/>
                </a:solidFill>
                <a:latin typeface="Poppins Bold" panose="00000800000000000000"/>
              </a:rPr>
              <a:t>ANKIETA SAMOOCENY</a:t>
            </a:r>
            <a:endParaRPr lang="en-US" sz="2190" spc="-65">
              <a:solidFill>
                <a:srgbClr val="FFFFFF"/>
              </a:solidFill>
              <a:latin typeface="Poppins Bold" panose="00000800000000000000"/>
            </a:endParaRPr>
          </a:p>
        </p:txBody>
      </p:sp>
      <p:sp>
        <p:nvSpPr>
          <p:cNvPr id="8" name="TextBox 8"/>
          <p:cNvSpPr txBox="1"/>
          <p:nvPr/>
        </p:nvSpPr>
        <p:spPr>
          <a:xfrm>
            <a:off x="12876548" y="5116523"/>
            <a:ext cx="4559487" cy="336577"/>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CICHA ROZMOWA</a:t>
            </a:r>
            <a:endParaRPr lang="en-US" sz="2190" spc="-65">
              <a:solidFill>
                <a:srgbClr val="000000"/>
              </a:solidFill>
              <a:latin typeface="Poppins Bold" panose="00000800000000000000"/>
            </a:endParaRPr>
          </a:p>
        </p:txBody>
      </p:sp>
      <p:sp>
        <p:nvSpPr>
          <p:cNvPr id="9" name="TextBox 9"/>
          <p:cNvSpPr txBox="1"/>
          <p:nvPr/>
        </p:nvSpPr>
        <p:spPr>
          <a:xfrm>
            <a:off x="12876548" y="6586519"/>
            <a:ext cx="4559487" cy="320601"/>
          </a:xfrm>
          <a:prstGeom prst="rect">
            <a:avLst/>
          </a:prstGeom>
        </p:spPr>
        <p:txBody>
          <a:bodyPr lIns="0" tIns="0" rIns="0" bIns="0" rtlCol="0" anchor="t">
            <a:spAutoFit/>
          </a:bodyPr>
          <a:lstStyle/>
          <a:p>
            <a:pPr>
              <a:lnSpc>
                <a:spcPts val="2520"/>
              </a:lnSpc>
            </a:pPr>
            <a:r>
              <a:rPr lang="en-US" sz="2190" spc="-65" dirty="0">
                <a:solidFill>
                  <a:srgbClr val="FFFFFF"/>
                </a:solidFill>
                <a:latin typeface="Poppins Bold" panose="00000800000000000000"/>
              </a:rPr>
              <a:t>MATRYCA  HOW-NOW-WOW</a:t>
            </a:r>
            <a:endParaRPr lang="en-US" sz="2190" spc="-65" dirty="0">
              <a:solidFill>
                <a:srgbClr val="FFFFFF"/>
              </a:solidFill>
              <a:latin typeface="Poppins Bold" panose="00000800000000000000"/>
            </a:endParaRPr>
          </a:p>
        </p:txBody>
      </p:sp>
      <p:sp>
        <p:nvSpPr>
          <p:cNvPr id="10" name="TextBox 10"/>
          <p:cNvSpPr txBox="1"/>
          <p:nvPr/>
        </p:nvSpPr>
        <p:spPr>
          <a:xfrm>
            <a:off x="12876548" y="8002153"/>
            <a:ext cx="4559487" cy="320601"/>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RUNDA Z INERESARIUSZAMI</a:t>
            </a:r>
            <a:endParaRPr lang="en-US" sz="2190" spc="-65" dirty="0">
              <a:solidFill>
                <a:srgbClr val="000000"/>
              </a:solidFill>
              <a:latin typeface="Poppins Bold" panose="00000800000000000000"/>
            </a:endParaRPr>
          </a:p>
        </p:txBody>
      </p:sp>
      <p:grpSp>
        <p:nvGrpSpPr>
          <p:cNvPr id="11" name="Group 11"/>
          <p:cNvGrpSpPr/>
          <p:nvPr/>
        </p:nvGrpSpPr>
        <p:grpSpPr>
          <a:xfrm rot="4295477">
            <a:off x="-40936" y="-2201864"/>
            <a:ext cx="1700141" cy="3612413"/>
            <a:chOff x="0" y="0"/>
            <a:chExt cx="591973" cy="1257807"/>
          </a:xfrm>
        </p:grpSpPr>
        <p:sp>
          <p:nvSpPr>
            <p:cNvPr id="12" name="Freeform 12"/>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085875">
            <a:off x="-625966" y="8561924"/>
            <a:ext cx="1803136" cy="3831255"/>
            <a:chOff x="0" y="0"/>
            <a:chExt cx="591973" cy="1257807"/>
          </a:xfrm>
        </p:grpSpPr>
        <p:sp>
          <p:nvSpPr>
            <p:cNvPr id="15" name="Freeform 15"/>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7" name="Freeform 17"/>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Freeform 18"/>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028700"/>
            <a:ext cx="9611212" cy="8229600"/>
          </a:xfrm>
          <a:custGeom>
            <a:avLst/>
            <a:gdLst/>
            <a:ahLst/>
            <a:cxnLst/>
            <a:rect l="l" t="t" r="r" b="b"/>
            <a:pathLst>
              <a:path w="9611212" h="8229600">
                <a:moveTo>
                  <a:pt x="0" y="0"/>
                </a:moveTo>
                <a:lnTo>
                  <a:pt x="9611212" y="0"/>
                </a:lnTo>
                <a:lnTo>
                  <a:pt x="9611212" y="8229600"/>
                </a:lnTo>
                <a:lnTo>
                  <a:pt x="0" y="8229600"/>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10090954" y="4267350"/>
            <a:ext cx="1886729" cy="1752299"/>
          </a:xfrm>
          <a:custGeom>
            <a:avLst/>
            <a:gdLst/>
            <a:ahLst/>
            <a:cxnLst/>
            <a:rect l="l" t="t" r="r" b="b"/>
            <a:pathLst>
              <a:path w="1886729" h="1752299">
                <a:moveTo>
                  <a:pt x="0" y="0"/>
                </a:moveTo>
                <a:lnTo>
                  <a:pt x="1886729" y="0"/>
                </a:lnTo>
                <a:lnTo>
                  <a:pt x="1886729" y="1752300"/>
                </a:lnTo>
                <a:lnTo>
                  <a:pt x="0" y="1752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28700" y="2293150"/>
            <a:ext cx="6822212" cy="596958"/>
          </a:xfrm>
          <a:prstGeom prst="rect">
            <a:avLst/>
          </a:prstGeom>
        </p:spPr>
        <p:txBody>
          <a:bodyPr lIns="0" tIns="0" rIns="0" bIns="0" rtlCol="0" anchor="t">
            <a:spAutoFit/>
          </a:bodyPr>
          <a:lstStyle/>
          <a:p>
            <a:pPr>
              <a:lnSpc>
                <a:spcPts val="4900"/>
              </a:lnSpc>
              <a:spcBef>
                <a:spcPct val="0"/>
              </a:spcBef>
            </a:pPr>
            <a:r>
              <a:rPr lang="en-US" sz="3500" dirty="0">
                <a:solidFill>
                  <a:srgbClr val="000000"/>
                </a:solidFill>
                <a:latin typeface="Poppins Bold" panose="00000800000000000000"/>
              </a:rPr>
              <a:t>BUDOWANIE POTENCJAŁU</a:t>
            </a:r>
            <a:endParaRPr lang="en-US" sz="3500" dirty="0">
              <a:solidFill>
                <a:srgbClr val="000000"/>
              </a:solidFill>
              <a:latin typeface="Poppins Bold" panose="00000800000000000000"/>
            </a:endParaRPr>
          </a:p>
        </p:txBody>
      </p:sp>
      <p:sp>
        <p:nvSpPr>
          <p:cNvPr id="5" name="TextBox 5"/>
          <p:cNvSpPr txBox="1"/>
          <p:nvPr/>
        </p:nvSpPr>
        <p:spPr>
          <a:xfrm>
            <a:off x="1028700" y="3150705"/>
            <a:ext cx="6473272" cy="5168265"/>
          </a:xfrm>
          <a:prstGeom prst="rect">
            <a:avLst/>
          </a:prstGeom>
        </p:spPr>
        <p:txBody>
          <a:bodyPr lIns="0" tIns="0" rIns="0" bIns="0" rtlCol="0" anchor="t">
            <a:spAutoFit/>
          </a:bodyPr>
          <a:lstStyle/>
          <a:p>
            <a:pPr algn="just">
              <a:lnSpc>
                <a:spcPts val="2760"/>
              </a:lnSpc>
            </a:pPr>
            <a:r>
              <a:rPr lang="en-US" sz="2400">
                <a:solidFill>
                  <a:srgbClr val="000000"/>
                </a:solidFill>
                <a:latin typeface="Poppins" panose="00000500000000000000"/>
              </a:rPr>
              <a:t>Trzon jednostki edukacyjnej koncentruje się na elementach wizualnych – takich jak logo, misja, slogan i nazwa nowej zielonej koncepcji, a także na pierwszym ważnym dokumencie, który musi posiadać każda firma lub organizacja – podstawowym biznesplanie .</a:t>
            </a:r>
            <a:endParaRPr lang="en-US" sz="2400">
              <a:solidFill>
                <a:srgbClr val="000000"/>
              </a:solidFill>
              <a:latin typeface="Poppins" panose="00000500000000000000"/>
            </a:endParaRPr>
          </a:p>
          <a:p>
            <a:pPr algn="just">
              <a:lnSpc>
                <a:spcPts val="2760"/>
              </a:lnSpc>
            </a:pPr>
            <a:endParaRPr lang="en-US" sz="2400">
              <a:solidFill>
                <a:srgbClr val="000000"/>
              </a:solidFill>
              <a:latin typeface="Poppins" panose="00000500000000000000"/>
            </a:endParaRPr>
          </a:p>
          <a:p>
            <a:pPr algn="just">
              <a:lnSpc>
                <a:spcPts val="2760"/>
              </a:lnSpc>
            </a:pPr>
            <a:r>
              <a:rPr lang="en-US" sz="2400">
                <a:solidFill>
                  <a:srgbClr val="000000"/>
                </a:solidFill>
                <a:latin typeface="Poppins" panose="00000500000000000000"/>
              </a:rPr>
              <a:t>Na tę rundę ćwiczeń wybraliśmy JEDNOStronicOWY BIZNES PLAN, ponieważ jest on łatwiejszy do wdrożenia jako kanwa modelu biznesowego, ale jeśli uczniowie posiadają wystarczającą wiedzę podstawową lub są bardziej zaawansowani - plan można zmienić na bardziej wymagający.</a:t>
            </a:r>
            <a:endParaRPr lang="en-US" sz="2400">
              <a:solidFill>
                <a:srgbClr val="000000"/>
              </a:solidFill>
              <a:latin typeface="Poppins" panose="00000500000000000000"/>
            </a:endParaRPr>
          </a:p>
        </p:txBody>
      </p:sp>
      <p:sp>
        <p:nvSpPr>
          <p:cNvPr id="6" name="TextBox 6"/>
          <p:cNvSpPr txBox="1"/>
          <p:nvPr/>
        </p:nvSpPr>
        <p:spPr>
          <a:xfrm>
            <a:off x="10957250" y="1187986"/>
            <a:ext cx="2660929"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SESJA WSTĘPNA</a:t>
            </a:r>
            <a:endParaRPr lang="en-US" sz="2190" spc="-65">
              <a:solidFill>
                <a:srgbClr val="000000"/>
              </a:solidFill>
              <a:latin typeface="Poppins Bold" panose="00000800000000000000"/>
            </a:endParaRPr>
          </a:p>
        </p:txBody>
      </p:sp>
      <p:sp>
        <p:nvSpPr>
          <p:cNvPr id="7" name="TextBox 7"/>
          <p:cNvSpPr txBox="1"/>
          <p:nvPr/>
        </p:nvSpPr>
        <p:spPr>
          <a:xfrm>
            <a:off x="13880039" y="2814128"/>
            <a:ext cx="2994149" cy="337132"/>
          </a:xfrm>
          <a:prstGeom prst="rect">
            <a:avLst/>
          </a:prstGeom>
        </p:spPr>
        <p:txBody>
          <a:bodyPr lIns="0" tIns="0" rIns="0" bIns="0" rtlCol="0" anchor="t">
            <a:spAutoFit/>
          </a:bodyPr>
          <a:lstStyle/>
          <a:p>
            <a:pPr>
              <a:lnSpc>
                <a:spcPts val="2405"/>
              </a:lnSpc>
            </a:pPr>
            <a:r>
              <a:rPr lang="en-US" sz="2090" spc="-62">
                <a:solidFill>
                  <a:srgbClr val="FFFFFF"/>
                </a:solidFill>
                <a:latin typeface="Poppins Bold" panose="00000800000000000000"/>
              </a:rPr>
              <a:t>TESTOWANIE NARZĘDZI</a:t>
            </a:r>
            <a:endParaRPr lang="en-US" sz="2090" spc="-62">
              <a:solidFill>
                <a:srgbClr val="FFFFFF"/>
              </a:solidFill>
              <a:latin typeface="Poppins Bold" panose="00000800000000000000"/>
            </a:endParaRPr>
          </a:p>
        </p:txBody>
      </p:sp>
      <p:sp>
        <p:nvSpPr>
          <p:cNvPr id="8" name="TextBox 8"/>
          <p:cNvSpPr txBox="1"/>
          <p:nvPr/>
        </p:nvSpPr>
        <p:spPr>
          <a:xfrm>
            <a:off x="14490465" y="4945282"/>
            <a:ext cx="2660929"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TWORZENIE LOGO, NAZWY, HASŁA</a:t>
            </a:r>
            <a:endParaRPr lang="en-US" sz="2190" spc="-65">
              <a:solidFill>
                <a:srgbClr val="000000"/>
              </a:solidFill>
              <a:latin typeface="Poppins Bold" panose="00000800000000000000"/>
            </a:endParaRPr>
          </a:p>
        </p:txBody>
      </p:sp>
      <p:sp>
        <p:nvSpPr>
          <p:cNvPr id="9" name="TextBox 9"/>
          <p:cNvSpPr txBox="1"/>
          <p:nvPr/>
        </p:nvSpPr>
        <p:spPr>
          <a:xfrm>
            <a:off x="14022873" y="6906640"/>
            <a:ext cx="2708481" cy="641932"/>
          </a:xfrm>
          <a:prstGeom prst="rect">
            <a:avLst/>
          </a:prstGeom>
        </p:spPr>
        <p:txBody>
          <a:bodyPr lIns="0" tIns="0" rIns="0" bIns="0" rtlCol="0" anchor="t">
            <a:spAutoFit/>
          </a:bodyPr>
          <a:lstStyle/>
          <a:p>
            <a:pPr>
              <a:lnSpc>
                <a:spcPts val="2405"/>
              </a:lnSpc>
            </a:pPr>
            <a:r>
              <a:rPr lang="en-US" sz="2090" spc="-62">
                <a:solidFill>
                  <a:srgbClr val="FFFFFF"/>
                </a:solidFill>
                <a:latin typeface="Poppins Bold" panose="00000800000000000000"/>
              </a:rPr>
              <a:t>JEDNA STRONA</a:t>
            </a:r>
            <a:endParaRPr lang="en-US" sz="2090" spc="-62">
              <a:solidFill>
                <a:srgbClr val="FFFFFF"/>
              </a:solidFill>
              <a:latin typeface="Poppins Bold" panose="00000800000000000000"/>
            </a:endParaRPr>
          </a:p>
          <a:p>
            <a:pPr>
              <a:lnSpc>
                <a:spcPts val="2405"/>
              </a:lnSpc>
            </a:pPr>
            <a:r>
              <a:rPr lang="en-US" sz="2090" spc="-62">
                <a:solidFill>
                  <a:srgbClr val="FFFFFF"/>
                </a:solidFill>
                <a:latin typeface="Poppins Bold" panose="00000800000000000000"/>
              </a:rPr>
              <a:t>PLAN BIZNESOWY</a:t>
            </a:r>
            <a:endParaRPr lang="en-US" sz="2090" spc="-62">
              <a:solidFill>
                <a:srgbClr val="FFFFFF"/>
              </a:solidFill>
              <a:latin typeface="Poppins Bold" panose="00000800000000000000"/>
            </a:endParaRPr>
          </a:p>
        </p:txBody>
      </p:sp>
      <p:sp>
        <p:nvSpPr>
          <p:cNvPr id="10" name="TextBox 10"/>
          <p:cNvSpPr txBox="1"/>
          <p:nvPr/>
        </p:nvSpPr>
        <p:spPr>
          <a:xfrm>
            <a:off x="10957250" y="8472035"/>
            <a:ext cx="2660929"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PREZENTACJA</a:t>
            </a:r>
            <a:endParaRPr lang="en-US" sz="2190" spc="-65">
              <a:solidFill>
                <a:srgbClr val="000000"/>
              </a:solidFill>
              <a:latin typeface="Poppins Bold" panose="00000800000000000000"/>
            </a:endParaRPr>
          </a:p>
          <a:p>
            <a:pPr>
              <a:lnSpc>
                <a:spcPts val="2520"/>
              </a:lnSpc>
            </a:pPr>
            <a:r>
              <a:rPr lang="en-US" sz="2190" spc="-65">
                <a:solidFill>
                  <a:srgbClr val="000000"/>
                </a:solidFill>
                <a:latin typeface="Poppins Bold" panose="00000800000000000000"/>
              </a:rPr>
              <a:t>+ DYSKUSJA</a:t>
            </a:r>
            <a:endParaRPr lang="en-US" sz="2190" spc="-65">
              <a:solidFill>
                <a:srgbClr val="000000"/>
              </a:solidFill>
              <a:latin typeface="Poppins Bold" panose="00000800000000000000"/>
            </a:endParaRPr>
          </a:p>
        </p:txBody>
      </p:sp>
      <p:grpSp>
        <p:nvGrpSpPr>
          <p:cNvPr id="11" name="Group 11"/>
          <p:cNvGrpSpPr/>
          <p:nvPr/>
        </p:nvGrpSpPr>
        <p:grpSpPr>
          <a:xfrm rot="4295477">
            <a:off x="-40936" y="-2201864"/>
            <a:ext cx="1700141" cy="3612413"/>
            <a:chOff x="0" y="0"/>
            <a:chExt cx="591973" cy="1257807"/>
          </a:xfrm>
        </p:grpSpPr>
        <p:sp>
          <p:nvSpPr>
            <p:cNvPr id="12" name="Freeform 12"/>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085875">
            <a:off x="-625966" y="8561924"/>
            <a:ext cx="1803136" cy="3831255"/>
            <a:chOff x="0" y="0"/>
            <a:chExt cx="591973" cy="1257807"/>
          </a:xfrm>
        </p:grpSpPr>
        <p:sp>
          <p:nvSpPr>
            <p:cNvPr id="15" name="Freeform 15"/>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7" name="Freeform 17"/>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Freeform 18"/>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966442"/>
            <a:ext cx="9773917" cy="6646264"/>
          </a:xfrm>
          <a:custGeom>
            <a:avLst/>
            <a:gdLst/>
            <a:ahLst/>
            <a:cxnLst/>
            <a:rect l="l" t="t" r="r" b="b"/>
            <a:pathLst>
              <a:path w="9773917" h="6646264">
                <a:moveTo>
                  <a:pt x="0" y="0"/>
                </a:moveTo>
                <a:lnTo>
                  <a:pt x="9773917" y="0"/>
                </a:lnTo>
                <a:lnTo>
                  <a:pt x="9773917" y="6646264"/>
                </a:lnTo>
                <a:lnTo>
                  <a:pt x="0" y="6646264"/>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8468709" y="4098412"/>
            <a:ext cx="2430943" cy="2382324"/>
          </a:xfrm>
          <a:custGeom>
            <a:avLst/>
            <a:gdLst/>
            <a:ahLst/>
            <a:cxnLst/>
            <a:rect l="l" t="t" r="r" b="b"/>
            <a:pathLst>
              <a:path w="2430943" h="2382324">
                <a:moveTo>
                  <a:pt x="0" y="0"/>
                </a:moveTo>
                <a:lnTo>
                  <a:pt x="2430943" y="0"/>
                </a:lnTo>
                <a:lnTo>
                  <a:pt x="2430943" y="2382324"/>
                </a:lnTo>
                <a:lnTo>
                  <a:pt x="0" y="23823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39586" y="1700236"/>
            <a:ext cx="6822212" cy="596958"/>
          </a:xfrm>
          <a:prstGeom prst="rect">
            <a:avLst/>
          </a:prstGeom>
        </p:spPr>
        <p:txBody>
          <a:bodyPr lIns="0" tIns="0" rIns="0" bIns="0" rtlCol="0" anchor="t">
            <a:spAutoFit/>
          </a:bodyPr>
          <a:lstStyle/>
          <a:p>
            <a:pPr>
              <a:lnSpc>
                <a:spcPts val="4900"/>
              </a:lnSpc>
              <a:spcBef>
                <a:spcPct val="0"/>
              </a:spcBef>
            </a:pPr>
            <a:r>
              <a:rPr lang="en-US" sz="3500" dirty="0">
                <a:solidFill>
                  <a:srgbClr val="000000"/>
                </a:solidFill>
                <a:latin typeface="Poppins Bold" panose="00000800000000000000"/>
              </a:rPr>
              <a:t>ĆWICZENIA ALTERNATYWNE</a:t>
            </a:r>
            <a:endParaRPr lang="en-US" sz="3500" dirty="0">
              <a:solidFill>
                <a:srgbClr val="000000"/>
              </a:solidFill>
              <a:latin typeface="Poppins Bold" panose="00000800000000000000"/>
            </a:endParaRPr>
          </a:p>
        </p:txBody>
      </p:sp>
      <p:sp>
        <p:nvSpPr>
          <p:cNvPr id="5" name="TextBox 5"/>
          <p:cNvSpPr txBox="1"/>
          <p:nvPr/>
        </p:nvSpPr>
        <p:spPr>
          <a:xfrm>
            <a:off x="1028700" y="3150705"/>
            <a:ext cx="6473272" cy="6104235"/>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Ćwiczenia alternatywne – jak sama nazwa wskazuje – mogą być stosowane zamiennie z zadaniami głównymi przedstawionymi w jednostce dydaktycznej.</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Są one doskonałymi narzędziami dla nauczycieli i trenerów, którzy preferują bardziej osobisty kontakt z uczniami lub na zajęciach, gdzie wymagane lub preferowane jest bardziej tradycyjne podejście.</a:t>
            </a:r>
            <a:endParaRPr lang="en-US" sz="2400" dirty="0">
              <a:solidFill>
                <a:srgbClr val="000000"/>
              </a:solidFill>
              <a:latin typeface="Poppins" panose="00000500000000000000"/>
            </a:endParaRPr>
          </a:p>
          <a:p>
            <a:pPr algn="just">
              <a:lnSpc>
                <a:spcPts val="2760"/>
              </a:lnSpc>
            </a:pP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Ćwiczenia alternatywne są wszechstronne – oznacza to, że można je stosować w różnych sceneriach, na różnych zajęciach i o różnej tematyce</a:t>
            </a:r>
            <a:endParaRPr lang="en-US" sz="2400" dirty="0">
              <a:solidFill>
                <a:srgbClr val="000000"/>
              </a:solidFill>
              <a:latin typeface="Poppins" panose="00000500000000000000"/>
            </a:endParaRPr>
          </a:p>
        </p:txBody>
      </p:sp>
      <p:sp>
        <p:nvSpPr>
          <p:cNvPr id="6" name="TextBox 6"/>
          <p:cNvSpPr txBox="1"/>
          <p:nvPr/>
        </p:nvSpPr>
        <p:spPr>
          <a:xfrm>
            <a:off x="12876547" y="2243074"/>
            <a:ext cx="4559487" cy="320601"/>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PYTANIA CHECK-IN/CHECK-OUT</a:t>
            </a:r>
            <a:endParaRPr lang="en-US" sz="2190" spc="-65" dirty="0">
              <a:solidFill>
                <a:srgbClr val="000000"/>
              </a:solidFill>
              <a:latin typeface="Poppins Bold" panose="00000800000000000000"/>
            </a:endParaRPr>
          </a:p>
        </p:txBody>
      </p:sp>
      <p:sp>
        <p:nvSpPr>
          <p:cNvPr id="7" name="TextBox 7"/>
          <p:cNvSpPr txBox="1"/>
          <p:nvPr/>
        </p:nvSpPr>
        <p:spPr>
          <a:xfrm>
            <a:off x="12876548" y="5116523"/>
            <a:ext cx="4559487" cy="320601"/>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WSPÓLNE BAZGRANIE</a:t>
            </a:r>
            <a:endParaRPr lang="en-US" sz="2190" spc="-65" dirty="0">
              <a:solidFill>
                <a:srgbClr val="000000"/>
              </a:solidFill>
              <a:latin typeface="Poppins Bold" panose="00000800000000000000"/>
            </a:endParaRPr>
          </a:p>
        </p:txBody>
      </p:sp>
      <p:sp>
        <p:nvSpPr>
          <p:cNvPr id="8" name="TextBox 8"/>
          <p:cNvSpPr txBox="1"/>
          <p:nvPr/>
        </p:nvSpPr>
        <p:spPr>
          <a:xfrm>
            <a:off x="12876548" y="6614920"/>
            <a:ext cx="4559487" cy="320601"/>
          </a:xfrm>
          <a:prstGeom prst="rect">
            <a:avLst/>
          </a:prstGeom>
        </p:spPr>
        <p:txBody>
          <a:bodyPr lIns="0" tIns="0" rIns="0" bIns="0" rtlCol="0" anchor="t">
            <a:spAutoFit/>
          </a:bodyPr>
          <a:lstStyle/>
          <a:p>
            <a:pPr>
              <a:lnSpc>
                <a:spcPts val="2520"/>
              </a:lnSpc>
            </a:pPr>
            <a:r>
              <a:rPr lang="en-US" sz="2190" spc="-65" dirty="0">
                <a:solidFill>
                  <a:srgbClr val="FFFFFF"/>
                </a:solidFill>
                <a:latin typeface="Poppins Bold" panose="00000800000000000000"/>
              </a:rPr>
              <a:t>PUNKT WYJŚCIA</a:t>
            </a:r>
            <a:endParaRPr lang="en-US" sz="2190" spc="-65" dirty="0">
              <a:solidFill>
                <a:srgbClr val="FFFFFF"/>
              </a:solidFill>
              <a:latin typeface="Poppins Bold" panose="00000800000000000000"/>
            </a:endParaRPr>
          </a:p>
        </p:txBody>
      </p:sp>
      <p:sp>
        <p:nvSpPr>
          <p:cNvPr id="9" name="TextBox 9"/>
          <p:cNvSpPr txBox="1"/>
          <p:nvPr/>
        </p:nvSpPr>
        <p:spPr>
          <a:xfrm>
            <a:off x="12876548" y="8002153"/>
            <a:ext cx="4559487" cy="320601"/>
          </a:xfrm>
          <a:prstGeom prst="rect">
            <a:avLst/>
          </a:prstGeom>
        </p:spPr>
        <p:txBody>
          <a:bodyPr lIns="0" tIns="0" rIns="0" bIns="0" rtlCol="0" anchor="t">
            <a:spAutoFit/>
          </a:bodyPr>
          <a:lstStyle/>
          <a:p>
            <a:pPr>
              <a:lnSpc>
                <a:spcPts val="2520"/>
              </a:lnSpc>
            </a:pPr>
            <a:r>
              <a:rPr lang="en-US" sz="2190" spc="-65" dirty="0">
                <a:solidFill>
                  <a:srgbClr val="000000"/>
                </a:solidFill>
                <a:latin typeface="Poppins Bold" panose="00000800000000000000"/>
              </a:rPr>
              <a:t>METODA WORLD CAFE</a:t>
            </a:r>
            <a:endParaRPr lang="en-US" sz="2190" spc="-65" dirty="0">
              <a:solidFill>
                <a:srgbClr val="000000"/>
              </a:solidFill>
              <a:latin typeface="Poppins Bold" panose="00000800000000000000"/>
            </a:endParaRPr>
          </a:p>
        </p:txBody>
      </p:sp>
      <p:grpSp>
        <p:nvGrpSpPr>
          <p:cNvPr id="10" name="Group 10"/>
          <p:cNvGrpSpPr/>
          <p:nvPr/>
        </p:nvGrpSpPr>
        <p:grpSpPr>
          <a:xfrm rot="4295477">
            <a:off x="-40936" y="-2201864"/>
            <a:ext cx="1700141" cy="3612413"/>
            <a:chOff x="0" y="0"/>
            <a:chExt cx="591973" cy="1257807"/>
          </a:xfrm>
        </p:grpSpPr>
        <p:sp>
          <p:nvSpPr>
            <p:cNvPr id="11" name="Freeform 11"/>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2" name="TextBox 12"/>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3" name="Group 13"/>
          <p:cNvGrpSpPr/>
          <p:nvPr/>
        </p:nvGrpSpPr>
        <p:grpSpPr>
          <a:xfrm rot="-4085875">
            <a:off x="-625966" y="8561924"/>
            <a:ext cx="1803136" cy="3831255"/>
            <a:chOff x="0" y="0"/>
            <a:chExt cx="591973" cy="1257807"/>
          </a:xfrm>
        </p:grpSpPr>
        <p:sp>
          <p:nvSpPr>
            <p:cNvPr id="14" name="Freeform 14"/>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5" name="TextBox 15"/>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6" name="Freeform 16"/>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7" name="Freeform 17"/>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TextBox 18"/>
          <p:cNvSpPr txBox="1"/>
          <p:nvPr/>
        </p:nvSpPr>
        <p:spPr>
          <a:xfrm>
            <a:off x="12519684" y="3616706"/>
            <a:ext cx="4559487" cy="320601"/>
          </a:xfrm>
          <a:prstGeom prst="rect">
            <a:avLst/>
          </a:prstGeom>
        </p:spPr>
        <p:txBody>
          <a:bodyPr lIns="0" tIns="0" rIns="0" bIns="0" rtlCol="0" anchor="t">
            <a:spAutoFit/>
          </a:bodyPr>
          <a:lstStyle/>
          <a:p>
            <a:pPr>
              <a:lnSpc>
                <a:spcPts val="2520"/>
              </a:lnSpc>
            </a:pPr>
            <a:r>
              <a:rPr lang="en-US" sz="2190" spc="-65" dirty="0">
                <a:solidFill>
                  <a:srgbClr val="FFFFFF"/>
                </a:solidFill>
                <a:latin typeface="Poppins Bold" panose="00000800000000000000"/>
              </a:rPr>
              <a:t>KTO? CO? KIEDY? DLACZEGO?</a:t>
            </a:r>
            <a:endParaRPr lang="en-US" sz="2190" spc="-65" dirty="0">
              <a:solidFill>
                <a:srgbClr val="FFFFFF"/>
              </a:solidFill>
              <a:latin typeface="Poppins Bold" panose="0000080000000000000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50912" y="1028700"/>
            <a:ext cx="9611212" cy="8229600"/>
          </a:xfrm>
          <a:custGeom>
            <a:avLst/>
            <a:gdLst/>
            <a:ahLst/>
            <a:cxnLst/>
            <a:rect l="l" t="t" r="r" b="b"/>
            <a:pathLst>
              <a:path w="9611212" h="8229600">
                <a:moveTo>
                  <a:pt x="0" y="0"/>
                </a:moveTo>
                <a:lnTo>
                  <a:pt x="9611212" y="0"/>
                </a:lnTo>
                <a:lnTo>
                  <a:pt x="9611212" y="8229600"/>
                </a:lnTo>
                <a:lnTo>
                  <a:pt x="0" y="8229600"/>
                </a:lnTo>
                <a:lnTo>
                  <a:pt x="0" y="0"/>
                </a:lnTo>
                <a:close/>
              </a:path>
            </a:pathLst>
          </a:custGeom>
          <a:blipFill>
            <a:blip r:embed="rId1">
              <a:extLst>
                <a:ext uri="{96DAC541-7B7A-43D3-8B79-37D633B846F1}">
                  <asvg:svgBlip xmlns:asvg="http://schemas.microsoft.com/office/drawing/2016/SVG/main" r:embed="rId2"/>
                </a:ext>
              </a:extLst>
            </a:blip>
            <a:stretch>
              <a:fillRect/>
            </a:stretch>
          </a:blipFill>
        </p:spPr>
        <p:txBody>
          <a:bodyPr/>
          <a:lstStyle/>
          <a:p>
            <a:endParaRPr lang="de-DE"/>
          </a:p>
        </p:txBody>
      </p:sp>
      <p:sp>
        <p:nvSpPr>
          <p:cNvPr id="3" name="Freeform 3"/>
          <p:cNvSpPr/>
          <p:nvPr/>
        </p:nvSpPr>
        <p:spPr>
          <a:xfrm>
            <a:off x="10090954" y="4267350"/>
            <a:ext cx="1886729" cy="1752299"/>
          </a:xfrm>
          <a:custGeom>
            <a:avLst/>
            <a:gdLst/>
            <a:ahLst/>
            <a:cxnLst/>
            <a:rect l="l" t="t" r="r" b="b"/>
            <a:pathLst>
              <a:path w="1886729" h="1752299">
                <a:moveTo>
                  <a:pt x="0" y="0"/>
                </a:moveTo>
                <a:lnTo>
                  <a:pt x="1886729" y="0"/>
                </a:lnTo>
                <a:lnTo>
                  <a:pt x="1886729" y="1752300"/>
                </a:lnTo>
                <a:lnTo>
                  <a:pt x="0" y="17523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a:p>
        </p:txBody>
      </p:sp>
      <p:sp>
        <p:nvSpPr>
          <p:cNvPr id="4" name="TextBox 4"/>
          <p:cNvSpPr txBox="1"/>
          <p:nvPr/>
        </p:nvSpPr>
        <p:spPr>
          <a:xfrm>
            <a:off x="1028700" y="1701732"/>
            <a:ext cx="6822212" cy="1225335"/>
          </a:xfrm>
          <a:prstGeom prst="rect">
            <a:avLst/>
          </a:prstGeom>
        </p:spPr>
        <p:txBody>
          <a:bodyPr lIns="0" tIns="0" rIns="0" bIns="0" rtlCol="0" anchor="t">
            <a:spAutoFit/>
          </a:bodyPr>
          <a:lstStyle/>
          <a:p>
            <a:pPr>
              <a:lnSpc>
                <a:spcPts val="4900"/>
              </a:lnSpc>
              <a:spcBef>
                <a:spcPct val="0"/>
              </a:spcBef>
            </a:pPr>
            <a:r>
              <a:rPr lang="en-US" sz="3500" dirty="0">
                <a:solidFill>
                  <a:srgbClr val="000000"/>
                </a:solidFill>
                <a:latin typeface="Poppins Bold" panose="00000800000000000000"/>
              </a:rPr>
              <a:t> PRZYGOTOWANIE </a:t>
            </a:r>
            <a:endParaRPr lang="en-US" sz="3500" dirty="0">
              <a:solidFill>
                <a:srgbClr val="000000"/>
              </a:solidFill>
              <a:latin typeface="Poppins Bold" panose="00000800000000000000"/>
            </a:endParaRPr>
          </a:p>
          <a:p>
            <a:pPr>
              <a:lnSpc>
                <a:spcPts val="4900"/>
              </a:lnSpc>
              <a:spcBef>
                <a:spcPct val="0"/>
              </a:spcBef>
            </a:pPr>
            <a:r>
              <a:rPr lang="en-US" sz="3500" dirty="0">
                <a:solidFill>
                  <a:srgbClr val="000000"/>
                </a:solidFill>
                <a:latin typeface="Poppins Bold" panose="00000800000000000000"/>
              </a:rPr>
              <a:t>DO PROWADZENIA BIZNESU</a:t>
            </a:r>
            <a:endParaRPr lang="en-US" sz="3500" dirty="0">
              <a:solidFill>
                <a:srgbClr val="000000"/>
              </a:solidFill>
              <a:latin typeface="Poppins Bold" panose="00000800000000000000"/>
            </a:endParaRPr>
          </a:p>
        </p:txBody>
      </p:sp>
      <p:sp>
        <p:nvSpPr>
          <p:cNvPr id="5" name="TextBox 5"/>
          <p:cNvSpPr txBox="1"/>
          <p:nvPr/>
        </p:nvSpPr>
        <p:spPr>
          <a:xfrm>
            <a:off x="1028700" y="3150705"/>
            <a:ext cx="6473272" cy="5027017"/>
          </a:xfrm>
          <a:prstGeom prst="rect">
            <a:avLst/>
          </a:prstGeom>
        </p:spPr>
        <p:txBody>
          <a:bodyPr lIns="0" tIns="0" rIns="0" bIns="0" rtlCol="0" anchor="t">
            <a:spAutoFit/>
          </a:bodyPr>
          <a:lstStyle/>
          <a:p>
            <a:pPr algn="just">
              <a:lnSpc>
                <a:spcPts val="2760"/>
              </a:lnSpc>
            </a:pPr>
            <a:r>
              <a:rPr lang="en-US" sz="2400" dirty="0">
                <a:solidFill>
                  <a:srgbClr val="000000"/>
                </a:solidFill>
                <a:latin typeface="Poppins" panose="00000500000000000000"/>
              </a:rPr>
              <a:t>Ostatnia część jednostki dydaktycznej koncentruje się na finansowych aspektach prowadzenia firmy. Zaczyna się od zapoznania się z danymi (lista kontrolna dotycząca zakładania firmy) i skłania uczniów do zapoznania się z lokalnym/regionalnym/krajowym ustawodawstwem dotyczącym koncepcji biznesowej, którą chcieliby wdrożyć. </a:t>
            </a:r>
            <a:endParaRPr lang="en-US" sz="2400" dirty="0">
              <a:solidFill>
                <a:srgbClr val="000000"/>
              </a:solidFill>
              <a:latin typeface="Poppins" panose="00000500000000000000"/>
            </a:endParaRPr>
          </a:p>
          <a:p>
            <a:pPr algn="just">
              <a:lnSpc>
                <a:spcPts val="2760"/>
              </a:lnSpc>
            </a:pPr>
            <a:r>
              <a:rPr lang="en-US" sz="2400" dirty="0">
                <a:solidFill>
                  <a:srgbClr val="000000"/>
                </a:solidFill>
                <a:latin typeface="Poppins" panose="00000500000000000000"/>
              </a:rPr>
              <a:t>Ta część jednostki dydaktycznej kończy się burzą mózgów na temat możliwości finansowania nowej firmy i tworzenia planu jej finansowania na pierwszy rok kalendarzowy.</a:t>
            </a:r>
            <a:endParaRPr lang="en-US" sz="2400" dirty="0">
              <a:solidFill>
                <a:srgbClr val="000000"/>
              </a:solidFill>
              <a:latin typeface="Poppins" panose="00000500000000000000"/>
            </a:endParaRPr>
          </a:p>
        </p:txBody>
      </p:sp>
      <p:sp>
        <p:nvSpPr>
          <p:cNvPr id="6" name="TextBox 6"/>
          <p:cNvSpPr txBox="1"/>
          <p:nvPr/>
        </p:nvSpPr>
        <p:spPr>
          <a:xfrm>
            <a:off x="10753544" y="1187986"/>
            <a:ext cx="2864635"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LISTA KONTROLNA ZAKŁADANIA BIZNESU</a:t>
            </a:r>
            <a:endParaRPr lang="en-US" sz="2190" spc="-65">
              <a:solidFill>
                <a:srgbClr val="000000"/>
              </a:solidFill>
              <a:latin typeface="Poppins Bold" panose="00000800000000000000"/>
            </a:endParaRPr>
          </a:p>
        </p:txBody>
      </p:sp>
      <p:sp>
        <p:nvSpPr>
          <p:cNvPr id="7" name="TextBox 7"/>
          <p:cNvSpPr txBox="1"/>
          <p:nvPr/>
        </p:nvSpPr>
        <p:spPr>
          <a:xfrm>
            <a:off x="13880039" y="2814128"/>
            <a:ext cx="2994149" cy="337132"/>
          </a:xfrm>
          <a:prstGeom prst="rect">
            <a:avLst/>
          </a:prstGeom>
        </p:spPr>
        <p:txBody>
          <a:bodyPr lIns="0" tIns="0" rIns="0" bIns="0" rtlCol="0" anchor="t">
            <a:spAutoFit/>
          </a:bodyPr>
          <a:lstStyle/>
          <a:p>
            <a:pPr>
              <a:lnSpc>
                <a:spcPts val="2405"/>
              </a:lnSpc>
            </a:pPr>
            <a:r>
              <a:rPr lang="en-US" sz="2090" spc="-62">
                <a:solidFill>
                  <a:srgbClr val="FFFFFF"/>
                </a:solidFill>
                <a:latin typeface="Poppins Bold" panose="00000800000000000000"/>
              </a:rPr>
              <a:t>BADANIE PRAWODAWSTWA</a:t>
            </a:r>
            <a:endParaRPr lang="en-US" sz="2090" spc="-62">
              <a:solidFill>
                <a:srgbClr val="FFFFFF"/>
              </a:solidFill>
              <a:latin typeface="Poppins Bold" panose="00000800000000000000"/>
            </a:endParaRPr>
          </a:p>
        </p:txBody>
      </p:sp>
      <p:sp>
        <p:nvSpPr>
          <p:cNvPr id="8" name="TextBox 8"/>
          <p:cNvSpPr txBox="1"/>
          <p:nvPr/>
        </p:nvSpPr>
        <p:spPr>
          <a:xfrm>
            <a:off x="14490465" y="4945282"/>
            <a:ext cx="2660929"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MOŻLIWOŚCI FINANSOWANIA</a:t>
            </a:r>
            <a:endParaRPr lang="en-US" sz="2190" spc="-65">
              <a:solidFill>
                <a:srgbClr val="000000"/>
              </a:solidFill>
              <a:latin typeface="Poppins Bold" panose="00000800000000000000"/>
            </a:endParaRPr>
          </a:p>
        </p:txBody>
      </p:sp>
      <p:sp>
        <p:nvSpPr>
          <p:cNvPr id="9" name="TextBox 9"/>
          <p:cNvSpPr txBox="1"/>
          <p:nvPr/>
        </p:nvSpPr>
        <p:spPr>
          <a:xfrm>
            <a:off x="14022873" y="7110346"/>
            <a:ext cx="2708481" cy="337132"/>
          </a:xfrm>
          <a:prstGeom prst="rect">
            <a:avLst/>
          </a:prstGeom>
        </p:spPr>
        <p:txBody>
          <a:bodyPr lIns="0" tIns="0" rIns="0" bIns="0" rtlCol="0" anchor="t">
            <a:spAutoFit/>
          </a:bodyPr>
          <a:lstStyle/>
          <a:p>
            <a:pPr>
              <a:lnSpc>
                <a:spcPts val="2405"/>
              </a:lnSpc>
            </a:pPr>
            <a:r>
              <a:rPr lang="en-US" sz="2090" spc="-62">
                <a:solidFill>
                  <a:srgbClr val="FFFFFF"/>
                </a:solidFill>
                <a:latin typeface="Poppins Bold" panose="00000800000000000000"/>
              </a:rPr>
              <a:t>PLAN FINANSOWANIA</a:t>
            </a:r>
            <a:endParaRPr lang="en-US" sz="2090" spc="-62">
              <a:solidFill>
                <a:srgbClr val="FFFFFF"/>
              </a:solidFill>
              <a:latin typeface="Poppins Bold" panose="00000800000000000000"/>
            </a:endParaRPr>
          </a:p>
        </p:txBody>
      </p:sp>
      <p:sp>
        <p:nvSpPr>
          <p:cNvPr id="10" name="TextBox 10"/>
          <p:cNvSpPr txBox="1"/>
          <p:nvPr/>
        </p:nvSpPr>
        <p:spPr>
          <a:xfrm>
            <a:off x="10957250" y="8472035"/>
            <a:ext cx="2660929" cy="649712"/>
          </a:xfrm>
          <a:prstGeom prst="rect">
            <a:avLst/>
          </a:prstGeom>
        </p:spPr>
        <p:txBody>
          <a:bodyPr lIns="0" tIns="0" rIns="0" bIns="0" rtlCol="0" anchor="t">
            <a:spAutoFit/>
          </a:bodyPr>
          <a:lstStyle/>
          <a:p>
            <a:pPr>
              <a:lnSpc>
                <a:spcPts val="2520"/>
              </a:lnSpc>
            </a:pPr>
            <a:r>
              <a:rPr lang="en-US" sz="2190" spc="-65">
                <a:solidFill>
                  <a:srgbClr val="000000"/>
                </a:solidFill>
                <a:latin typeface="Poppins Bold" panose="00000800000000000000"/>
              </a:rPr>
              <a:t>PREZENTACJA</a:t>
            </a:r>
            <a:endParaRPr lang="en-US" sz="2190" spc="-65">
              <a:solidFill>
                <a:srgbClr val="000000"/>
              </a:solidFill>
              <a:latin typeface="Poppins Bold" panose="00000800000000000000"/>
            </a:endParaRPr>
          </a:p>
          <a:p>
            <a:pPr>
              <a:lnSpc>
                <a:spcPts val="2520"/>
              </a:lnSpc>
            </a:pPr>
            <a:r>
              <a:rPr lang="en-US" sz="2190" spc="-65">
                <a:solidFill>
                  <a:srgbClr val="000000"/>
                </a:solidFill>
                <a:latin typeface="Poppins Bold" panose="00000800000000000000"/>
              </a:rPr>
              <a:t>+ DYSKUSJA</a:t>
            </a:r>
            <a:endParaRPr lang="en-US" sz="2190" spc="-65">
              <a:solidFill>
                <a:srgbClr val="000000"/>
              </a:solidFill>
              <a:latin typeface="Poppins Bold" panose="00000800000000000000"/>
            </a:endParaRPr>
          </a:p>
        </p:txBody>
      </p:sp>
      <p:grpSp>
        <p:nvGrpSpPr>
          <p:cNvPr id="11" name="Group 11"/>
          <p:cNvGrpSpPr/>
          <p:nvPr/>
        </p:nvGrpSpPr>
        <p:grpSpPr>
          <a:xfrm rot="4295477">
            <a:off x="-40936" y="-2201864"/>
            <a:ext cx="1700141" cy="3612413"/>
            <a:chOff x="0" y="0"/>
            <a:chExt cx="591973" cy="1257807"/>
          </a:xfrm>
        </p:grpSpPr>
        <p:sp>
          <p:nvSpPr>
            <p:cNvPr id="12" name="Freeform 12"/>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3" name="TextBox 13"/>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grpSp>
        <p:nvGrpSpPr>
          <p:cNvPr id="14" name="Group 14"/>
          <p:cNvGrpSpPr/>
          <p:nvPr/>
        </p:nvGrpSpPr>
        <p:grpSpPr>
          <a:xfrm rot="-4085875">
            <a:off x="-625966" y="8561924"/>
            <a:ext cx="1803136" cy="3831255"/>
            <a:chOff x="0" y="0"/>
            <a:chExt cx="591973" cy="1257807"/>
          </a:xfrm>
        </p:grpSpPr>
        <p:sp>
          <p:nvSpPr>
            <p:cNvPr id="15" name="Freeform 15"/>
            <p:cNvSpPr/>
            <p:nvPr/>
          </p:nvSpPr>
          <p:spPr>
            <a:xfrm>
              <a:off x="0" y="0"/>
              <a:ext cx="591972" cy="1257807"/>
            </a:xfrm>
            <a:custGeom>
              <a:avLst/>
              <a:gdLst/>
              <a:ahLst/>
              <a:cxnLst/>
              <a:rect l="l" t="t" r="r" b="b"/>
              <a:pathLst>
                <a:path w="591972" h="1257807">
                  <a:moveTo>
                    <a:pt x="0" y="0"/>
                  </a:moveTo>
                  <a:lnTo>
                    <a:pt x="591972" y="0"/>
                  </a:lnTo>
                  <a:lnTo>
                    <a:pt x="591972" y="1257807"/>
                  </a:lnTo>
                  <a:lnTo>
                    <a:pt x="0" y="1257807"/>
                  </a:lnTo>
                  <a:close/>
                </a:path>
              </a:pathLst>
            </a:custGeom>
            <a:solidFill>
              <a:srgbClr val="25303C"/>
            </a:solidFill>
          </p:spPr>
          <p:txBody>
            <a:bodyPr/>
            <a:lstStyle/>
            <a:p>
              <a:endParaRPr lang="de-DE"/>
            </a:p>
          </p:txBody>
        </p:sp>
        <p:sp>
          <p:nvSpPr>
            <p:cNvPr id="16" name="TextBox 16"/>
            <p:cNvSpPr txBox="1"/>
            <p:nvPr/>
          </p:nvSpPr>
          <p:spPr>
            <a:xfrm>
              <a:off x="0" y="-57150"/>
              <a:ext cx="812800" cy="869950"/>
            </a:xfrm>
            <a:prstGeom prst="rect">
              <a:avLst/>
            </a:prstGeom>
          </p:spPr>
          <p:txBody>
            <a:bodyPr lIns="50800" tIns="50800" rIns="50800" bIns="50800" rtlCol="0" anchor="ctr"/>
            <a:lstStyle/>
            <a:p>
              <a:pPr algn="ctr">
                <a:lnSpc>
                  <a:spcPts val="2660"/>
                </a:lnSpc>
              </a:pPr>
            </a:p>
          </p:txBody>
        </p:sp>
      </p:grpSp>
      <p:sp>
        <p:nvSpPr>
          <p:cNvPr id="17" name="Freeform 17"/>
          <p:cNvSpPr/>
          <p:nvPr/>
        </p:nvSpPr>
        <p:spPr>
          <a:xfrm rot="8100000" flipH="1">
            <a:off x="-1085596" y="-492861"/>
            <a:ext cx="2338668" cy="1970328"/>
          </a:xfrm>
          <a:custGeom>
            <a:avLst/>
            <a:gdLst/>
            <a:ahLst/>
            <a:cxnLst/>
            <a:rect l="l" t="t" r="r" b="b"/>
            <a:pathLst>
              <a:path w="2338668" h="1970328">
                <a:moveTo>
                  <a:pt x="2338667" y="0"/>
                </a:moveTo>
                <a:lnTo>
                  <a:pt x="0" y="0"/>
                </a:lnTo>
                <a:lnTo>
                  <a:pt x="0" y="1970327"/>
                </a:lnTo>
                <a:lnTo>
                  <a:pt x="2338667" y="1970327"/>
                </a:lnTo>
                <a:lnTo>
                  <a:pt x="2338667"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
        <p:nvSpPr>
          <p:cNvPr id="18" name="Freeform 18"/>
          <p:cNvSpPr/>
          <p:nvPr/>
        </p:nvSpPr>
        <p:spPr>
          <a:xfrm rot="-7777807" flipH="1" flipV="1">
            <a:off x="-1320728" y="8526927"/>
            <a:ext cx="2480346" cy="2089691"/>
          </a:xfrm>
          <a:custGeom>
            <a:avLst/>
            <a:gdLst/>
            <a:ahLst/>
            <a:cxnLst/>
            <a:rect l="l" t="t" r="r" b="b"/>
            <a:pathLst>
              <a:path w="2480346" h="2089691">
                <a:moveTo>
                  <a:pt x="2480346" y="2089691"/>
                </a:moveTo>
                <a:lnTo>
                  <a:pt x="0" y="2089691"/>
                </a:lnTo>
                <a:lnTo>
                  <a:pt x="0" y="0"/>
                </a:lnTo>
                <a:lnTo>
                  <a:pt x="2480346" y="0"/>
                </a:lnTo>
                <a:lnTo>
                  <a:pt x="2480346" y="2089691"/>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7450</Words>
  <Application>WPS Presentation</Application>
  <PresentationFormat>Niestandardowy</PresentationFormat>
  <Paragraphs>228</Paragraphs>
  <Slides>15</Slides>
  <Notes>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15</vt:i4>
      </vt:variant>
    </vt:vector>
  </HeadingPairs>
  <TitlesOfParts>
    <vt:vector size="29" baseType="lpstr">
      <vt:lpstr>Arial</vt:lpstr>
      <vt:lpstr>SimSun</vt:lpstr>
      <vt:lpstr>Wingdings</vt:lpstr>
      <vt:lpstr>Liberation Sans</vt:lpstr>
      <vt:lpstr>Calibri</vt:lpstr>
      <vt:lpstr>Times New Roman</vt:lpstr>
      <vt:lpstr>Poppins Ultra-Bold</vt:lpstr>
      <vt:lpstr>Poppins Bold</vt:lpstr>
      <vt:lpstr>Poppins</vt:lpstr>
      <vt:lpstr>Arial</vt:lpstr>
      <vt:lpstr>Poppins Semi-Bold</vt:lpstr>
      <vt:lpstr>Microsoft YaHei</vt:lpstr>
      <vt:lpstr>Arial Unicode MS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ENTREPRENEURSHIP</dc:title>
  <dc:creator>R H</dc:creator>
  <cp:lastModifiedBy>mkowa</cp:lastModifiedBy>
  <cp:revision>6</cp:revision>
  <dcterms:created xsi:type="dcterms:W3CDTF">2006-08-16T00:00:00Z</dcterms:created>
  <dcterms:modified xsi:type="dcterms:W3CDTF">2024-09-04T15:41:31Z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91B1D423535D4267B15762C593C50E4C_13</vt:lpwstr>
  </property>
  <property fmtid="{D5CDD505-2E9C-101B-9397-08002B2CF9AE}" pid="3" name="KSOProductBuildVer">
    <vt:lpwstr>1045-12.2.0.18165</vt:lpwstr>
  </property>
</Properties>
</file>