
<file path=[Content_Types].xml><?xml version="1.0" encoding="utf-8"?>
<Types xmlns="http://schemas.openxmlformats.org/package/2006/content-types">
  <Default Extension="png" ContentType="image/png"/>
  <Default Extension="svg" ContentType="image/svg+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ink/ink1.xml" ContentType="application/inkml+xml"/>
  <Override PartName="/ppt/ink/ink2.xml" ContentType="application/inkml+xml"/>
  <Override PartName="/ppt/ink/ink3.xml" ContentType="application/inkml+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7"/>
  </p:notesMasterIdLst>
  <p:handoutMasterIdLst>
    <p:handoutMasterId r:id="rId18"/>
  </p:handoutMasterIdLst>
  <p:sldIdLst>
    <p:sldId id="277" r:id="rId2"/>
    <p:sldId id="278" r:id="rId3"/>
    <p:sldId id="273" r:id="rId4"/>
    <p:sldId id="274" r:id="rId5"/>
    <p:sldId id="275" r:id="rId6"/>
    <p:sldId id="276" r:id="rId7"/>
    <p:sldId id="261" r:id="rId8"/>
    <p:sldId id="262" r:id="rId9"/>
    <p:sldId id="263" r:id="rId10"/>
    <p:sldId id="264" r:id="rId11"/>
    <p:sldId id="265" r:id="rId12"/>
    <p:sldId id="266" r:id="rId13"/>
    <p:sldId id="267" r:id="rId14"/>
    <p:sldId id="268" r:id="rId15"/>
    <p:sldId id="269" r:id="rId16"/>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08FE7F95-BFF6-234C-A0DA-E0CD90D42728}">
          <p14:sldIdLst>
            <p14:sldId id="277"/>
            <p14:sldId id="278"/>
            <p14:sldId id="273"/>
            <p14:sldId id="274"/>
            <p14:sldId id="275"/>
            <p14:sldId id="276"/>
            <p14:sldId id="261"/>
            <p14:sldId id="262"/>
            <p14:sldId id="263"/>
            <p14:sldId id="264"/>
            <p14:sldId id="265"/>
            <p14:sldId id="266"/>
            <p14:sldId id="267"/>
            <p14:sldId id="268"/>
            <p14:sldId id="269"/>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22B0F01-762E-F5A9-BEC8-C3695CB7FF29}" v="17" dt="2024-06-03T08:35:45.78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2" d="100"/>
          <a:sy n="62" d="100"/>
        </p:scale>
        <p:origin x="86" y="317"/>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a:extLst>
              <a:ext uri="{FF2B5EF4-FFF2-40B4-BE49-F238E27FC236}">
                <a16:creationId xmlns:a16="http://schemas.microsoft.com/office/drawing/2014/main" id="{BF53275B-405F-BC90-5D55-58D393AA8F8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a:extLst>
              <a:ext uri="{FF2B5EF4-FFF2-40B4-BE49-F238E27FC236}">
                <a16:creationId xmlns:a16="http://schemas.microsoft.com/office/drawing/2014/main" id="{71EF64DB-E98E-FA5A-38F9-610D44F7A07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0EA732C-AB22-1148-906C-EC0A2ADA549F}" type="datetimeFigureOut">
              <a:rPr lang="de-DE" smtClean="0"/>
              <a:t>14.06.2024</a:t>
            </a:fld>
            <a:endParaRPr lang="de-DE"/>
          </a:p>
        </p:txBody>
      </p:sp>
      <p:sp>
        <p:nvSpPr>
          <p:cNvPr id="4" name="Fußzeilenplatzhalter 3">
            <a:extLst>
              <a:ext uri="{FF2B5EF4-FFF2-40B4-BE49-F238E27FC236}">
                <a16:creationId xmlns:a16="http://schemas.microsoft.com/office/drawing/2014/main" id="{56B45BB8-D804-AC1C-A74B-AC98424F55D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a:extLst>
              <a:ext uri="{FF2B5EF4-FFF2-40B4-BE49-F238E27FC236}">
                <a16:creationId xmlns:a16="http://schemas.microsoft.com/office/drawing/2014/main" id="{C3209248-ACEA-B72A-7DCC-F15904148BF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FB336C-AB61-274B-AD03-367B1CCDB66D}" type="slidenum">
              <a:rPr lang="de-DE" smtClean="0"/>
              <a:t>‹Nr.›</a:t>
            </a:fld>
            <a:endParaRPr lang="de-DE"/>
          </a:p>
        </p:txBody>
      </p:sp>
    </p:spTree>
    <p:extLst>
      <p:ext uri="{BB962C8B-B14F-4D97-AF65-F5344CB8AC3E}">
        <p14:creationId xmlns:p14="http://schemas.microsoft.com/office/powerpoint/2010/main" val="3710629937"/>
      </p:ext>
    </p:extLst>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27T17:05:46.426"/>
    </inkml:context>
    <inkml:brush xml:id="br0">
      <inkml:brushProperty name="width" value="0.05" units="cm"/>
      <inkml:brushProperty name="height" value="0.05" units="cm"/>
      <inkml:brushProperty name="color" value="#0B7940"/>
    </inkml:brush>
  </inkml:definitions>
  <inkml:trace contextRef="#ctx0" brushRef="#br0">0 0 24575,'0'0'-8191</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27T17:05:46.426"/>
    </inkml:context>
    <inkml:brush xml:id="br0">
      <inkml:brushProperty name="width" value="0.05" units="cm"/>
      <inkml:brushProperty name="height" value="0.05" units="cm"/>
      <inkml:brushProperty name="color" value="#0B7940"/>
    </inkml:brush>
  </inkml:definitions>
  <inkml:trace contextRef="#ctx0" brushRef="#br0">0 0 24575,'0'0'-8191</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27T17:07:16.658"/>
    </inkml:context>
    <inkml:brush xml:id="br0">
      <inkml:brushProperty name="width" value="0.05" units="cm"/>
      <inkml:brushProperty name="height" value="0.05" units="cm"/>
      <inkml:brushProperty name="color" value="#0B7940"/>
    </inkml:brush>
  </inkml:definitions>
  <inkml:trace contextRef="#ctx0" brushRef="#br0">0 0 24575,'0'0'-8191</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1934327-B360-794B-9E2B-4CBAEF1D7E67}" type="datetimeFigureOut">
              <a:rPr lang="de-DE" smtClean="0"/>
              <a:t>14.06.2024</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0A7587A-A29D-224E-A90A-C8D6018A347E}" type="slidenum">
              <a:rPr lang="de-DE" smtClean="0"/>
              <a:t>‹Nr.›</a:t>
            </a:fld>
            <a:endParaRPr lang="de-DE"/>
          </a:p>
        </p:txBody>
      </p:sp>
    </p:spTree>
    <p:extLst>
      <p:ext uri="{BB962C8B-B14F-4D97-AF65-F5344CB8AC3E}">
        <p14:creationId xmlns:p14="http://schemas.microsoft.com/office/powerpoint/2010/main" val="25437212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Yrittäjyyden perusteet korvataan syyskuusta 2023 alkaen oppiaineella "Liiketoiminta ja johtaminen". Tärkeimpiä lähtökohtia perusopintokokonaisuuden sisältöä työstettäessä olivat muun muassa teoreettisen sisällön rajoittaminen ja keskittyminen opiskelijoiden todellisen osaamisen muokkaamiseen, perusopintokokonaisuuden täyttämättä jättäminen siten, että projektitoimintaan ja todellisiin taloudellisiin ilmiöihin keskittymiseen käytettävä aika olisi liian lyhyt.</a:t>
            </a:r>
          </a:p>
          <a:p>
            <a:endParaRPr lang="en-US"/>
          </a:p>
          <a:p>
            <a:r>
              <a:rPr lang="en-US"/>
              <a:t>Perusvaatimukset on jaettu kuuteen osaan:</a:t>
            </a:r>
          </a:p>
          <a:p>
            <a:r>
              <a:rPr lang="en-US"/>
              <a:t>- yritteliäs henkilö nykymaailmassa,</a:t>
            </a:r>
          </a:p>
          <a:p>
            <a:r>
              <a:rPr lang="en-US"/>
              <a:t>- projektinhallinta,</a:t>
            </a:r>
          </a:p>
          <a:p>
            <a:r>
              <a:rPr lang="en-US"/>
              <a:t>markkinatalous,</a:t>
            </a:r>
          </a:p>
          <a:p>
            <a:r>
              <a:rPr lang="en-US"/>
              <a:t>- henkilökohtainen talous,</a:t>
            </a:r>
          </a:p>
          <a:p>
            <a:r>
              <a:rPr lang="en-US"/>
              <a:t>- yritteliäs henkilö työmarkkinoilla,</a:t>
            </a:r>
          </a:p>
          <a:p>
            <a:r>
              <a:rPr lang="en-US"/>
              <a:t>- yrittäjyys.</a:t>
            </a:r>
          </a:p>
          <a:p>
            <a:endParaRPr lang="en-US"/>
          </a:p>
          <a:p>
            <a:r>
              <a:rPr lang="en-US"/>
              <a:t>Laajennetut vaatimukset on jaettu viiteen osaan:</a:t>
            </a:r>
          </a:p>
          <a:p>
            <a:r>
              <a:rPr lang="en-US"/>
              <a:t>- projektinhallinta,</a:t>
            </a:r>
          </a:p>
          <a:p>
            <a:r>
              <a:rPr lang="en-US"/>
              <a:t>- markkinatalous,</a:t>
            </a:r>
          </a:p>
          <a:p>
            <a:r>
              <a:rPr lang="en-US"/>
              <a:t>- henkilökohtainen talous ja rahoitusmarkkinat,</a:t>
            </a:r>
          </a:p>
          <a:p>
            <a:r>
              <a:rPr lang="en-US"/>
              <a:t>- työmarkkinat ja työllisyys,</a:t>
            </a:r>
          </a:p>
          <a:p>
            <a:r>
              <a:rPr lang="en-US"/>
              <a:t>- yrittäjyys.</a:t>
            </a:r>
          </a:p>
          <a:p>
            <a:endParaRPr lang="en-US"/>
          </a:p>
          <a:p>
            <a:r>
              <a:rPr lang="en-US"/>
              <a:t>Suositeltavia työmuotoja, menetelmiä ja tekniikoita ovat muun muassa:</a:t>
            </a:r>
          </a:p>
          <a:p>
            <a:r>
              <a:rPr lang="en-US"/>
              <a:t>- tiimityö,</a:t>
            </a:r>
          </a:p>
          <a:p>
            <a:r>
              <a:rPr lang="en-US"/>
              <a:t>- tehtävien toteuttaminen projektimenetelmää käyttäen,</a:t>
            </a:r>
          </a:p>
          <a:p>
            <a:r>
              <a:rPr lang="en-US"/>
              <a:t>- yritystapaustutkimusten käyttö,</a:t>
            </a:r>
          </a:p>
          <a:p>
            <a:r>
              <a:rPr lang="en-US"/>
              <a:t>- puolalaisten ja ulkomaisten yritysten todellisten kokemusten analysointi,</a:t>
            </a:r>
          </a:p>
          <a:p>
            <a:r>
              <a:rPr lang="en-US"/>
              <a:t>- yrityssimulaatiot,</a:t>
            </a:r>
          </a:p>
          <a:p>
            <a:r>
              <a:rPr lang="en-US"/>
              <a:t>- keskustelut,</a:t>
            </a:r>
          </a:p>
          <a:p>
            <a:r>
              <a:rPr lang="en-US"/>
              <a:t>- investointisimulaatiot,</a:t>
            </a:r>
          </a:p>
          <a:p>
            <a:r>
              <a:rPr lang="en-US"/>
              <a:t>- liike- tai sosiaalialan hanketta koskevien ideoiden esittäminen ja ehdotettujen ratkaisujen puolustaminen,</a:t>
            </a:r>
          </a:p>
          <a:p>
            <a:r>
              <a:rPr lang="en-US"/>
              <a:t>- opintokäynnit ja haastattelut mahdollisten edunsaajien, yrittäjien ja asiakkaiden kanssa,</a:t>
            </a:r>
          </a:p>
          <a:p>
            <a:r>
              <a:rPr lang="en-US"/>
              <a:t>- pelilliset elementit.</a:t>
            </a:r>
          </a:p>
          <a:p>
            <a:r>
              <a:rPr lang="en-US"/>
              <a:t>Kaikkien edellä mainittujen muotojen, menetelmien ja tekniikoiden olisi heijastettava sosioekonomista todellisuutta tavalla, joka vastaa oppilaiden kognitiivisia kykyjä.</a:t>
            </a:r>
          </a:p>
          <a:p>
            <a:endParaRPr lang="en-US"/>
          </a:p>
          <a:p>
            <a:r>
              <a:rPr lang="en-US"/>
              <a:t>Lainsäädäntö:</a:t>
            </a:r>
          </a:p>
          <a:p>
            <a:r>
              <a:rPr lang="en-US"/>
              <a:t>https://dziennikustaw.gov.pl/DU/2023/314 </a:t>
            </a:r>
          </a:p>
          <a:p>
            <a:endParaRPr lang="en-US"/>
          </a:p>
          <a:p>
            <a:r>
              <a:rPr lang="en-US"/>
              <a:t>Uuden ammatillisen oppiaineen esittely:</a:t>
            </a:r>
          </a:p>
          <a:p>
            <a:r>
              <a:rPr lang="en-US"/>
              <a:t>https://www.youtube.com/watch?v=UWfYmFF7Onc&amp;ab_channel=CentrumGovTech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Eri tapoja toteuttaa tämä oppimiskokonaisuus ovat:</a:t>
            </a:r>
          </a:p>
          <a:p>
            <a:r>
              <a:rPr lang="en-US"/>
              <a:t>- kaikkien kolmen minimoduulin toteuttaminen yhdessä työpajassa (kaikkien toimintojen toteuttaminen voi kestää arviolta 4-6 tuntia; muista suunnitella taukoja suurimpien tehtävien välille).</a:t>
            </a:r>
          </a:p>
          <a:p>
            <a:r>
              <a:rPr lang="en-US"/>
              <a:t>- toteuttamalla osa toiminnoista ennen oppitunteja (flipped classroom -menetelmä) tai verkossa (erityisesti ne toiminnot, joissa käytetään verkkotyökaluja ja jotka eivät edellytä koko luokan osallistumista),</a:t>
            </a:r>
          </a:p>
          <a:p>
            <a:r>
              <a:rPr lang="en-US"/>
              <a:t>- toteuttamalla osa toiminnoista keinona kerätä tietoa ennen varsinaista oppituntia tai yhteenvetovälineenä oppituntien jälkeen.</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Videoleikkeet - esitettävien elokuvien ehdotettujen aiheiden olisi koskettava seuraavia aiheita: vihreä liiketoiminta, nuoret yrittäjät, ideat oman yrityksen perustamiseksi, vastaperustettuja pienyrityksiä koskevat markkinasuuntaukset, paikallisten/alueellisten yhteiskuntien ongelmat, jotka liittyvät tiettyjen palvelujen tai etuuksien saatavuuteen.</a:t>
            </a:r>
          </a:p>
          <a:p>
            <a:endParaRPr lang="en-US"/>
          </a:p>
          <a:p>
            <a:r>
              <a:rPr lang="en-US"/>
              <a:t>Merirosvolaivaharjoitus - on mielenkiintoinen harjoitus, jota voidaan käyttää käytännössä missä tahansa toiminnassa, koska sen avulla osallistujat voivat pohtia tietämystään, asenteitaan ja kiinnostuksensa tasoa tiettyä aihetta kohtaan. Tätä harjoitusta voidaan käyttää myös muissa tapauksissa. Harjoituksen lisäkysymyksiä voidaan vapaasti muokata ja muuttaa.</a:t>
            </a:r>
          </a:p>
          <a:p>
            <a:endParaRPr lang="en-US"/>
          </a:p>
          <a:p>
            <a:r>
              <a:rPr lang="en-US"/>
              <a:t>Itsereflektiotoiminnot - kehotetaan oppijaa miettimään paikallisyhteisöään aiemmin näkemiensä videoiden perusteella ja pohtimaan perusteellisesti, mitä paikallisyhteisön tarpeita ja odotuksia voitaisiin tyydyttää uudella palvelulla tai uudella vihreällä yrityksellä kaupungissa.</a:t>
            </a:r>
          </a:p>
          <a:p>
            <a:endParaRPr lang="en-US"/>
          </a:p>
          <a:p>
            <a:r>
              <a:rPr lang="en-US"/>
              <a:t>Esittely + keskustelu - voidaan tehdä eri tavoin; oppijat voivat esitellä ideansa yksi kerrallaan ja keskustella sitten niiden toteutettavuudesta luokkafoorumilla tai voit käyttää taulua, kirjoittaa ideat taululle ja pyytää luokan jäseniä äänestämään (tarroilla tai kädestä pitäen) mielenkiintoisimpia, innovatiivisimpia ja silmiinpistävimpiä ideoita.</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Tilannekuva elämästäni - pyydä oppijoita jakamaan luokan kanssa yksi kuva puhelimensa galleriasta, joka edustaa jotakin, jonka puolesta kannattaa taistella ilmastonmuutoksen, ympäristönsuojelun, kestävän kasvun jne. osalta. Kuuntele oppijoiden kertomuksia kuvien takana olevista tarinoista ja selityksistä.</a:t>
            </a:r>
          </a:p>
          <a:p>
            <a:r>
              <a:rPr lang="en-US"/>
              <a:t>Tee yhteenveto toiminnasta ja tee koko ryhmälle yhteinen johtopäätös.</a:t>
            </a:r>
          </a:p>
          <a:p>
            <a:r>
              <a:rPr lang="en-US"/>
              <a:t>* Tämä toiminto sopii hyvin myös silloin, kun puhutaan muista tärkeistä aiheista, jotka liittyvät suoraan oppijoihin.</a:t>
            </a:r>
          </a:p>
          <a:p>
            <a:r>
              <a:rPr lang="en-US"/>
              <a:t>https://favilleapp.ht-apps.eu/repository/a-snapshot-of-my-life/</a:t>
            </a:r>
          </a:p>
          <a:p>
            <a:endParaRPr lang="en-US"/>
          </a:p>
          <a:p>
            <a:r>
              <a:rPr lang="en-US"/>
              <a:t>Itsearviointikysely - Internetissä on erilaisia arviointivälineitä - verkkokyselyitä, valmiita esitteitä jne. Ne keskittyvät talouden, sosiaalisen hyvinvoinnin, henkilökohtaisen kasvun tai kestävän kehityksen eri näkökohtiin, joten aina löytyy työkalu, joka on helposti siirrettävissä tiettyyn luokkaan.</a:t>
            </a:r>
          </a:p>
          <a:p>
            <a:endParaRPr lang="en-US"/>
          </a:p>
          <a:p>
            <a:r>
              <a:rPr lang="en-US"/>
              <a:t>Hiljainen keskustelu - Tällä menetelmällä pyritään kartoittamaan yhteistyössä mutta hiljaisesti ryhmän kollektiivista ajattelua (käsitteitä, tunteita, assosiaatioita) keskittyen tiettyyn aiheeseen tai ongelmaan. </a:t>
            </a:r>
          </a:p>
          <a:p>
            <a:endParaRPr lang="en-US"/>
          </a:p>
          <a:p>
            <a:r>
              <a:rPr lang="en-US"/>
              <a:t>Esittele käsiteltävänä oleva asia tai kysymys, kuten: "Mitkä ovat tapauksen vaikutelmat?"; </a:t>
            </a:r>
          </a:p>
          <a:p>
            <a:r>
              <a:rPr lang="en-US"/>
              <a:t>Kehota osallistujia miettimään tietyn ajan hiljaisuudessa ja kirjoittamaan ajatuksensa ja panoksensa sanana tai lyhyenä lauseena paperille tai kortille ja asettamaan ne kaikkien näkyville (seinälle, lattialle, fläppitaululle); </a:t>
            </a:r>
          </a:p>
          <a:p>
            <a:r>
              <a:rPr lang="en-US"/>
              <a:t>Seuraavaksi osallistujat klusteroivat kaikki puheenvuorot intuitiivisen samankaltaisuuden tai samankaltaisuuden mukaan tietyn ajan kuluessa. Muistuta heitä siitä, että prosessin tulisi tapahtua hiljaisuudessa; </a:t>
            </a:r>
          </a:p>
          <a:p>
            <a:r>
              <a:rPr lang="en-US"/>
              <a:t>Keskustelkaa osallistujien kanssa eri klustereista, ja keksikää yhdessä lyhyt kuvaileva otsikko kullekin klusterille ja täydentäkää käsitekartta; </a:t>
            </a:r>
          </a:p>
          <a:p>
            <a:r>
              <a:rPr lang="en-US"/>
              <a:t>Lopuksi pohdi hiljaisuuden kokemusta. Kannustakaa kysymyksillä kuten: "Yllätyitkö mistään?</a:t>
            </a:r>
          </a:p>
          <a:p>
            <a:r>
              <a:rPr lang="en-US"/>
              <a:t>https://www.facinghistory.org/resource-library/big-paper-building-silent-conversation</a:t>
            </a:r>
          </a:p>
          <a:p>
            <a:endParaRPr lang="en-US"/>
          </a:p>
          <a:p>
            <a:r>
              <a:rPr lang="en-US"/>
              <a:t>Miten - nyt - wow-matriisi - Piirrä 2 x 2 -matriisi. X-akselilla osoitetaan idean omaperäisyys ja Y-akselilla sen toteuttamisen helppous.</a:t>
            </a:r>
          </a:p>
          <a:p>
            <a:endParaRPr lang="en-US"/>
          </a:p>
          <a:p>
            <a:r>
              <a:rPr lang="en-US"/>
              <a:t>Merkitse kvadrantit seuraavasti:</a:t>
            </a:r>
          </a:p>
          <a:p>
            <a:r>
              <a:rPr lang="en-US"/>
              <a:t>Now/Blue Ideas - Normaalit ideat, jotka on helppo toteuttaa. Nämä ovat yleensä matalalla roikkuvia hedelmiä ja ratkaisuja, joilla täytetään olemassa olevia aukkoja prosesseissa. Ne johtavat yleensä pieniin hyötyihin.</a:t>
            </a:r>
          </a:p>
          <a:p>
            <a:r>
              <a:rPr lang="en-US"/>
              <a:t>Miten/Keltaiset ideat - Omaperäisiä ideoita, joita on mahdotonta toteuttaa. Nämä ideat ovat vaikutuksiltaan läpimurtoideoita, mutta niitä on täysin mahdotonta toteuttaa juuri nyt nykyisen teknologian ja budjetin rajoitteiden vuoksi.</a:t>
            </a:r>
          </a:p>
          <a:p>
            <a:r>
              <a:rPr lang="en-US"/>
              <a:t>Wow/vihreät ideat - Omaperäisiä ideoita, jotka on helppo toteuttaa. Wow-ideat ovat ideoita, joilla on potentiaalia kiertorataa muuttavaan muutokseen ja jotka on mahdollista toteuttaa nykyisessä todellisuudessa.</a:t>
            </a:r>
          </a:p>
          <a:p>
            <a:r>
              <a:rPr lang="en-US"/>
              <a:t>Pelaaminen:</a:t>
            </a:r>
          </a:p>
          <a:p>
            <a:r>
              <a:rPr lang="en-US"/>
              <a:t>Luetteloi luovassa ideointivaiheessa esiin tulleet ideat suurille paperitauluille, jotka on ripustettu ympäri huonetta.</a:t>
            </a:r>
          </a:p>
          <a:p>
            <a:r>
              <a:rPr lang="en-US"/>
              <a:t>Anna jokaiselle pelaajalle 3 tahmeaa pistettä kutakin väriä - eli 3 sinistä, 3 keltaista ja 3 vihreää. Tyypillistä on 9 pistettä per henkilö, mutta voit vähentää tai lisätä tätä määrää ajan ja syntyneiden ideoiden määrän mukaan.</a:t>
            </a:r>
          </a:p>
          <a:p>
            <a:r>
              <a:rPr lang="en-US"/>
              <a:t>Pyydä jokaista pelaajaa astumaan esiin ja äänestämään 3 parasta ideaa kustakin kategoriasta.  Heidän on tehtävä tämä liimaamalla värillinen piste jokaisen valitsemansa idean eteen.</a:t>
            </a:r>
          </a:p>
          <a:p>
            <a:r>
              <a:rPr lang="en-US"/>
              <a:t>Laske lopuksi kunkin idean alla olevien pisteiden määrä, jotta voit luokitella sen. Suurin tietyn väristen pisteiden määrä luokittelee idean kyseisen värin alle.</a:t>
            </a:r>
          </a:p>
          <a:p>
            <a:r>
              <a:rPr lang="en-US"/>
              <a:t>Tasatuloksen sattuessa:</a:t>
            </a:r>
          </a:p>
          <a:p>
            <a:r>
              <a:rPr lang="en-US"/>
              <a:t>Jos siniset pisteet = vihreät pisteet, ajatus on sininen.</a:t>
            </a:r>
          </a:p>
          <a:p>
            <a:r>
              <a:rPr lang="en-US"/>
              <a:t>Jos keltaiset pisteet = vihreät pisteet, ajatus on vihreä.</a:t>
            </a:r>
          </a:p>
          <a:p>
            <a:r>
              <a:rPr lang="en-US"/>
              <a:t>Sinulla on nyt ämpäri Nyt/vihreitä ideoita, joita voit työstää edelleen. Muista kerätä myös siniset ideat, jotka on helppo toteuttaa välittömästi, ja keltaiset ideat, joita voit pitää silmällä tulevaisuutta silmällä pitäen.</a:t>
            </a:r>
          </a:p>
          <a:p>
            <a:r>
              <a:rPr lang="en-US"/>
              <a:t>https://www.sessionlab.com/methods/how-now-wow-matrix</a:t>
            </a:r>
          </a:p>
          <a:p>
            <a:endParaRPr lang="en-US"/>
          </a:p>
          <a:p>
            <a:r>
              <a:rPr lang="en-US"/>
              <a:t>Sidosryhmäkierros - Asetukset: Kullekin sidosryhmänäkökulmalle tulisi olla yksi fläppitaulu. Jos henkilöitä on enemmän kuin sidosryhmiä, yksi fläppitaulu per henkilö.</a:t>
            </a:r>
          </a:p>
          <a:p>
            <a:r>
              <a:rPr lang="en-US"/>
              <a:t>Vaadittava esityö: Keskittymiskysymys on mietittävä läpi</a:t>
            </a:r>
          </a:p>
          <a:p>
            <a:r>
              <a:rPr lang="en-US"/>
              <a:t>Kesto:  Osallistujien ja sidosryhmien määrä on otettava huomioon, kun määritetään tarvittava aika.</a:t>
            </a:r>
          </a:p>
          <a:p>
            <a:r>
              <a:rPr lang="en-US"/>
              <a:t>Vinkkejä verkkofasilitaatioon:  Aseta virtuaalinen valkotaulu, jossa on eri näkökulmat.</a:t>
            </a:r>
          </a:p>
          <a:p>
            <a:endParaRPr lang="en-US"/>
          </a:p>
          <a:p>
            <a:r>
              <a:rPr lang="en-US"/>
              <a:t>osoitteessa</a:t>
            </a:r>
          </a:p>
          <a:p>
            <a:r>
              <a:rPr lang="en-US"/>
              <a:t>1. Merkitse kunkin fläppitaulun yläosaan sidosryhmän tai näkökulman nimi. Jos henkilöitä on enemmän kuin näkökulmia, laita lisäideat ylimääräisten fläppitaulujen yläosaan.</a:t>
            </a:r>
          </a:p>
          <a:p>
            <a:r>
              <a:rPr lang="en-US"/>
              <a:t>2. Pyydä jokaista henkilöä seisomaan fläppitaulun äärelle.</a:t>
            </a:r>
          </a:p>
          <a:p>
            <a:r>
              <a:rPr lang="en-US"/>
              <a:t>3. Anna heille 2 minuuttia aikaa miettiä edessä olevalla fläppitaululla olevaa näkökulmaa ja ideoida.</a:t>
            </a:r>
          </a:p>
          <a:p>
            <a:r>
              <a:rPr lang="en-US"/>
              <a:t>4. Pyydä kaikkia siirtämään yksi fläppitaulu oikealle (tai vasemmalle).</a:t>
            </a:r>
          </a:p>
          <a:p>
            <a:r>
              <a:rPr lang="en-US"/>
              <a:t>5. Toista vaihe 3.</a:t>
            </a:r>
          </a:p>
          <a:p>
            <a:r>
              <a:rPr lang="en-US"/>
              <a:t>6. Jatka tätä, kunnes kaikki ovat tehneet aivoriihen jokaiselle fläppitaululle.</a:t>
            </a:r>
          </a:p>
          <a:p>
            <a:endParaRPr lang="en-US"/>
          </a:p>
          <a:p>
            <a:r>
              <a:rPr lang="en-US"/>
              <a:t>Jälkeen</a:t>
            </a:r>
          </a:p>
          <a:p>
            <a:r>
              <a:rPr lang="en-US"/>
              <a:t>Tavanomaiset tai odotetut tulokset: luettelo ideoista kunkin sidosryhmän näkökulmasta.</a:t>
            </a:r>
          </a:p>
          <a:p>
            <a:r>
              <a:rPr lang="en-US"/>
              <a:t>Mahdolliset sudenkuopat: Kaikki näkökulmat eivät ole edustettuina</a:t>
            </a:r>
          </a:p>
          <a:p>
            <a:endParaRPr lang="en-US"/>
          </a:p>
          <a:p>
            <a:r>
              <a:rPr lang="en-US"/>
              <a:t>Vaihtoehtoinen menetelmä:</a:t>
            </a:r>
          </a:p>
          <a:p>
            <a:r>
              <a:rPr lang="en-US"/>
              <a:t>https://learningloop.io/plays/workshop-exercise/stakeholder-mapping</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Esittelytilaisuus - Tässä tilaisuudessa olisi annettava tietoa aiemmasta ja nykyisestä toiminnasta. Opettajat voivat myös esitellä oppijoille yleisiä sääntöjä, joiden avulla voidaan luoda mieleenpainuva logo, iskulause ja yrityksen nimi ( videoleikkeen tai markkinointimaailman tapaustutkimuksen muodossa).</a:t>
            </a:r>
          </a:p>
          <a:p>
            <a:endParaRPr lang="en-US"/>
          </a:p>
          <a:p>
            <a:r>
              <a:rPr lang="en-US"/>
              <a:t>Työkalujen testaaminen - opettaja voi nimetä tietyt verkkotyökalut, joita oppijat voivat käyttää (esimerkiksi jos koululla on käytössään ammattikäyttöön tarkoitettuja ohjelmia tai lisensoituja sovelluksia), tai antaa heille ilmaisia vaihtoehtoja käytettäväksi. </a:t>
            </a:r>
          </a:p>
          <a:p>
            <a:endParaRPr lang="en-US"/>
          </a:p>
          <a:p>
            <a:r>
              <a:rPr lang="en-US"/>
              <a:t>Logon, nimen ja iskulauseen luominen - oppijat voivat käyttää valittuja työkaluja joko luokkahuoneessa tai kotitehtävänä.</a:t>
            </a:r>
          </a:p>
          <a:p>
            <a:endParaRPr lang="en-US"/>
          </a:p>
          <a:p>
            <a:r>
              <a:rPr lang="en-US"/>
              <a:t>Yhden sivun liiketoimintasuunnitelma - Yhden sivun liiketoimintasuunnitelma on hyödyllinen väline, jonka avulla voidaan antaa yleiskuva yrityksen päämääristä ja tavoitteista sekä siitä, miten ne saavutetaan. Ennen kuin siirrytään yksityiskohtaiseen täysimittaiseen suunnitelmaan, yhden sivun liiketoimintasuunnitelma voi auttaa tunnustelemaan erilaisia ideoita, asettamaan painopisteitä ja tarjoamaan hahmotelman laajemmalle tavanomaiselle liiketoimintasuunnitelmalle.</a:t>
            </a:r>
          </a:p>
          <a:p>
            <a:r>
              <a:rPr lang="en-US"/>
              <a:t>Yksisivuinen suunnitelma voidaan myös pitää käsillä, jotta voidaan aina keskittyä liiketoiminnan laajuuteen ja tavoitteisiin.</a:t>
            </a:r>
          </a:p>
          <a:p>
            <a:endParaRPr lang="en-US"/>
          </a:p>
          <a:p>
            <a:r>
              <a:rPr lang="en-US"/>
              <a:t>Esittely + keskustelu - voidaan tehdä eri tavoin; oppijat voivat esitellä ideansa yksi kerrallaan ja keskustella sitten niiden toteutettavuudesta luokkafoorumilla tai voit käyttää taulua, kirjoittaa ideat taululle ja pyytää luokan jäseniä äänestämään (tarroilla tai kädestä pitäen) mielenkiintoisimpia, innovatiivisimpia ja silmiinpistävimpiä ideoita.</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Sisään-/uloskirjautumista koskevat kysymykset - </a:t>
            </a:r>
          </a:p>
          <a:p>
            <a:r>
              <a:rPr lang="en-US"/>
              <a:t>Käytä aikaa rajoittavia kysymyksiä, kun haluat esitellä oppijoille uudelleen aiempia toimintoja tai tehdä yhteenvedon toiminnoista tunnin päätyttyä. Esimerkkejä lauseista:</a:t>
            </a:r>
          </a:p>
          <a:p>
            <a:r>
              <a:rPr lang="en-US"/>
              <a:t>"Yhdellä sanalla..."</a:t>
            </a:r>
          </a:p>
          <a:p>
            <a:r>
              <a:rPr lang="en-US"/>
              <a:t>"Kahdella sanalla..."</a:t>
            </a:r>
          </a:p>
          <a:p>
            <a:r>
              <a:rPr lang="en-US"/>
              <a:t>"Yhdellä lauseella..."</a:t>
            </a:r>
          </a:p>
          <a:p>
            <a:r>
              <a:rPr lang="en-US"/>
              <a:t>"Ajattele kolmea asiaa..."</a:t>
            </a:r>
          </a:p>
          <a:p>
            <a:r>
              <a:rPr lang="en-US"/>
              <a:t>"Niin paljon aikaa kuin tarvitsette..."</a:t>
            </a:r>
          </a:p>
          <a:p>
            <a:r>
              <a:rPr lang="en-US"/>
              <a:t>https://toolbox.hyperisland.com/check-in-check-out</a:t>
            </a:r>
          </a:p>
          <a:p>
            <a:endParaRPr lang="en-US"/>
          </a:p>
          <a:p>
            <a:r>
              <a:rPr lang="en-US"/>
              <a:t>Kuka? Mitä? Milloin? Miksi? - Jos oppijat työskentelevät ryhmässä, matriisin luominen, josta käy ilmi, kuka on vastuussa mistäkin, milloin se pitäisi toimittaa, mitä keinoja pitäisi käyttää ja miksi, on hyvä tapa pitää kaikki kurissa ja noudattaa annettua aikataulua.</a:t>
            </a:r>
          </a:p>
          <a:p>
            <a:r>
              <a:rPr lang="en-US"/>
              <a:t>https://toolbox.hyperisland.com/who-what-when-matrix </a:t>
            </a:r>
          </a:p>
          <a:p>
            <a:endParaRPr lang="en-US"/>
          </a:p>
          <a:p>
            <a:r>
              <a:rPr lang="en-US"/>
              <a:t>Yhdessä piirteleminen - voidaan käyttää menetelmänä logon/yrityksen nimen/lauseen luomiseen ilman tietoteknisiä välineitä; </a:t>
            </a:r>
          </a:p>
          <a:p>
            <a:endParaRPr lang="en-US"/>
          </a:p>
          <a:p>
            <a:r>
              <a:rPr lang="en-US"/>
              <a:t>Lähtökohta - Tätä harjoitusta voidaan käyttää, kun haluat laatia yhden sivun mittaisen liiketoimintasuunnitelman koko luokan kanssa tai kun luokka työskentelee ryhmissä;</a:t>
            </a:r>
          </a:p>
          <a:p>
            <a:endParaRPr lang="en-US"/>
          </a:p>
          <a:p>
            <a:r>
              <a:rPr lang="en-US"/>
              <a:t>Sopikaa ryhmänä, kuinka kauan teidän on käytettävä aikaa tähän. Jakakaa tämä aika tasan kahdeksan kysymyksen kesken: jos teillä on esimerkiksi 90 minuuttia aikaa, voitte käyttää 11 minuuttia kutakin kysymystä kohden.</a:t>
            </a:r>
          </a:p>
          <a:p>
            <a:endParaRPr lang="en-US"/>
          </a:p>
          <a:p>
            <a:r>
              <a:rPr lang="en-US"/>
              <a:t>Kirjoita ylös (tai liimaa tulostettu kopio) seuraavat kysymykset. Käsittele jokaista kysymystä vuorollaan annetussa ajassa.</a:t>
            </a:r>
          </a:p>
          <a:p>
            <a:endParaRPr lang="en-US"/>
          </a:p>
          <a:p>
            <a:r>
              <a:rPr lang="en-US"/>
              <a:t>Tarkoitus: Mikä on hankkeen yleinen tarkoitus? (Ilmaise tämä yhdellä lauseella)</a:t>
            </a:r>
          </a:p>
          <a:p>
            <a:endParaRPr lang="en-US"/>
          </a:p>
          <a:p>
            <a:r>
              <a:rPr lang="en-US"/>
              <a:t>Toivottu tulos: Mitä konkreettisia tuloksia hankkeen loppuun mennessä pitäisi saavuttaa? (tavoitteena 2-4 luetelmakohtaa)</a:t>
            </a:r>
          </a:p>
          <a:p>
            <a:endParaRPr lang="en-US"/>
          </a:p>
          <a:p>
            <a:r>
              <a:rPr lang="en-US"/>
              <a:t>Kohderyhmä ja arvo: Ketä varten teet projektin? Ja mitä arvoa se tarjoaa näille ihmisille? (Tavoitteena on enintään 3 luetelmakohtaa).</a:t>
            </a:r>
          </a:p>
          <a:p>
            <a:endParaRPr lang="en-US"/>
          </a:p>
          <a:p>
            <a:r>
              <a:rPr lang="en-US"/>
              <a:t>Roolit: Keitä on mukana ja mistä he ovat vastuussa? </a:t>
            </a:r>
          </a:p>
          <a:p>
            <a:endParaRPr lang="en-US"/>
          </a:p>
          <a:p>
            <a:r>
              <a:rPr lang="en-US"/>
              <a:t>Välitavoitteet ja talousarvio: Mitä pitää tapahtua mihin mennessä? Paljonko sinulla on rahaa? (jaoteltuna pistemäisiin kohtiin, yleisellä tasolla).</a:t>
            </a:r>
          </a:p>
          <a:p>
            <a:endParaRPr lang="en-US"/>
          </a:p>
          <a:p>
            <a:r>
              <a:rPr lang="en-US"/>
              <a:t>Miten: Miten tiimi työskentelee yhdessä, miten kommunikoitte, miten jaatte tehtävät, miten teette yhteistyötä, miten lähestytte päätöksentekoa jne. </a:t>
            </a:r>
          </a:p>
          <a:p>
            <a:endParaRPr lang="en-US"/>
          </a:p>
          <a:p>
            <a:r>
              <a:rPr lang="en-US"/>
              <a:t>Onnistumisen / fiaskon kriteerit: Miltä menestys näyttää? Miltä epäonnistuminen näyttää?</a:t>
            </a:r>
          </a:p>
          <a:p>
            <a:endParaRPr lang="en-US"/>
          </a:p>
          <a:p>
            <a:r>
              <a:rPr lang="en-US"/>
              <a:t>Yhteydet: Mitkä hankkeet liittyvät tähän hankkeeseen? Onko olemassa muita asiakirjoja tai tietolähteitä, jotka meidän on otettava huomioon? </a:t>
            </a:r>
          </a:p>
          <a:p>
            <a:endParaRPr lang="en-US"/>
          </a:p>
          <a:p>
            <a:r>
              <a:rPr lang="en-US"/>
              <a:t>Kokoa kaikki vastaukset yhden sivun mittaiseksi liiketoimintasuunnitelmaksi.</a:t>
            </a:r>
          </a:p>
          <a:p>
            <a:r>
              <a:rPr lang="en-US"/>
              <a:t> </a:t>
            </a:r>
          </a:p>
          <a:p>
            <a:r>
              <a:rPr lang="en-US"/>
              <a:t>Alkuperäinen toiminta: https://toolbox.hyperisland.com/project-point-of-departure</a:t>
            </a:r>
          </a:p>
          <a:p>
            <a:endParaRPr lang="en-US"/>
          </a:p>
          <a:p>
            <a:endParaRPr lang="en-US"/>
          </a:p>
          <a:p>
            <a:r>
              <a:rPr lang="en-US"/>
              <a:t>World Cafe -vaihtoehto - jos tämän oppimiskokonaisuuden toiminnot toteutetaan pienissä ryhmissä, tätä toimintoa voidaan käyttää palautteen keruu- ja arviointimenetelmänä. Pyydä jokaisesta tiimistä yksi edustaja istumaan erilliseen pöytään; anna muiden oppijoiden liikkua vapaasti huoneessa ja saada suoraa tietoa kunkin tiimin työstä ja kerätä vaikutelmia. Tee myöhemmin yhteenveto toiminnasta pyytämällä muiden joukkueiden oppijoita kommentoimaan muiden joukkueiden tekemää työtä ja antamalla mainitulle joukkueelle aikaa selventää/selittää työtään tarvittaessa yksityiskohtaisemmin. </a:t>
            </a:r>
          </a:p>
          <a:p>
            <a:endParaRPr lang="en-US"/>
          </a:p>
          <a:p>
            <a:r>
              <a:rPr lang="en-US"/>
              <a:t>Alkuperäinen harjoitus: https://toolbox.hyperisland.com/world-cafe</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Yrityksen perustamisen tarkistuslista - Yrityksen menestyksekkääseen avaamiseen tarvittavia vaiheita koskevan tarkistuslistan käyttäminen toimii yhteenvetona aiemmista toimista mutta myös hyödyllisenä muistutuksena puuttuvista vaiheista. Se voidaan myös vaihtaa aihetta käsittelevän videoleikkeen tai opettajan luennon kanssa.</a:t>
            </a:r>
          </a:p>
          <a:p>
            <a:endParaRPr lang="en-US"/>
          </a:p>
          <a:p>
            <a:r>
              <a:rPr lang="en-US"/>
              <a:t>Lainsäädäntökysely - itsereflektiotehtävä, jonka voi tehdä luokassa tai kotitehtävänä. Sen avulla oppija voi tutustua paikalliseen/alueelliseen/kansalliseen lainsäädäntöön sekä tarvittaviin lupiin ja lisensseihin, joita tarvitaan liiketoiminnan harjoittamiseen.</a:t>
            </a:r>
          </a:p>
          <a:p>
            <a:endParaRPr lang="en-US"/>
          </a:p>
          <a:p>
            <a:r>
              <a:rPr lang="en-US"/>
              <a:t>Rahoitusmahdollisuudet - tätä toimintoa voi olla vaikea toteuttaa yksin, joten olisi suositeltavaa käyttää yleistä tietoa varten toimittamaamme mallia tai tutkia paikallisia/alueellisia/kansallisia rahoitussuunnitelmia tai luoda oma versio "huijauslomakkeesta", jota oppijat voivat käyttää - esimerkiksi tietoja opiskelijoille myönnettävistä apurahoista, opintolainoista ensimmäistä yritystä varten, rahastoista, avustuksista tai muista maassanne saatavilla olevista rahoitusmahdollisuuksista.</a:t>
            </a:r>
          </a:p>
          <a:p>
            <a:endParaRPr lang="en-US"/>
          </a:p>
          <a:p>
            <a:r>
              <a:rPr lang="en-US"/>
              <a:t>Rahoitussuunnitelma - on keksintöharjoitus, jossa oppijoiden on pohdittava tapoja hankkia asianmukaista rahoitusta joko eri lähteistä tai suoraan asiakkailta käyttäen edellisessä toiminnossa saatuja tietoja. </a:t>
            </a:r>
          </a:p>
          <a:p>
            <a:endParaRPr lang="en-US"/>
          </a:p>
          <a:p>
            <a:r>
              <a:rPr lang="en-US"/>
              <a:t>Esittely + keskustelu - voidaan toteuttaa eri tavoin; oppijat voivat esitellä ideansa yksitellen ja keskustella niiden toteutettavuudesta luokan foorumilla, tai voit käyttää taulua, kirjoittaa ideat taululle ja pyytää luokan jäseniä äänestämään (tarroilla tai käsin) mielenkiintoisinta, innovatiivisinta jne. ideaa.</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Brainwriting - Suosittu ja vilkas aivokirjoittamisen muoto tunnetaan nimellä 6-3-5. 6-3-5-istunnon aikana aivokirjoitusharjoitukset jaetaan useisiin kierroksiin. Kullakin kierroksella oppijat kirjoittavat kukin kolme ideaa viiden minuutin kuluessa.</a:t>
            </a:r>
          </a:p>
          <a:p>
            <a:endParaRPr lang="en-US"/>
          </a:p>
          <a:p>
            <a:r>
              <a:rPr lang="en-US"/>
              <a:t>Ensimmäisen kierroksen jälkeen jokainen vaihtaa paperinsa jonkun toisen kanssa, lukee sen sisällön ja kirjoittaa kolme uutta ideaa. Nämä voivat olla uusia ideoita tai pohjautua jo jaettuihin ideoihin.</a:t>
            </a:r>
          </a:p>
          <a:p>
            <a:endParaRPr lang="en-US"/>
          </a:p>
          <a:p>
            <a:r>
              <a:rPr lang="en-US"/>
              <a:t>Tarvittavan kierrosmäärän jälkeen paperit kerätään yhteen, kaikista ehdotetuista ideoista keskustellaan ja sovitaan seuraavista vaiheista.</a:t>
            </a:r>
          </a:p>
          <a:p>
            <a:endParaRPr lang="en-US"/>
          </a:p>
          <a:p>
            <a:r>
              <a:rPr lang="en-US"/>
              <a:t>Myytävä etuoikeus - Tämä toiminta luo osallistujille tilaa ja mahdollisuuden:</a:t>
            </a:r>
          </a:p>
          <a:p>
            <a:r>
              <a:rPr lang="en-US"/>
              <a:t>● tunnustaa ja tutkia etuoikeudet.</a:t>
            </a:r>
          </a:p>
          <a:p>
            <a:r>
              <a:rPr lang="en-US"/>
              <a:t>● luoda empaattista yhteyttä ja pohtia kokemusta siitä, että on (tai ei ole) etuoikeuksia.</a:t>
            </a:r>
          </a:p>
          <a:p>
            <a:r>
              <a:rPr lang="en-US"/>
              <a:t>● pohtimaan, että mikään etuoikeus ei ole toista tärkeämpi ja että jollekin mikä tahansa etuoikeus voi olla tärkeämpi kuin toinen.</a:t>
            </a:r>
          </a:p>
          <a:p>
            <a:r>
              <a:rPr lang="en-US"/>
              <a:t>tuntuvat välttämättömiltä.</a:t>
            </a:r>
          </a:p>
          <a:p>
            <a:r>
              <a:rPr lang="en-US"/>
              <a:t>● tunnistamaan etuoikeudet, joita he pitävät itsestäänselvyyksinä jokapäiväisessä elämässään.</a:t>
            </a:r>
          </a:p>
          <a:p>
            <a:r>
              <a:rPr lang="en-US"/>
              <a:t>● tutkitaan ja pohditaan, mitkä ryhmät voivat saada rajoitetusti mitäkin etuoikeuksia ja miten tämä vaikuttaa siihen, että</a:t>
            </a:r>
          </a:p>
          <a:p>
            <a:r>
              <a:rPr lang="en-US"/>
              <a:t>puute voi vaikuttaa yksilöön.</a:t>
            </a:r>
          </a:p>
          <a:p>
            <a:endParaRPr lang="en-US"/>
          </a:p>
          <a:p>
            <a:r>
              <a:rPr lang="en-US"/>
              <a:t>Ohjeet:</a:t>
            </a:r>
          </a:p>
          <a:p>
            <a:r>
              <a:rPr lang="en-US"/>
              <a:t>1. Anna osallistujille tietty määrä kuvitteellista rahaa, joka perustuu esimerkiksi heidän sukunimensä ensimmäiseen kirjaimeen:</a:t>
            </a:r>
          </a:p>
          <a:p>
            <a:r>
              <a:rPr lang="en-US"/>
              <a:t>A: 200 DOLLARIA, B: 400 DOLLARIA, C: 700 DOLLARIA, D: 1 500 DOLLARIA, E: 300 DOLLARIA, F: 600 DOLLARIA, G: 900 DOLLARIA, H: 1 100 DOLLARIA, I: 1 900 DOLLARIA, J: 500 DOLLARIA, K: 800 DOLLARIA, L: 1 000 DOLLARIA, M: 200 DOLLARIA.</a:t>
            </a:r>
          </a:p>
          <a:p>
            <a:r>
              <a:rPr lang="en-US"/>
              <a:t>N: 400 DOLLARIA, O: 700 DOLLARIA, P: 1 500 DOLLARIA, Q: 300 DOLLARIA, R: 600 DOLLARIA, S: 900 DOLLARIA, T: 1 100 DOLLARIA, U: 1 900 DOLLARIA, V: 500 DOLLARIA, W: 800 DOLLARIA, X: 1 000 DOLLARIA, Y: 200 DOLLARIA, Z: 600 DOLLARIA.</a:t>
            </a:r>
          </a:p>
          <a:p>
            <a:r>
              <a:rPr lang="en-US"/>
              <a:t>2. Anna osallistujille luettelo etuoikeuksista, jotka liittyvät luokkasi teemaan. Anna osallistujien valita etuoikeudet luettelosta tarpeidensa ja käytettävissä olevan budjetin mukaan.</a:t>
            </a:r>
          </a:p>
          <a:p>
            <a:r>
              <a:rPr lang="en-US"/>
              <a:t>3. Tee yhteenveto toiminnasta pohdintakysymysten avulla: </a:t>
            </a:r>
          </a:p>
          <a:p>
            <a:r>
              <a:rPr lang="en-US"/>
              <a:t>1. Miltä tämä toiminta tuntui?</a:t>
            </a:r>
          </a:p>
          <a:p>
            <a:r>
              <a:rPr lang="en-US"/>
              <a:t>2. Millainen prosessi oli etuoikeuksia valitessasi?</a:t>
            </a:r>
          </a:p>
          <a:p>
            <a:r>
              <a:rPr lang="en-US"/>
              <a:t>3. Mitkä asiat tässä luettelossa yllättivät sinut? Miksi?</a:t>
            </a:r>
          </a:p>
          <a:p>
            <a:r>
              <a:rPr lang="en-US"/>
              <a:t>4. Miksi luulet, että tässä toiminnassa käytetään nimenomaan rahaa? Voisimme esimerkiksi</a:t>
            </a:r>
          </a:p>
          <a:p>
            <a:r>
              <a:rPr lang="en-US"/>
              <a:t>sanoi helposti, että jokainen etuoikeus on 1 merkin arvoinen ja jokaisella on 5 merkkiä. Mitä rahaa</a:t>
            </a:r>
          </a:p>
          <a:p>
            <a:r>
              <a:rPr lang="en-US"/>
              <a:t>edustaa?</a:t>
            </a:r>
          </a:p>
          <a:p>
            <a:r>
              <a:rPr lang="en-US"/>
              <a:t>5. Miksi luulet, että sinulle annettu rahamäärä jaettiin satunnaisesti?</a:t>
            </a:r>
          </a:p>
          <a:p>
            <a:endParaRPr lang="en-US"/>
          </a:p>
          <a:p>
            <a:r>
              <a:rPr lang="en-US"/>
              <a:t>Viisi ideaa - kun työskentelet tiimeissä jonkin idean parissa (kuten oman vihreän yrityksen luominen, rahoitussuunnitelman miettiminen tai markkinointisuunnitelman laatiminen), pyydä vastakkaisen ryhmän jäsentä vierailemaan kyseisen tiimin työtilassa ja yrittämään tarkastella heidän hankettaan eri näkökulmasta. pyydä kutsuttua henkilöä esittämään 3-5 ideaa, joita hän ajattelisi kyseisen suunnitelman laatimisessa, ja anna ryhmän keskustella siitä, voisiko/ pitäisikö ne sisällyttää heidän toimintaansa.</a:t>
            </a:r>
          </a:p>
          <a:p>
            <a:endParaRPr lang="en-US"/>
          </a:p>
          <a:p>
            <a:r>
              <a:rPr lang="en-US"/>
              <a:t>Leikkaa ja siirrä - Tehtävän tavoite: kehittää ymmärrystä ratkaisun eri osien välisistä suhteista. Luoda erilaisia näkökulmia ratkaisuun.</a:t>
            </a:r>
          </a:p>
          <a:p>
            <a:r>
              <a:rPr lang="en-US"/>
              <a:t>Materiaalit: Materiaalit: Fläppitaulut, tussit, paperi jne.</a:t>
            </a:r>
          </a:p>
          <a:p>
            <a:r>
              <a:rPr lang="en-US"/>
              <a:t>Ohjeet</a:t>
            </a:r>
          </a:p>
          <a:p>
            <a:r>
              <a:rPr lang="en-US"/>
              <a:t>Vaadittava esityö: Ratkaisun elementit on luotava ennen kuin</a:t>
            </a:r>
          </a:p>
          <a:p>
            <a:r>
              <a:rPr lang="en-US"/>
              <a:t>Täytäntöönpano</a:t>
            </a:r>
          </a:p>
          <a:p>
            <a:r>
              <a:rPr lang="en-US"/>
              <a:t>1. Laita ratkaisun elementit korteille ja aseta ne seinälle.</a:t>
            </a:r>
          </a:p>
          <a:p>
            <a:r>
              <a:rPr lang="en-US"/>
              <a:t>2. Siirrä kortteja seinällä visuaalisesti nähdäksesi uusia suhteita.</a:t>
            </a:r>
          </a:p>
          <a:p>
            <a:r>
              <a:rPr lang="en-US"/>
              <a:t>3. Pysähdy silloin tällöin ja mieti.</a:t>
            </a:r>
          </a:p>
          <a:p>
            <a:r>
              <a:rPr lang="en-US"/>
              <a:t>4. Tallenna heijastukset ratkaisun kuvaamista varten.</a:t>
            </a:r>
          </a:p>
          <a:p>
            <a:r>
              <a:rPr lang="en-US"/>
              <a:t>Seuranta vaaditaan: Tarvitaan päätöksiä, jotta ratkaisusta päästään sopimukseen. On myös tarpeen päättää, miten se toteutetaan.</a:t>
            </a:r>
          </a:p>
          <a:p>
            <a:endParaRPr lang="en-US"/>
          </a:p>
          <a:p>
            <a:r>
              <a:rPr lang="en-US"/>
              <a:t>Fishbowl - Fishbowl-toimintaa käytetään ryhmäkeskustelun hallintaan.</a:t>
            </a:r>
          </a:p>
          <a:p>
            <a:r>
              <a:rPr lang="en-US"/>
              <a:t>Yleisenä ajatuksena on, että sen sijaan, että suuri ryhmä keskustelisi avoimesti jostakin asiasta, mikä voi olla hankalaa ja hyödyttää usein vain muutamaa aktiivista osallistujaa, pienempi ryhmä (mieluiten 3-6 henkilöä) eristetään keskustelemaan, kun taas muut osallistujat (enintään 50 henkilöä) istuvat ulkopuolella ja tarkkailevat tilannetta keskeyttämättä. Fasilitointi keskittyy ydinryhmän keskusteluun. Vähemmän ihmisiä = helpompi fasilitoida.</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2.png"/><Relationship Id="rId7"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6.png"/><Relationship Id="rId4" Type="http://schemas.openxmlformats.org/officeDocument/2006/relationships/image" Target="../media/image3.png"/><Relationship Id="rId9" Type="http://schemas.openxmlformats.org/officeDocument/2006/relationships/image" Target="../media/image10.png"/></Relationships>
</file>

<file path=ppt/slideLayouts/_rels/slideLayout2.xml.rels><?xml version="1.0" encoding="UTF-8" standalone="yes"?>
<Relationships xmlns="http://schemas.openxmlformats.org/package/2006/relationships"><Relationship Id="rId3" Type="http://schemas.openxmlformats.org/officeDocument/2006/relationships/customXml" Target="../ink/ink1.xml"/><Relationship Id="rId2" Type="http://schemas.openxmlformats.org/officeDocument/2006/relationships/image" Target="../media/image8.png"/><Relationship Id="rId1" Type="http://schemas.openxmlformats.org/officeDocument/2006/relationships/slideMaster" Target="../slideMasters/slideMaster1.xml"/><Relationship Id="rId5" Type="http://schemas.openxmlformats.org/officeDocument/2006/relationships/image" Target="../media/image11.emf"/><Relationship Id="rId4" Type="http://schemas.openxmlformats.org/officeDocument/2006/relationships/image" Target="../media/image11.png"/></Relationships>
</file>

<file path=ppt/slideLayouts/_rels/slideLayout3.xml.rels><?xml version="1.0" encoding="UTF-8" standalone="yes"?>
<Relationships xmlns="http://schemas.openxmlformats.org/package/2006/relationships"><Relationship Id="rId3" Type="http://schemas.openxmlformats.org/officeDocument/2006/relationships/customXml" Target="../ink/ink2.xml"/><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customXml" Target="../ink/ink3.xml"/><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8.png"/><Relationship Id="rId4" Type="http://schemas.openxmlformats.org/officeDocument/2006/relationships/image" Target="../media/image1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gradFill>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gradFill>
        <a:effectLst/>
      </p:bgPr>
    </p:bg>
    <p:spTree>
      <p:nvGrpSpPr>
        <p:cNvPr id="1" name=""/>
        <p:cNvGrpSpPr/>
        <p:nvPr/>
      </p:nvGrpSpPr>
      <p:grpSpPr>
        <a:xfrm>
          <a:off x="0" y="0"/>
          <a:ext cx="0" cy="0"/>
          <a:chOff x="0" y="0"/>
          <a:chExt cx="0" cy="0"/>
        </a:xfrm>
      </p:grpSpPr>
      <p:sp>
        <p:nvSpPr>
          <p:cNvPr id="7" name="Rechteck 6">
            <a:extLst>
              <a:ext uri="{FF2B5EF4-FFF2-40B4-BE49-F238E27FC236}">
                <a16:creationId xmlns:a16="http://schemas.microsoft.com/office/drawing/2014/main" id="{E48D5A31-8BAE-FBEA-CE45-2970EF63F439}"/>
              </a:ext>
            </a:extLst>
          </p:cNvPr>
          <p:cNvSpPr/>
          <p:nvPr userDrawn="1"/>
        </p:nvSpPr>
        <p:spPr>
          <a:xfrm>
            <a:off x="1" y="6041318"/>
            <a:ext cx="12192000" cy="816682"/>
          </a:xfrm>
          <a:prstGeom prst="rect">
            <a:avLst/>
          </a:prstGeom>
          <a:gradFill flip="none" rotWithShape="1">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16200000" scaled="1"/>
            <a:tileRect/>
          </a:gradFill>
          <a:ln w="28575">
            <a:solidFill>
              <a:srgbClr val="0B79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0" name="Grafik 9">
            <a:extLst>
              <a:ext uri="{FF2B5EF4-FFF2-40B4-BE49-F238E27FC236}">
                <a16:creationId xmlns:a16="http://schemas.microsoft.com/office/drawing/2014/main" id="{B6BD6D81-B0FD-44C9-FA68-E8E3EABF4549}"/>
              </a:ext>
            </a:extLst>
          </p:cNvPr>
          <p:cNvPicPr>
            <a:picLocks noChangeAspect="1"/>
          </p:cNvPicPr>
          <p:nvPr userDrawn="1"/>
        </p:nvPicPr>
        <p:blipFill>
          <a:blip r:embed="rId2">
            <a:clrChange>
              <a:clrFrom>
                <a:srgbClr val="FFFFFF"/>
              </a:clrFrom>
              <a:clrTo>
                <a:srgbClr val="FFFFFF">
                  <a:alpha val="0"/>
                </a:srgbClr>
              </a:clrTo>
            </a:clrChange>
          </a:blip>
          <a:stretch>
            <a:fillRect/>
          </a:stretch>
        </p:blipFill>
        <p:spPr>
          <a:xfrm>
            <a:off x="2260793" y="6244338"/>
            <a:ext cx="719390" cy="445047"/>
          </a:xfrm>
          <a:prstGeom prst="rect">
            <a:avLst/>
          </a:prstGeom>
        </p:spPr>
      </p:pic>
      <p:pic>
        <p:nvPicPr>
          <p:cNvPr id="11" name="Grafik 10">
            <a:extLst>
              <a:ext uri="{FF2B5EF4-FFF2-40B4-BE49-F238E27FC236}">
                <a16:creationId xmlns:a16="http://schemas.microsoft.com/office/drawing/2014/main" id="{CF6481A9-F5A1-556E-C30D-D3FF9DF9E917}"/>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864554" y="6337287"/>
            <a:ext cx="1007569" cy="311952"/>
          </a:xfrm>
          <a:prstGeom prst="rect">
            <a:avLst/>
          </a:prstGeom>
        </p:spPr>
      </p:pic>
      <p:pic>
        <p:nvPicPr>
          <p:cNvPr id="12" name="Grafik 11">
            <a:extLst>
              <a:ext uri="{FF2B5EF4-FFF2-40B4-BE49-F238E27FC236}">
                <a16:creationId xmlns:a16="http://schemas.microsoft.com/office/drawing/2014/main" id="{BFCF7413-FF60-9CC8-A8B6-20CD75646C83}"/>
              </a:ext>
            </a:extLst>
          </p:cNvPr>
          <p:cNvPicPr>
            <a:picLocks noChangeAspect="1"/>
          </p:cNvPicPr>
          <p:nvPr userDrawn="1"/>
        </p:nvPicPr>
        <p:blipFill>
          <a:blip r:embed="rId4"/>
          <a:stretch>
            <a:fillRect/>
          </a:stretch>
        </p:blipFill>
        <p:spPr>
          <a:xfrm>
            <a:off x="5753770" y="6387606"/>
            <a:ext cx="719390" cy="158510"/>
          </a:xfrm>
          <a:prstGeom prst="rect">
            <a:avLst/>
          </a:prstGeom>
        </p:spPr>
      </p:pic>
      <p:pic>
        <p:nvPicPr>
          <p:cNvPr id="13" name="Grafik 12" descr="Ein Bild, das Text enthält.&#10;&#10;Automatisch generierte Beschreibung">
            <a:extLst>
              <a:ext uri="{FF2B5EF4-FFF2-40B4-BE49-F238E27FC236}">
                <a16:creationId xmlns:a16="http://schemas.microsoft.com/office/drawing/2014/main" id="{FEC26854-5049-EB01-ECC8-0D7B34B9AF36}"/>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680527" y="6211665"/>
            <a:ext cx="423056" cy="646335"/>
          </a:xfrm>
          <a:prstGeom prst="rect">
            <a:avLst/>
          </a:prstGeom>
        </p:spPr>
      </p:pic>
      <p:pic>
        <p:nvPicPr>
          <p:cNvPr id="14" name="Grafik 13">
            <a:extLst>
              <a:ext uri="{FF2B5EF4-FFF2-40B4-BE49-F238E27FC236}">
                <a16:creationId xmlns:a16="http://schemas.microsoft.com/office/drawing/2014/main" id="{4A2A0177-9BD2-CFE2-0AF0-AE10297509E7}"/>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9315336" y="6134128"/>
            <a:ext cx="503065" cy="601273"/>
          </a:xfrm>
          <a:prstGeom prst="rect">
            <a:avLst/>
          </a:prstGeom>
        </p:spPr>
      </p:pic>
      <p:pic>
        <p:nvPicPr>
          <p:cNvPr id="16" name="Grafik 15" descr="Ein Bild, das Text, Uhr enthält.&#10;&#10;Automatisch generierte Beschreibung">
            <a:extLst>
              <a:ext uri="{FF2B5EF4-FFF2-40B4-BE49-F238E27FC236}">
                <a16:creationId xmlns:a16="http://schemas.microsoft.com/office/drawing/2014/main" id="{D85B0FDE-BE42-8735-CC26-9DA5D2992443}"/>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7893130" y="-120390"/>
            <a:ext cx="4085344" cy="2451207"/>
          </a:xfrm>
          <a:prstGeom prst="rect">
            <a:avLst/>
          </a:prstGeom>
        </p:spPr>
      </p:pic>
      <p:pic>
        <p:nvPicPr>
          <p:cNvPr id="17" name="Grafik 16">
            <a:extLst>
              <a:ext uri="{FF2B5EF4-FFF2-40B4-BE49-F238E27FC236}">
                <a16:creationId xmlns:a16="http://schemas.microsoft.com/office/drawing/2014/main" id="{6708BA07-CCD4-5E24-908B-4D085E8E6812}"/>
              </a:ext>
            </a:extLst>
          </p:cNvPr>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2487940" y="3605156"/>
            <a:ext cx="5404115" cy="1078994"/>
          </a:xfrm>
          <a:prstGeom prst="rect">
            <a:avLst/>
          </a:prstGeom>
        </p:spPr>
      </p:pic>
      <p:sp>
        <p:nvSpPr>
          <p:cNvPr id="24" name="Untertitel 2">
            <a:extLst>
              <a:ext uri="{FF2B5EF4-FFF2-40B4-BE49-F238E27FC236}">
                <a16:creationId xmlns:a16="http://schemas.microsoft.com/office/drawing/2014/main" id="{43E679C7-FD5F-50ED-C51E-13E6CA5D589F}"/>
              </a:ext>
            </a:extLst>
          </p:cNvPr>
          <p:cNvSpPr>
            <a:spLocks noGrp="1"/>
          </p:cNvSpPr>
          <p:nvPr>
            <p:ph type="subTitle" idx="1" hasCustomPrompt="1"/>
          </p:nvPr>
        </p:nvSpPr>
        <p:spPr>
          <a:xfrm>
            <a:off x="370460" y="4832357"/>
            <a:ext cx="9144000" cy="1008167"/>
          </a:xfrm>
        </p:spPr>
        <p:txBody>
          <a:bodyPr>
            <a:normAutofit/>
          </a:bodyPr>
          <a:lstStyle>
            <a:lvl1pPr marL="0" indent="0" algn="l">
              <a:buNone/>
              <a:defRPr lang="de-DE" sz="2800" kern="1200" dirty="0">
                <a:solidFill>
                  <a:srgbClr val="0B7940"/>
                </a:solidFill>
                <a:latin typeface="Liberation Sans"/>
                <a:ea typeface="+mj-ea"/>
                <a:cs typeface="+mj-cs"/>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sz="2400" kern="1200" err="1">
                <a:solidFill>
                  <a:srgbClr val="0B7940"/>
                </a:solidFill>
                <a:latin typeface="Liberation Sans"/>
                <a:ea typeface="+mj-ea"/>
                <a:cs typeface="+mj-cs"/>
              </a:rPr>
              <a:t>Subtitle</a:t>
            </a:r>
            <a:endParaRPr lang="de-DE"/>
          </a:p>
        </p:txBody>
      </p:sp>
      <p:sp>
        <p:nvSpPr>
          <p:cNvPr id="25" name="Titel 1">
            <a:extLst>
              <a:ext uri="{FF2B5EF4-FFF2-40B4-BE49-F238E27FC236}">
                <a16:creationId xmlns:a16="http://schemas.microsoft.com/office/drawing/2014/main" id="{2E1B7BAC-F3AA-00A9-7F84-B3EB28352024}"/>
              </a:ext>
            </a:extLst>
          </p:cNvPr>
          <p:cNvSpPr>
            <a:spLocks noGrp="1"/>
          </p:cNvSpPr>
          <p:nvPr>
            <p:ph type="ctrTitle" hasCustomPrompt="1"/>
          </p:nvPr>
        </p:nvSpPr>
        <p:spPr>
          <a:xfrm>
            <a:off x="352531" y="2232943"/>
            <a:ext cx="9039184" cy="1282531"/>
          </a:xfrm>
        </p:spPr>
        <p:txBody>
          <a:bodyPr anchor="b">
            <a:normAutofit/>
          </a:bodyPr>
          <a:lstStyle>
            <a:lvl1pPr algn="l">
              <a:defRPr lang="de-DE" sz="4000" kern="1200" dirty="0">
                <a:solidFill>
                  <a:srgbClr val="0B7940"/>
                </a:solidFill>
                <a:latin typeface="Liberation Sans"/>
                <a:ea typeface="+mj-ea"/>
                <a:cs typeface="+mj-cs"/>
              </a:defRPr>
            </a:lvl1pPr>
          </a:lstStyle>
          <a:p>
            <a:r>
              <a:rPr lang="de-DE"/>
              <a:t>Template MS </a:t>
            </a:r>
            <a:r>
              <a:rPr lang="de-DE" err="1"/>
              <a:t>Powerpoint</a:t>
            </a:r>
            <a:endParaRPr lang="de-DE"/>
          </a:p>
        </p:txBody>
      </p:sp>
      <p:pic>
        <p:nvPicPr>
          <p:cNvPr id="2" name="Grafik 1">
            <a:extLst>
              <a:ext uri="{FF2B5EF4-FFF2-40B4-BE49-F238E27FC236}">
                <a16:creationId xmlns:a16="http://schemas.microsoft.com/office/drawing/2014/main" id="{2E03AB48-E93C-AE8A-4A64-657ED52F27E6}"/>
              </a:ext>
            </a:extLst>
          </p:cNvPr>
          <p:cNvPicPr>
            <a:picLocks noChangeAspect="1"/>
          </p:cNvPicPr>
          <p:nvPr userDrawn="1"/>
        </p:nvPicPr>
        <p:blipFill>
          <a:blip r:embed="rId9">
            <a:clrChange>
              <a:clrFrom>
                <a:srgbClr val="FEFEFE"/>
              </a:clrFrom>
              <a:clrTo>
                <a:srgbClr val="FEFEFE">
                  <a:alpha val="0"/>
                </a:srgbClr>
              </a:clrTo>
            </a:clrChange>
          </a:blip>
          <a:stretch>
            <a:fillRect/>
          </a:stretch>
        </p:blipFill>
        <p:spPr>
          <a:xfrm>
            <a:off x="499206" y="6397025"/>
            <a:ext cx="991748" cy="210116"/>
          </a:xfrm>
          <a:prstGeom prst="rect">
            <a:avLst/>
          </a:prstGeom>
        </p:spPr>
      </p:pic>
      <p:pic>
        <p:nvPicPr>
          <p:cNvPr id="3" name="Grafik 2">
            <a:extLst>
              <a:ext uri="{FF2B5EF4-FFF2-40B4-BE49-F238E27FC236}">
                <a16:creationId xmlns:a16="http://schemas.microsoft.com/office/drawing/2014/main" id="{9465F7AD-0171-66FB-8486-7A6D70F414CA}"/>
              </a:ext>
            </a:extLst>
          </p:cNvPr>
          <p:cNvPicPr>
            <a:picLocks noChangeAspect="1"/>
          </p:cNvPicPr>
          <p:nvPr userDrawn="1"/>
        </p:nvPicPr>
        <p:blipFill>
          <a:blip r:embed="rId10"/>
          <a:stretch>
            <a:fillRect/>
          </a:stretch>
        </p:blipFill>
        <p:spPr>
          <a:xfrm>
            <a:off x="10806289" y="6299206"/>
            <a:ext cx="787843" cy="367215"/>
          </a:xfrm>
          <a:prstGeom prst="rect">
            <a:avLst/>
          </a:prstGeom>
        </p:spPr>
      </p:pic>
    </p:spTree>
    <p:extLst>
      <p:ext uri="{BB962C8B-B14F-4D97-AF65-F5344CB8AC3E}">
        <p14:creationId xmlns:p14="http://schemas.microsoft.com/office/powerpoint/2010/main" val="16987818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enumerated slide">
    <p:spTree>
      <p:nvGrpSpPr>
        <p:cNvPr id="1" name=""/>
        <p:cNvGrpSpPr/>
        <p:nvPr/>
      </p:nvGrpSpPr>
      <p:grpSpPr>
        <a:xfrm>
          <a:off x="0" y="0"/>
          <a:ext cx="0" cy="0"/>
          <a:chOff x="0" y="0"/>
          <a:chExt cx="0" cy="0"/>
        </a:xfrm>
      </p:grpSpPr>
      <p:pic>
        <p:nvPicPr>
          <p:cNvPr id="7" name="Grafik 6" descr="Ein Bild, das Text, Uhr enthält.&#10;&#10;Automatisch generierte Beschreibung">
            <a:extLst>
              <a:ext uri="{FF2B5EF4-FFF2-40B4-BE49-F238E27FC236}">
                <a16:creationId xmlns:a16="http://schemas.microsoft.com/office/drawing/2014/main" id="{088545E4-B39F-5CFC-4C5A-206F30F76C9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993896" y="-46340"/>
            <a:ext cx="1753524" cy="1052115"/>
          </a:xfrm>
          <a:prstGeom prst="rect">
            <a:avLst/>
          </a:prstGeom>
        </p:spPr>
      </p:pic>
      <p:graphicFrame>
        <p:nvGraphicFramePr>
          <p:cNvPr id="8" name="Tabelle 7">
            <a:extLst>
              <a:ext uri="{FF2B5EF4-FFF2-40B4-BE49-F238E27FC236}">
                <a16:creationId xmlns:a16="http://schemas.microsoft.com/office/drawing/2014/main" id="{438BF039-6A75-9FD7-661F-008BD26A06BB}"/>
              </a:ext>
            </a:extLst>
          </p:cNvPr>
          <p:cNvGraphicFramePr>
            <a:graphicFrameLocks noGrp="1"/>
          </p:cNvGraphicFramePr>
          <p:nvPr userDrawn="1"/>
        </p:nvGraphicFramePr>
        <p:xfrm>
          <a:off x="2946717" y="3917474"/>
          <a:ext cx="6298565" cy="167640"/>
        </p:xfrm>
        <a:graphic>
          <a:graphicData uri="http://schemas.openxmlformats.org/drawingml/2006/table">
            <a:tbl>
              <a:tblPr firstRow="1" firstCol="1" bandRow="1"/>
              <a:tblGrid>
                <a:gridCol w="899795">
                  <a:extLst>
                    <a:ext uri="{9D8B030D-6E8A-4147-A177-3AD203B41FA5}">
                      <a16:colId xmlns:a16="http://schemas.microsoft.com/office/drawing/2014/main" val="2357658759"/>
                    </a:ext>
                  </a:extLst>
                </a:gridCol>
                <a:gridCol w="899795">
                  <a:extLst>
                    <a:ext uri="{9D8B030D-6E8A-4147-A177-3AD203B41FA5}">
                      <a16:colId xmlns:a16="http://schemas.microsoft.com/office/drawing/2014/main" val="2362524371"/>
                    </a:ext>
                  </a:extLst>
                </a:gridCol>
                <a:gridCol w="899795">
                  <a:extLst>
                    <a:ext uri="{9D8B030D-6E8A-4147-A177-3AD203B41FA5}">
                      <a16:colId xmlns:a16="http://schemas.microsoft.com/office/drawing/2014/main" val="1382589109"/>
                    </a:ext>
                  </a:extLst>
                </a:gridCol>
                <a:gridCol w="899795">
                  <a:extLst>
                    <a:ext uri="{9D8B030D-6E8A-4147-A177-3AD203B41FA5}">
                      <a16:colId xmlns:a16="http://schemas.microsoft.com/office/drawing/2014/main" val="2772570838"/>
                    </a:ext>
                  </a:extLst>
                </a:gridCol>
                <a:gridCol w="899795">
                  <a:extLst>
                    <a:ext uri="{9D8B030D-6E8A-4147-A177-3AD203B41FA5}">
                      <a16:colId xmlns:a16="http://schemas.microsoft.com/office/drawing/2014/main" val="3191355476"/>
                    </a:ext>
                  </a:extLst>
                </a:gridCol>
                <a:gridCol w="899795">
                  <a:extLst>
                    <a:ext uri="{9D8B030D-6E8A-4147-A177-3AD203B41FA5}">
                      <a16:colId xmlns:a16="http://schemas.microsoft.com/office/drawing/2014/main" val="1980079996"/>
                    </a:ext>
                  </a:extLst>
                </a:gridCol>
                <a:gridCol w="899795">
                  <a:extLst>
                    <a:ext uri="{9D8B030D-6E8A-4147-A177-3AD203B41FA5}">
                      <a16:colId xmlns:a16="http://schemas.microsoft.com/office/drawing/2014/main" val="2381111852"/>
                    </a:ext>
                  </a:extLst>
                </a:gridCol>
              </a:tblGrid>
              <a:tr h="0">
                <a:tc>
                  <a:txBody>
                    <a:bodyPr/>
                    <a:lstStyle/>
                    <a:p>
                      <a:pPr algn="ctr"/>
                      <a:endParaRPr lang="de-DE" sz="1100">
                        <a:solidFill>
                          <a:srgbClr val="0B7940"/>
                        </a:solidFill>
                        <a:effectLst/>
                        <a:latin typeface="Liberation Sans"/>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endParaRPr lang="de-DE" sz="1100">
                        <a:solidFill>
                          <a:srgbClr val="0B7940"/>
                        </a:solidFill>
                        <a:effectLst/>
                        <a:latin typeface="Liberation Sans"/>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endParaRPr lang="de-DE" sz="1100">
                        <a:solidFill>
                          <a:srgbClr val="0B7940"/>
                        </a:solidFill>
                        <a:effectLst/>
                        <a:latin typeface="Liberation Sans"/>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endParaRPr lang="de-DE" sz="1100">
                        <a:solidFill>
                          <a:srgbClr val="0B7940"/>
                        </a:solidFill>
                        <a:effectLst/>
                        <a:latin typeface="Liberation Sans"/>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endParaRPr lang="de-DE" sz="1100">
                        <a:solidFill>
                          <a:srgbClr val="0B7940"/>
                        </a:solidFill>
                        <a:effectLst/>
                        <a:latin typeface="Liberation Sans"/>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endParaRPr lang="de-DE" sz="1100">
                        <a:solidFill>
                          <a:srgbClr val="0B7940"/>
                        </a:solidFill>
                        <a:effectLst/>
                        <a:latin typeface="Liberation Sans"/>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endParaRPr lang="de-DE" sz="1100">
                        <a:solidFill>
                          <a:srgbClr val="0B7940"/>
                        </a:solidFill>
                        <a:effectLst/>
                        <a:latin typeface="Liberation Sans"/>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extLst>
                  <a:ext uri="{0D108BD9-81ED-4DB2-BD59-A6C34878D82A}">
                    <a16:rowId xmlns:a16="http://schemas.microsoft.com/office/drawing/2014/main" val="2743675945"/>
                  </a:ext>
                </a:extLst>
              </a:tr>
            </a:tbl>
          </a:graphicData>
        </a:graphic>
      </p:graphicFrame>
      <mc:AlternateContent xmlns:mc="http://schemas.openxmlformats.org/markup-compatibility/2006" xmlns:p14="http://schemas.microsoft.com/office/powerpoint/2010/main">
        <mc:Choice Requires="p14">
          <p:contentPart p14:bwMode="auto" r:id="rId3">
            <p14:nvContentPartPr>
              <p14:cNvPr id="13" name="Freihand 12">
                <a:extLst>
                  <a:ext uri="{FF2B5EF4-FFF2-40B4-BE49-F238E27FC236}">
                    <a16:creationId xmlns:a16="http://schemas.microsoft.com/office/drawing/2014/main" id="{00C59FC4-8D6D-8779-AB0E-B7FACFE57D81}"/>
                  </a:ext>
                </a:extLst>
              </p14:cNvPr>
              <p14:cNvContentPartPr/>
              <p14:nvPr userDrawn="1"/>
            </p14:nvContentPartPr>
            <p14:xfrm>
              <a:off x="8753492" y="3517886"/>
              <a:ext cx="360" cy="360"/>
            </p14:xfrm>
          </p:contentPart>
        </mc:Choice>
        <mc:Fallback xmlns="">
          <p:pic>
            <p:nvPicPr>
              <p:cNvPr id="13" name="Freihand 12">
                <a:extLst>
                  <a:ext uri="{FF2B5EF4-FFF2-40B4-BE49-F238E27FC236}">
                    <a16:creationId xmlns:a16="http://schemas.microsoft.com/office/drawing/2014/main" id="{00C59FC4-8D6D-8779-AB0E-B7FACFE57D81}"/>
                  </a:ext>
                </a:extLst>
              </p:cNvPr>
              <p:cNvPicPr/>
              <p:nvPr/>
            </p:nvPicPr>
            <p:blipFill>
              <a:blip r:embed="rId4"/>
              <a:stretch>
                <a:fillRect/>
              </a:stretch>
            </p:blipFill>
            <p:spPr>
              <a:xfrm>
                <a:off x="8744492" y="3508886"/>
                <a:ext cx="18000" cy="18000"/>
              </a:xfrm>
              <a:prstGeom prst="rect">
                <a:avLst/>
              </a:prstGeom>
            </p:spPr>
          </p:pic>
        </mc:Fallback>
      </mc:AlternateContent>
      <p:cxnSp>
        <p:nvCxnSpPr>
          <p:cNvPr id="14" name="Gerader Verbinder 4">
            <a:extLst>
              <a:ext uri="{FF2B5EF4-FFF2-40B4-BE49-F238E27FC236}">
                <a16:creationId xmlns:a16="http://schemas.microsoft.com/office/drawing/2014/main" id="{39D42EAA-51F4-C429-E214-BE12AC852D96}"/>
              </a:ext>
            </a:extLst>
          </p:cNvPr>
          <p:cNvCxnSpPr>
            <a:cxnSpLocks/>
          </p:cNvCxnSpPr>
          <p:nvPr userDrawn="1"/>
        </p:nvCxnSpPr>
        <p:spPr>
          <a:xfrm flipV="1">
            <a:off x="0" y="970355"/>
            <a:ext cx="12192000" cy="26640"/>
          </a:xfrm>
          <a:prstGeom prst="line">
            <a:avLst/>
          </a:prstGeom>
          <a:ln w="28575">
            <a:solidFill>
              <a:srgbClr val="0B7940"/>
            </a:solidFill>
          </a:ln>
        </p:spPr>
        <p:style>
          <a:lnRef idx="1">
            <a:schemeClr val="accent1"/>
          </a:lnRef>
          <a:fillRef idx="0">
            <a:schemeClr val="accent1"/>
          </a:fillRef>
          <a:effectRef idx="0">
            <a:schemeClr val="accent1"/>
          </a:effectRef>
          <a:fontRef idx="minor">
            <a:schemeClr val="tx1"/>
          </a:fontRef>
        </p:style>
      </p:cxnSp>
      <p:sp>
        <p:nvSpPr>
          <p:cNvPr id="5" name="Titel 1">
            <a:extLst>
              <a:ext uri="{FF2B5EF4-FFF2-40B4-BE49-F238E27FC236}">
                <a16:creationId xmlns:a16="http://schemas.microsoft.com/office/drawing/2014/main" id="{C498FDBD-83F0-29B7-50FC-CC8BD99A1C0D}"/>
              </a:ext>
            </a:extLst>
          </p:cNvPr>
          <p:cNvSpPr>
            <a:spLocks noGrp="1"/>
          </p:cNvSpPr>
          <p:nvPr>
            <p:ph type="title" hasCustomPrompt="1"/>
          </p:nvPr>
        </p:nvSpPr>
        <p:spPr>
          <a:xfrm>
            <a:off x="444580" y="205945"/>
            <a:ext cx="9474672" cy="678994"/>
          </a:xfrm>
        </p:spPr>
        <p:txBody>
          <a:bodyPr>
            <a:normAutofit/>
          </a:bodyPr>
          <a:lstStyle>
            <a:lvl1pPr>
              <a:defRPr lang="de-DE" sz="4000" kern="1200" dirty="0">
                <a:solidFill>
                  <a:srgbClr val="0B7940"/>
                </a:solidFill>
                <a:latin typeface="Liberation Sans"/>
                <a:ea typeface="+mj-ea"/>
                <a:cs typeface="+mj-cs"/>
              </a:defRPr>
            </a:lvl1pPr>
          </a:lstStyle>
          <a:p>
            <a:r>
              <a:rPr lang="de-DE"/>
              <a:t>Title</a:t>
            </a:r>
          </a:p>
        </p:txBody>
      </p:sp>
      <p:sp>
        <p:nvSpPr>
          <p:cNvPr id="16" name="Textplatzhalter 15">
            <a:extLst>
              <a:ext uri="{FF2B5EF4-FFF2-40B4-BE49-F238E27FC236}">
                <a16:creationId xmlns:a16="http://schemas.microsoft.com/office/drawing/2014/main" id="{9CD5D21F-FDDD-1206-6A61-0203AE6BF9DC}"/>
              </a:ext>
            </a:extLst>
          </p:cNvPr>
          <p:cNvSpPr>
            <a:spLocks noGrp="1"/>
          </p:cNvSpPr>
          <p:nvPr>
            <p:ph type="body" sz="quarter" idx="10" hasCustomPrompt="1"/>
          </p:nvPr>
        </p:nvSpPr>
        <p:spPr>
          <a:xfrm>
            <a:off x="444579" y="3460274"/>
            <a:ext cx="10697185" cy="1121304"/>
          </a:xfrm>
        </p:spPr>
        <p:txBody>
          <a:bodyPr/>
          <a:lstStyle>
            <a:lvl1pPr marL="228600" indent="-228600">
              <a:buFontTx/>
              <a:buBlip>
                <a:blip r:embed="rId5"/>
              </a:buBlip>
              <a:defRPr lang="de-DE" sz="2800" kern="1200" dirty="0" smtClean="0">
                <a:solidFill>
                  <a:srgbClr val="0B7940"/>
                </a:solidFill>
                <a:latin typeface="Liberation Sans"/>
                <a:ea typeface="+mj-ea"/>
                <a:cs typeface="+mj-cs"/>
              </a:defRPr>
            </a:lvl1pPr>
            <a:lvl2pPr marL="685800" indent="-228600">
              <a:buFontTx/>
              <a:buBlip>
                <a:blip r:embed="rId5"/>
              </a:buBlip>
              <a:defRPr lang="de-DE" sz="2400" kern="1200" dirty="0" smtClean="0">
                <a:solidFill>
                  <a:srgbClr val="0B7940"/>
                </a:solidFill>
                <a:latin typeface="Liberation Sans"/>
                <a:ea typeface="+mj-ea"/>
                <a:cs typeface="+mj-cs"/>
              </a:defRPr>
            </a:lvl2pPr>
            <a:lvl3pPr marL="1143000" indent="-228600">
              <a:buFontTx/>
              <a:buBlip>
                <a:blip r:embed="rId5"/>
              </a:buBlip>
              <a:defRPr lang="de-DE" sz="2000" kern="1200" dirty="0" smtClean="0">
                <a:solidFill>
                  <a:srgbClr val="0B7940"/>
                </a:solidFill>
                <a:latin typeface="Liberation Sans"/>
                <a:ea typeface="+mj-ea"/>
                <a:cs typeface="+mj-cs"/>
              </a:defRPr>
            </a:lvl3pPr>
            <a:lvl4pPr marL="1600200" indent="-228600">
              <a:buFontTx/>
              <a:buBlip>
                <a:blip r:embed="rId5"/>
              </a:buBlip>
              <a:defRPr lang="de-DE" sz="1800" kern="1200" dirty="0" smtClean="0">
                <a:solidFill>
                  <a:srgbClr val="0B7940"/>
                </a:solidFill>
                <a:latin typeface="Liberation Sans"/>
                <a:ea typeface="+mj-ea"/>
                <a:cs typeface="+mj-cs"/>
              </a:defRPr>
            </a:lvl4pPr>
            <a:lvl5pPr marL="2057400" indent="-228600">
              <a:buFontTx/>
              <a:buBlip>
                <a:blip r:embed="rId5"/>
              </a:buBlip>
              <a:defRPr lang="de-DE" sz="1600" kern="1200" dirty="0" smtClean="0">
                <a:solidFill>
                  <a:srgbClr val="0B7940"/>
                </a:solidFill>
                <a:latin typeface="Liberation Sans"/>
                <a:ea typeface="+mj-ea"/>
                <a:cs typeface="+mj-cs"/>
              </a:defRPr>
            </a:lvl5pPr>
          </a:lstStyle>
          <a:p>
            <a:pPr lvl="0"/>
            <a:r>
              <a:rPr lang="de-DE"/>
              <a:t>First </a:t>
            </a:r>
            <a:r>
              <a:rPr lang="de-DE" err="1"/>
              <a:t>level</a:t>
            </a:r>
            <a:endParaRPr lang="de-DE"/>
          </a:p>
          <a:p>
            <a:pPr lvl="1"/>
            <a:r>
              <a:rPr lang="de-DE"/>
              <a:t>Second </a:t>
            </a:r>
            <a:r>
              <a:rPr lang="de-DE" err="1"/>
              <a:t>level</a:t>
            </a:r>
            <a:endParaRPr lang="de-DE"/>
          </a:p>
          <a:p>
            <a:pPr lvl="2"/>
            <a:r>
              <a:rPr lang="de-DE"/>
              <a:t>Third </a:t>
            </a:r>
            <a:r>
              <a:rPr lang="de-DE" err="1"/>
              <a:t>level</a:t>
            </a:r>
            <a:endParaRPr lang="de-DE"/>
          </a:p>
          <a:p>
            <a:pPr lvl="3"/>
            <a:r>
              <a:rPr lang="de-DE" err="1"/>
              <a:t>Fourth</a:t>
            </a:r>
            <a:r>
              <a:rPr lang="de-DE"/>
              <a:t> </a:t>
            </a:r>
            <a:r>
              <a:rPr lang="de-DE" err="1"/>
              <a:t>level</a:t>
            </a:r>
            <a:endParaRPr lang="de-DE"/>
          </a:p>
          <a:p>
            <a:pPr lvl="4"/>
            <a:r>
              <a:rPr lang="de-DE" err="1"/>
              <a:t>Fifth</a:t>
            </a:r>
            <a:r>
              <a:rPr lang="de-DE"/>
              <a:t> </a:t>
            </a:r>
            <a:r>
              <a:rPr lang="de-DE" err="1"/>
              <a:t>level</a:t>
            </a:r>
            <a:endParaRPr lang="de-DE"/>
          </a:p>
        </p:txBody>
      </p:sp>
      <p:sp>
        <p:nvSpPr>
          <p:cNvPr id="22" name="Textplatzhalter 21">
            <a:extLst>
              <a:ext uri="{FF2B5EF4-FFF2-40B4-BE49-F238E27FC236}">
                <a16:creationId xmlns:a16="http://schemas.microsoft.com/office/drawing/2014/main" id="{80913336-80A2-FD88-B40B-F235A31CC8F0}"/>
              </a:ext>
            </a:extLst>
          </p:cNvPr>
          <p:cNvSpPr>
            <a:spLocks noGrp="1"/>
          </p:cNvSpPr>
          <p:nvPr>
            <p:ph type="body" sz="quarter" idx="11" hasCustomPrompt="1"/>
          </p:nvPr>
        </p:nvSpPr>
        <p:spPr>
          <a:xfrm>
            <a:off x="444579" y="1202178"/>
            <a:ext cx="11302841" cy="672816"/>
          </a:xfrm>
        </p:spPr>
        <p:txBody>
          <a:bodyPr>
            <a:normAutofit/>
          </a:bodyPr>
          <a:lstStyle>
            <a:lvl1pPr marL="0" indent="0">
              <a:buFontTx/>
              <a:buNone/>
              <a:defRPr lang="de-DE" sz="3200" kern="1200" dirty="0" smtClean="0">
                <a:solidFill>
                  <a:srgbClr val="0B7940"/>
                </a:solidFill>
                <a:latin typeface="Liberation Sans"/>
                <a:ea typeface="+mj-ea"/>
                <a:cs typeface="+mj-cs"/>
              </a:defRPr>
            </a:lvl1pPr>
            <a:lvl2pPr marL="457200" indent="0">
              <a:buNone/>
              <a:defRPr/>
            </a:lvl2pPr>
          </a:lstStyle>
          <a:p>
            <a:pPr lvl="0"/>
            <a:r>
              <a:rPr lang="de-DE"/>
              <a:t>Headline 1</a:t>
            </a:r>
          </a:p>
        </p:txBody>
      </p:sp>
      <p:sp>
        <p:nvSpPr>
          <p:cNvPr id="23" name="Textplatzhalter 21">
            <a:extLst>
              <a:ext uri="{FF2B5EF4-FFF2-40B4-BE49-F238E27FC236}">
                <a16:creationId xmlns:a16="http://schemas.microsoft.com/office/drawing/2014/main" id="{75B1AFC1-6AA2-DC37-C38A-23EEA76E9219}"/>
              </a:ext>
            </a:extLst>
          </p:cNvPr>
          <p:cNvSpPr>
            <a:spLocks noGrp="1"/>
          </p:cNvSpPr>
          <p:nvPr>
            <p:ph type="body" sz="quarter" idx="12" hasCustomPrompt="1"/>
          </p:nvPr>
        </p:nvSpPr>
        <p:spPr>
          <a:xfrm>
            <a:off x="444578" y="2019676"/>
            <a:ext cx="11302841" cy="672816"/>
          </a:xfrm>
        </p:spPr>
        <p:txBody>
          <a:bodyPr>
            <a:normAutofit/>
          </a:bodyPr>
          <a:lstStyle>
            <a:lvl1pPr marL="0" indent="0">
              <a:buFontTx/>
              <a:buNone/>
              <a:defRPr lang="de-DE" sz="2800" kern="1200" dirty="0" smtClean="0">
                <a:solidFill>
                  <a:srgbClr val="0B7940"/>
                </a:solidFill>
                <a:latin typeface="Liberation Sans"/>
                <a:ea typeface="+mj-ea"/>
                <a:cs typeface="+mj-cs"/>
              </a:defRPr>
            </a:lvl1pPr>
            <a:lvl2pPr marL="457200" indent="0">
              <a:buNone/>
              <a:defRPr/>
            </a:lvl2pPr>
          </a:lstStyle>
          <a:p>
            <a:pPr lvl="0"/>
            <a:r>
              <a:rPr lang="de-DE"/>
              <a:t>Headline 2</a:t>
            </a:r>
          </a:p>
        </p:txBody>
      </p:sp>
    </p:spTree>
    <p:extLst>
      <p:ext uri="{BB962C8B-B14F-4D97-AF65-F5344CB8AC3E}">
        <p14:creationId xmlns:p14="http://schemas.microsoft.com/office/powerpoint/2010/main" val="24368502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enumerated slide">
    <p:spTree>
      <p:nvGrpSpPr>
        <p:cNvPr id="1" name=""/>
        <p:cNvGrpSpPr/>
        <p:nvPr/>
      </p:nvGrpSpPr>
      <p:grpSpPr>
        <a:xfrm>
          <a:off x="0" y="0"/>
          <a:ext cx="0" cy="0"/>
          <a:chOff x="0" y="0"/>
          <a:chExt cx="0" cy="0"/>
        </a:xfrm>
      </p:grpSpPr>
      <p:pic>
        <p:nvPicPr>
          <p:cNvPr id="7" name="Grafik 6" descr="Ein Bild, das Text, Uhr enthält.&#10;&#10;Automatisch generierte Beschreibung">
            <a:extLst>
              <a:ext uri="{FF2B5EF4-FFF2-40B4-BE49-F238E27FC236}">
                <a16:creationId xmlns:a16="http://schemas.microsoft.com/office/drawing/2014/main" id="{088545E4-B39F-5CFC-4C5A-206F30F76C9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993896" y="-46340"/>
            <a:ext cx="1753524" cy="1052115"/>
          </a:xfrm>
          <a:prstGeom prst="rect">
            <a:avLst/>
          </a:prstGeom>
        </p:spPr>
      </p:pic>
      <p:graphicFrame>
        <p:nvGraphicFramePr>
          <p:cNvPr id="8" name="Tabelle 7">
            <a:extLst>
              <a:ext uri="{FF2B5EF4-FFF2-40B4-BE49-F238E27FC236}">
                <a16:creationId xmlns:a16="http://schemas.microsoft.com/office/drawing/2014/main" id="{438BF039-6A75-9FD7-661F-008BD26A06BB}"/>
              </a:ext>
            </a:extLst>
          </p:cNvPr>
          <p:cNvGraphicFramePr>
            <a:graphicFrameLocks noGrp="1"/>
          </p:cNvGraphicFramePr>
          <p:nvPr userDrawn="1"/>
        </p:nvGraphicFramePr>
        <p:xfrm>
          <a:off x="2946717" y="3917474"/>
          <a:ext cx="6298565" cy="167640"/>
        </p:xfrm>
        <a:graphic>
          <a:graphicData uri="http://schemas.openxmlformats.org/drawingml/2006/table">
            <a:tbl>
              <a:tblPr firstRow="1" firstCol="1" bandRow="1"/>
              <a:tblGrid>
                <a:gridCol w="899795">
                  <a:extLst>
                    <a:ext uri="{9D8B030D-6E8A-4147-A177-3AD203B41FA5}">
                      <a16:colId xmlns:a16="http://schemas.microsoft.com/office/drawing/2014/main" val="2357658759"/>
                    </a:ext>
                  </a:extLst>
                </a:gridCol>
                <a:gridCol w="899795">
                  <a:extLst>
                    <a:ext uri="{9D8B030D-6E8A-4147-A177-3AD203B41FA5}">
                      <a16:colId xmlns:a16="http://schemas.microsoft.com/office/drawing/2014/main" val="2362524371"/>
                    </a:ext>
                  </a:extLst>
                </a:gridCol>
                <a:gridCol w="899795">
                  <a:extLst>
                    <a:ext uri="{9D8B030D-6E8A-4147-A177-3AD203B41FA5}">
                      <a16:colId xmlns:a16="http://schemas.microsoft.com/office/drawing/2014/main" val="1382589109"/>
                    </a:ext>
                  </a:extLst>
                </a:gridCol>
                <a:gridCol w="899795">
                  <a:extLst>
                    <a:ext uri="{9D8B030D-6E8A-4147-A177-3AD203B41FA5}">
                      <a16:colId xmlns:a16="http://schemas.microsoft.com/office/drawing/2014/main" val="2772570838"/>
                    </a:ext>
                  </a:extLst>
                </a:gridCol>
                <a:gridCol w="899795">
                  <a:extLst>
                    <a:ext uri="{9D8B030D-6E8A-4147-A177-3AD203B41FA5}">
                      <a16:colId xmlns:a16="http://schemas.microsoft.com/office/drawing/2014/main" val="3191355476"/>
                    </a:ext>
                  </a:extLst>
                </a:gridCol>
                <a:gridCol w="899795">
                  <a:extLst>
                    <a:ext uri="{9D8B030D-6E8A-4147-A177-3AD203B41FA5}">
                      <a16:colId xmlns:a16="http://schemas.microsoft.com/office/drawing/2014/main" val="1980079996"/>
                    </a:ext>
                  </a:extLst>
                </a:gridCol>
                <a:gridCol w="899795">
                  <a:extLst>
                    <a:ext uri="{9D8B030D-6E8A-4147-A177-3AD203B41FA5}">
                      <a16:colId xmlns:a16="http://schemas.microsoft.com/office/drawing/2014/main" val="2381111852"/>
                    </a:ext>
                  </a:extLst>
                </a:gridCol>
              </a:tblGrid>
              <a:tr h="0">
                <a:tc>
                  <a:txBody>
                    <a:bodyPr/>
                    <a:lstStyle/>
                    <a:p>
                      <a:pPr algn="ctr"/>
                      <a:endParaRPr lang="de-DE" sz="1100">
                        <a:solidFill>
                          <a:srgbClr val="0B7940"/>
                        </a:solidFill>
                        <a:effectLst/>
                        <a:latin typeface="Liberation Sans"/>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endParaRPr lang="de-DE" sz="1100">
                        <a:solidFill>
                          <a:srgbClr val="0B7940"/>
                        </a:solidFill>
                        <a:effectLst/>
                        <a:latin typeface="Liberation Sans"/>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endParaRPr lang="de-DE" sz="1100">
                        <a:solidFill>
                          <a:srgbClr val="0B7940"/>
                        </a:solidFill>
                        <a:effectLst/>
                        <a:latin typeface="Liberation Sans"/>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endParaRPr lang="de-DE" sz="1100">
                        <a:solidFill>
                          <a:srgbClr val="0B7940"/>
                        </a:solidFill>
                        <a:effectLst/>
                        <a:latin typeface="Liberation Sans"/>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endParaRPr lang="de-DE" sz="1100">
                        <a:solidFill>
                          <a:srgbClr val="0B7940"/>
                        </a:solidFill>
                        <a:effectLst/>
                        <a:latin typeface="Liberation Sans"/>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endParaRPr lang="de-DE" sz="1100">
                        <a:solidFill>
                          <a:srgbClr val="0B7940"/>
                        </a:solidFill>
                        <a:effectLst/>
                        <a:latin typeface="Liberation Sans"/>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endParaRPr lang="de-DE" sz="1100">
                        <a:solidFill>
                          <a:srgbClr val="0B7940"/>
                        </a:solidFill>
                        <a:effectLst/>
                        <a:latin typeface="Liberation Sans"/>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extLst>
                  <a:ext uri="{0D108BD9-81ED-4DB2-BD59-A6C34878D82A}">
                    <a16:rowId xmlns:a16="http://schemas.microsoft.com/office/drawing/2014/main" val="2743675945"/>
                  </a:ext>
                </a:extLst>
              </a:tr>
            </a:tbl>
          </a:graphicData>
        </a:graphic>
      </p:graphicFrame>
      <mc:AlternateContent xmlns:mc="http://schemas.openxmlformats.org/markup-compatibility/2006" xmlns:p14="http://schemas.microsoft.com/office/powerpoint/2010/main">
        <mc:Choice Requires="p14">
          <p:contentPart p14:bwMode="auto" r:id="rId3">
            <p14:nvContentPartPr>
              <p14:cNvPr id="13" name="Freihand 12">
                <a:extLst>
                  <a:ext uri="{FF2B5EF4-FFF2-40B4-BE49-F238E27FC236}">
                    <a16:creationId xmlns:a16="http://schemas.microsoft.com/office/drawing/2014/main" id="{00C59FC4-8D6D-8779-AB0E-B7FACFE57D81}"/>
                  </a:ext>
                </a:extLst>
              </p14:cNvPr>
              <p14:cNvContentPartPr/>
              <p14:nvPr userDrawn="1"/>
            </p14:nvContentPartPr>
            <p14:xfrm>
              <a:off x="8753492" y="3517886"/>
              <a:ext cx="360" cy="360"/>
            </p14:xfrm>
          </p:contentPart>
        </mc:Choice>
        <mc:Fallback xmlns="">
          <p:pic>
            <p:nvPicPr>
              <p:cNvPr id="13" name="Freihand 12">
                <a:extLst>
                  <a:ext uri="{FF2B5EF4-FFF2-40B4-BE49-F238E27FC236}">
                    <a16:creationId xmlns:a16="http://schemas.microsoft.com/office/drawing/2014/main" id="{00C59FC4-8D6D-8779-AB0E-B7FACFE57D81}"/>
                  </a:ext>
                </a:extLst>
              </p:cNvPr>
              <p:cNvPicPr/>
              <p:nvPr/>
            </p:nvPicPr>
            <p:blipFill>
              <a:blip r:embed="rId4"/>
              <a:stretch>
                <a:fillRect/>
              </a:stretch>
            </p:blipFill>
            <p:spPr>
              <a:xfrm>
                <a:off x="8744492" y="3508886"/>
                <a:ext cx="18000" cy="18000"/>
              </a:xfrm>
              <a:prstGeom prst="rect">
                <a:avLst/>
              </a:prstGeom>
            </p:spPr>
          </p:pic>
        </mc:Fallback>
      </mc:AlternateContent>
      <p:cxnSp>
        <p:nvCxnSpPr>
          <p:cNvPr id="14" name="Gerader Verbinder 4">
            <a:extLst>
              <a:ext uri="{FF2B5EF4-FFF2-40B4-BE49-F238E27FC236}">
                <a16:creationId xmlns:a16="http://schemas.microsoft.com/office/drawing/2014/main" id="{39D42EAA-51F4-C429-E214-BE12AC852D96}"/>
              </a:ext>
            </a:extLst>
          </p:cNvPr>
          <p:cNvCxnSpPr>
            <a:cxnSpLocks/>
          </p:cNvCxnSpPr>
          <p:nvPr userDrawn="1"/>
        </p:nvCxnSpPr>
        <p:spPr>
          <a:xfrm flipV="1">
            <a:off x="0" y="970355"/>
            <a:ext cx="12192000" cy="26640"/>
          </a:xfrm>
          <a:prstGeom prst="line">
            <a:avLst/>
          </a:prstGeom>
          <a:ln w="28575">
            <a:solidFill>
              <a:srgbClr val="0B794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064971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pyright">
    <p:spTree>
      <p:nvGrpSpPr>
        <p:cNvPr id="1" name=""/>
        <p:cNvGrpSpPr/>
        <p:nvPr/>
      </p:nvGrpSpPr>
      <p:grpSpPr>
        <a:xfrm>
          <a:off x="0" y="0"/>
          <a:ext cx="0" cy="0"/>
          <a:chOff x="0" y="0"/>
          <a:chExt cx="0" cy="0"/>
        </a:xfrm>
      </p:grpSpPr>
      <mc:AlternateContent xmlns:mc="http://schemas.openxmlformats.org/markup-compatibility/2006" xmlns:p14="http://schemas.microsoft.com/office/powerpoint/2010/main">
        <mc:Choice Requires="p14">
          <p:contentPart p14:bwMode="auto" r:id="rId2">
            <p14:nvContentPartPr>
              <p14:cNvPr id="9" name="Freihand 8">
                <a:extLst>
                  <a:ext uri="{FF2B5EF4-FFF2-40B4-BE49-F238E27FC236}">
                    <a16:creationId xmlns:a16="http://schemas.microsoft.com/office/drawing/2014/main" id="{342357A2-4C4C-58D5-4E5F-163EC46A5761}"/>
                  </a:ext>
                </a:extLst>
              </p14:cNvPr>
              <p14:cNvContentPartPr/>
              <p14:nvPr userDrawn="1"/>
            </p14:nvContentPartPr>
            <p14:xfrm>
              <a:off x="8753492" y="3517886"/>
              <a:ext cx="360" cy="360"/>
            </p14:xfrm>
          </p:contentPart>
        </mc:Choice>
        <mc:Fallback xmlns="">
          <p:pic>
            <p:nvPicPr>
              <p:cNvPr id="9" name="Freihand 8">
                <a:extLst>
                  <a:ext uri="{FF2B5EF4-FFF2-40B4-BE49-F238E27FC236}">
                    <a16:creationId xmlns:a16="http://schemas.microsoft.com/office/drawing/2014/main" id="{342357A2-4C4C-58D5-4E5F-163EC46A5761}"/>
                  </a:ext>
                </a:extLst>
              </p:cNvPr>
              <p:cNvPicPr/>
              <p:nvPr/>
            </p:nvPicPr>
            <p:blipFill>
              <a:blip r:embed="rId3"/>
              <a:stretch>
                <a:fillRect/>
              </a:stretch>
            </p:blipFill>
            <p:spPr>
              <a:xfrm>
                <a:off x="8744492" y="3508886"/>
                <a:ext cx="18000" cy="18000"/>
              </a:xfrm>
              <a:prstGeom prst="rect">
                <a:avLst/>
              </a:prstGeom>
            </p:spPr>
          </p:pic>
        </mc:Fallback>
      </mc:AlternateContent>
      <p:pic>
        <p:nvPicPr>
          <p:cNvPr id="10" name="Grafik 9">
            <a:extLst>
              <a:ext uri="{FF2B5EF4-FFF2-40B4-BE49-F238E27FC236}">
                <a16:creationId xmlns:a16="http://schemas.microsoft.com/office/drawing/2014/main" id="{7528590B-FD38-4199-EFB2-320DAF32FC99}"/>
              </a:ext>
            </a:extLst>
          </p:cNvPr>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379537" y="5041314"/>
            <a:ext cx="2089785" cy="734060"/>
          </a:xfrm>
          <a:prstGeom prst="rect">
            <a:avLst/>
          </a:prstGeom>
          <a:noFill/>
          <a:ln>
            <a:noFill/>
          </a:ln>
        </p:spPr>
      </p:pic>
      <p:sp>
        <p:nvSpPr>
          <p:cNvPr id="11" name="Textfeld 2">
            <a:extLst>
              <a:ext uri="{FF2B5EF4-FFF2-40B4-BE49-F238E27FC236}">
                <a16:creationId xmlns:a16="http://schemas.microsoft.com/office/drawing/2014/main" id="{92F338F2-7381-765F-2339-53E27BF550EA}"/>
              </a:ext>
            </a:extLst>
          </p:cNvPr>
          <p:cNvSpPr txBox="1">
            <a:spLocks noChangeArrowheads="1"/>
          </p:cNvSpPr>
          <p:nvPr userDrawn="1"/>
        </p:nvSpPr>
        <p:spPr bwMode="auto">
          <a:xfrm>
            <a:off x="2607503" y="5041314"/>
            <a:ext cx="4182110" cy="807720"/>
          </a:xfrm>
          <a:prstGeom prst="rect">
            <a:avLst/>
          </a:prstGeom>
          <a:no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en-GB" sz="1100">
                <a:effectLst/>
                <a:latin typeface="Liberation Sans" panose="020B0604020202020204" pitchFamily="34" charset="0"/>
                <a:ea typeface="Calibri" panose="020F0502020204030204" pitchFamily="34" charset="0"/>
                <a:cs typeface="Times New Roman" panose="02020603050405020304" pitchFamily="18" charset="0"/>
              </a:rPr>
              <a:t>This document by </a:t>
            </a:r>
            <a:r>
              <a:rPr lang="en-GB" sz="1100" err="1">
                <a:effectLst/>
                <a:latin typeface="Liberation Sans" panose="020B0604020202020204" pitchFamily="34" charset="0"/>
                <a:ea typeface="Calibri" panose="020F0502020204030204" pitchFamily="34" charset="0"/>
                <a:cs typeface="Times New Roman" panose="02020603050405020304" pitchFamily="18" charset="0"/>
              </a:rPr>
              <a:t>EcoGreen</a:t>
            </a:r>
            <a:r>
              <a:rPr lang="en-GB" sz="1100">
                <a:effectLst/>
                <a:latin typeface="Liberation Sans" panose="020B0604020202020204" pitchFamily="34" charset="0"/>
                <a:ea typeface="Calibri" panose="020F0502020204030204" pitchFamily="34" charset="0"/>
                <a:cs typeface="Times New Roman" panose="02020603050405020304" pitchFamily="18" charset="0"/>
              </a:rPr>
              <a:t> is licensed under CC BY-SA 4.0. </a:t>
            </a:r>
            <a:endParaRPr lang="de-DE" sz="1100">
              <a:effectLst/>
              <a:latin typeface="Liberation Sans" panose="020B060402020202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100">
                <a:effectLst/>
                <a:latin typeface="Liberation Sans" panose="020B0604020202020204" pitchFamily="34" charset="0"/>
                <a:ea typeface="Calibri" panose="020F0502020204030204" pitchFamily="34" charset="0"/>
                <a:cs typeface="Times New Roman" panose="02020603050405020304" pitchFamily="18" charset="0"/>
              </a:rPr>
              <a:t>To view a copy of this license, visit https://</a:t>
            </a:r>
            <a:r>
              <a:rPr lang="en-GB" sz="1100" err="1">
                <a:effectLst/>
                <a:latin typeface="Liberation Sans" panose="020B0604020202020204" pitchFamily="34" charset="0"/>
                <a:ea typeface="Calibri" panose="020F0502020204030204" pitchFamily="34" charset="0"/>
                <a:cs typeface="Times New Roman" panose="02020603050405020304" pitchFamily="18" charset="0"/>
              </a:rPr>
              <a:t>creativecommons.org</a:t>
            </a:r>
            <a:r>
              <a:rPr lang="en-GB" sz="1100">
                <a:effectLst/>
                <a:latin typeface="Liberation Sans" panose="020B0604020202020204" pitchFamily="34" charset="0"/>
                <a:ea typeface="Calibri" panose="020F0502020204030204" pitchFamily="34" charset="0"/>
                <a:cs typeface="Times New Roman" panose="02020603050405020304" pitchFamily="18" charset="0"/>
              </a:rPr>
              <a:t>/licenses/by-</a:t>
            </a:r>
            <a:r>
              <a:rPr lang="en-GB" sz="1100" err="1">
                <a:effectLst/>
                <a:latin typeface="Liberation Sans" panose="020B0604020202020204" pitchFamily="34" charset="0"/>
                <a:ea typeface="Calibri" panose="020F0502020204030204" pitchFamily="34" charset="0"/>
                <a:cs typeface="Times New Roman" panose="02020603050405020304" pitchFamily="18" charset="0"/>
              </a:rPr>
              <a:t>sa</a:t>
            </a:r>
            <a:r>
              <a:rPr lang="en-GB" sz="1100">
                <a:effectLst/>
                <a:latin typeface="Liberation Sans" panose="020B0604020202020204" pitchFamily="34" charset="0"/>
                <a:ea typeface="Calibri" panose="020F0502020204030204" pitchFamily="34" charset="0"/>
                <a:cs typeface="Times New Roman" panose="02020603050405020304" pitchFamily="18" charset="0"/>
              </a:rPr>
              <a:t>/4.0</a:t>
            </a:r>
            <a:endParaRPr lang="de-DE" sz="1100">
              <a:effectLst/>
              <a:latin typeface="Liberation Sans" panose="020B0604020202020204" pitchFamily="34" charset="0"/>
              <a:ea typeface="Calibri" panose="020F0502020204030204" pitchFamily="34" charset="0"/>
              <a:cs typeface="Times New Roman" panose="02020603050405020304" pitchFamily="18" charset="0"/>
            </a:endParaRPr>
          </a:p>
        </p:txBody>
      </p:sp>
      <p:pic>
        <p:nvPicPr>
          <p:cNvPr id="12" name="Grafik 11" descr="Ein Bild, das Text, Uhr enthält.&#10;&#10;Automatisch generierte Beschreibung">
            <a:extLst>
              <a:ext uri="{FF2B5EF4-FFF2-40B4-BE49-F238E27FC236}">
                <a16:creationId xmlns:a16="http://schemas.microsoft.com/office/drawing/2014/main" id="{92A47A72-ABFE-D80E-5CD8-BCB89B99878C}"/>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9993896" y="-46340"/>
            <a:ext cx="1753524" cy="1052115"/>
          </a:xfrm>
          <a:prstGeom prst="rect">
            <a:avLst/>
          </a:prstGeom>
        </p:spPr>
      </p:pic>
      <p:cxnSp>
        <p:nvCxnSpPr>
          <p:cNvPr id="13" name="Gerader Verbinder 4">
            <a:extLst>
              <a:ext uri="{FF2B5EF4-FFF2-40B4-BE49-F238E27FC236}">
                <a16:creationId xmlns:a16="http://schemas.microsoft.com/office/drawing/2014/main" id="{FF258112-C5DD-98D6-A711-3DB296C3E8D5}"/>
              </a:ext>
            </a:extLst>
          </p:cNvPr>
          <p:cNvCxnSpPr>
            <a:cxnSpLocks/>
          </p:cNvCxnSpPr>
          <p:nvPr userDrawn="1"/>
        </p:nvCxnSpPr>
        <p:spPr>
          <a:xfrm flipV="1">
            <a:off x="0" y="970355"/>
            <a:ext cx="12192000" cy="26640"/>
          </a:xfrm>
          <a:prstGeom prst="line">
            <a:avLst/>
          </a:prstGeom>
          <a:ln w="28575">
            <a:solidFill>
              <a:srgbClr val="0B7940"/>
            </a:solidFill>
          </a:ln>
        </p:spPr>
        <p:style>
          <a:lnRef idx="1">
            <a:schemeClr val="accent1"/>
          </a:lnRef>
          <a:fillRef idx="0">
            <a:schemeClr val="accent1"/>
          </a:fillRef>
          <a:effectRef idx="0">
            <a:schemeClr val="accent1"/>
          </a:effectRef>
          <a:fontRef idx="minor">
            <a:schemeClr val="tx1"/>
          </a:fontRef>
        </p:style>
      </p:cxnSp>
      <p:sp>
        <p:nvSpPr>
          <p:cNvPr id="2" name="Titel 1">
            <a:extLst>
              <a:ext uri="{FF2B5EF4-FFF2-40B4-BE49-F238E27FC236}">
                <a16:creationId xmlns:a16="http://schemas.microsoft.com/office/drawing/2014/main" id="{F4CEDFDE-741A-8B1D-A91C-0236738F4707}"/>
              </a:ext>
            </a:extLst>
          </p:cNvPr>
          <p:cNvSpPr>
            <a:spLocks noGrp="1"/>
          </p:cNvSpPr>
          <p:nvPr>
            <p:ph type="title" hasCustomPrompt="1"/>
          </p:nvPr>
        </p:nvSpPr>
        <p:spPr>
          <a:xfrm>
            <a:off x="444580" y="205945"/>
            <a:ext cx="9474672" cy="678994"/>
          </a:xfrm>
        </p:spPr>
        <p:txBody>
          <a:bodyPr>
            <a:normAutofit/>
          </a:bodyPr>
          <a:lstStyle>
            <a:lvl1pPr>
              <a:defRPr lang="de-DE" sz="4000" kern="1200" dirty="0">
                <a:solidFill>
                  <a:srgbClr val="0B7940"/>
                </a:solidFill>
                <a:latin typeface="Liberation Sans"/>
                <a:ea typeface="+mj-ea"/>
                <a:cs typeface="+mj-cs"/>
              </a:defRPr>
            </a:lvl1pPr>
          </a:lstStyle>
          <a:p>
            <a:r>
              <a:rPr lang="de-DE"/>
              <a:t>Title</a:t>
            </a:r>
          </a:p>
        </p:txBody>
      </p:sp>
      <p:sp>
        <p:nvSpPr>
          <p:cNvPr id="5" name="Textfeld 4">
            <a:extLst>
              <a:ext uri="{FF2B5EF4-FFF2-40B4-BE49-F238E27FC236}">
                <a16:creationId xmlns:a16="http://schemas.microsoft.com/office/drawing/2014/main" id="{9DD54034-56AA-0F52-1836-CD9072654309}"/>
              </a:ext>
            </a:extLst>
          </p:cNvPr>
          <p:cNvSpPr txBox="1"/>
          <p:nvPr userDrawn="1"/>
        </p:nvSpPr>
        <p:spPr>
          <a:xfrm>
            <a:off x="2607503" y="3578671"/>
            <a:ext cx="6990174" cy="600164"/>
          </a:xfrm>
          <a:prstGeom prst="rect">
            <a:avLst/>
          </a:prstGeom>
          <a:noFill/>
        </p:spPr>
        <p:txBody>
          <a:bodyPr wrap="square">
            <a:spAutoFit/>
          </a:bodyPr>
          <a:lstStyle/>
          <a:p>
            <a:r>
              <a:rPr lang="de-DE" sz="1100" kern="1200" err="1">
                <a:solidFill>
                  <a:schemeClr val="tx1"/>
                </a:solidFill>
                <a:effectLst/>
                <a:latin typeface="Liberation Sans" panose="020B0604020202020204" pitchFamily="34" charset="0"/>
                <a:cs typeface="Times New Roman" panose="02020603050405020304" pitchFamily="18" charset="0"/>
              </a:rPr>
              <a:t>Funded</a:t>
            </a:r>
            <a:r>
              <a:rPr lang="de-DE" sz="1100" kern="1200">
                <a:solidFill>
                  <a:schemeClr val="tx1"/>
                </a:solidFill>
                <a:effectLst/>
                <a:latin typeface="Liberation Sans" panose="020B0604020202020204" pitchFamily="34" charset="0"/>
                <a:cs typeface="Times New Roman" panose="02020603050405020304" pitchFamily="18" charset="0"/>
              </a:rPr>
              <a:t> </a:t>
            </a:r>
            <a:r>
              <a:rPr lang="de-DE" sz="1100" kern="1200" err="1">
                <a:solidFill>
                  <a:schemeClr val="tx1"/>
                </a:solidFill>
                <a:effectLst/>
                <a:latin typeface="Liberation Sans" panose="020B0604020202020204" pitchFamily="34" charset="0"/>
                <a:cs typeface="Times New Roman" panose="02020603050405020304" pitchFamily="18" charset="0"/>
              </a:rPr>
              <a:t>by</a:t>
            </a:r>
            <a:r>
              <a:rPr lang="de-DE" sz="1100" kern="1200">
                <a:solidFill>
                  <a:schemeClr val="tx1"/>
                </a:solidFill>
                <a:effectLst/>
                <a:latin typeface="Liberation Sans" panose="020B0604020202020204" pitchFamily="34" charset="0"/>
                <a:cs typeface="Times New Roman" panose="02020603050405020304" pitchFamily="18" charset="0"/>
              </a:rPr>
              <a:t> </a:t>
            </a:r>
            <a:r>
              <a:rPr lang="de-DE" sz="1100" kern="1200" err="1">
                <a:solidFill>
                  <a:schemeClr val="tx1"/>
                </a:solidFill>
                <a:effectLst/>
                <a:latin typeface="Liberation Sans" panose="020B0604020202020204" pitchFamily="34" charset="0"/>
                <a:cs typeface="Times New Roman" panose="02020603050405020304" pitchFamily="18" charset="0"/>
              </a:rPr>
              <a:t>the</a:t>
            </a:r>
            <a:r>
              <a:rPr lang="de-DE" sz="1100" kern="1200">
                <a:solidFill>
                  <a:schemeClr val="tx1"/>
                </a:solidFill>
                <a:effectLst/>
                <a:latin typeface="Liberation Sans" panose="020B0604020202020204" pitchFamily="34" charset="0"/>
                <a:cs typeface="Times New Roman" panose="02020603050405020304" pitchFamily="18" charset="0"/>
              </a:rPr>
              <a:t> European Union. Views and </a:t>
            </a:r>
            <a:r>
              <a:rPr lang="de-DE" sz="1100" kern="1200" err="1">
                <a:solidFill>
                  <a:schemeClr val="tx1"/>
                </a:solidFill>
                <a:effectLst/>
                <a:latin typeface="Liberation Sans" panose="020B0604020202020204" pitchFamily="34" charset="0"/>
                <a:cs typeface="Times New Roman" panose="02020603050405020304" pitchFamily="18" charset="0"/>
              </a:rPr>
              <a:t>opinions</a:t>
            </a:r>
            <a:r>
              <a:rPr lang="de-DE" sz="1100" kern="1200">
                <a:solidFill>
                  <a:schemeClr val="tx1"/>
                </a:solidFill>
                <a:effectLst/>
                <a:latin typeface="Liberation Sans" panose="020B0604020202020204" pitchFamily="34" charset="0"/>
                <a:cs typeface="Times New Roman" panose="02020603050405020304" pitchFamily="18" charset="0"/>
              </a:rPr>
              <a:t> </a:t>
            </a:r>
            <a:r>
              <a:rPr lang="de-DE" sz="1100" kern="1200" err="1">
                <a:solidFill>
                  <a:schemeClr val="tx1"/>
                </a:solidFill>
                <a:effectLst/>
                <a:latin typeface="Liberation Sans" panose="020B0604020202020204" pitchFamily="34" charset="0"/>
                <a:cs typeface="Times New Roman" panose="02020603050405020304" pitchFamily="18" charset="0"/>
              </a:rPr>
              <a:t>expressed</a:t>
            </a:r>
            <a:r>
              <a:rPr lang="de-DE" sz="1100" kern="1200">
                <a:solidFill>
                  <a:schemeClr val="tx1"/>
                </a:solidFill>
                <a:effectLst/>
                <a:latin typeface="Liberation Sans" panose="020B0604020202020204" pitchFamily="34" charset="0"/>
                <a:cs typeface="Times New Roman" panose="02020603050405020304" pitchFamily="18" charset="0"/>
              </a:rPr>
              <a:t> </a:t>
            </a:r>
            <a:r>
              <a:rPr lang="de-DE" sz="1100" kern="1200" err="1">
                <a:solidFill>
                  <a:schemeClr val="tx1"/>
                </a:solidFill>
                <a:effectLst/>
                <a:latin typeface="Liberation Sans" panose="020B0604020202020204" pitchFamily="34" charset="0"/>
                <a:cs typeface="Times New Roman" panose="02020603050405020304" pitchFamily="18" charset="0"/>
              </a:rPr>
              <a:t>are</a:t>
            </a:r>
            <a:r>
              <a:rPr lang="de-DE" sz="1100" kern="1200">
                <a:solidFill>
                  <a:schemeClr val="tx1"/>
                </a:solidFill>
                <a:effectLst/>
                <a:latin typeface="Liberation Sans" panose="020B0604020202020204" pitchFamily="34" charset="0"/>
                <a:cs typeface="Times New Roman" panose="02020603050405020304" pitchFamily="18" charset="0"/>
              </a:rPr>
              <a:t> </a:t>
            </a:r>
            <a:r>
              <a:rPr lang="de-DE" sz="1100" kern="1200" err="1">
                <a:solidFill>
                  <a:schemeClr val="tx1"/>
                </a:solidFill>
                <a:effectLst/>
                <a:latin typeface="Liberation Sans" panose="020B0604020202020204" pitchFamily="34" charset="0"/>
                <a:cs typeface="Times New Roman" panose="02020603050405020304" pitchFamily="18" charset="0"/>
              </a:rPr>
              <a:t>however</a:t>
            </a:r>
            <a:r>
              <a:rPr lang="de-DE" sz="1100" kern="1200">
                <a:solidFill>
                  <a:schemeClr val="tx1"/>
                </a:solidFill>
                <a:effectLst/>
                <a:latin typeface="Liberation Sans" panose="020B0604020202020204" pitchFamily="34" charset="0"/>
                <a:cs typeface="Times New Roman" panose="02020603050405020304" pitchFamily="18" charset="0"/>
              </a:rPr>
              <a:t> </a:t>
            </a:r>
            <a:r>
              <a:rPr lang="de-DE" sz="1100" kern="1200" err="1">
                <a:solidFill>
                  <a:schemeClr val="tx1"/>
                </a:solidFill>
                <a:effectLst/>
                <a:latin typeface="Liberation Sans" panose="020B0604020202020204" pitchFamily="34" charset="0"/>
                <a:cs typeface="Times New Roman" panose="02020603050405020304" pitchFamily="18" charset="0"/>
              </a:rPr>
              <a:t>those</a:t>
            </a:r>
            <a:r>
              <a:rPr lang="de-DE" sz="1100" kern="1200">
                <a:solidFill>
                  <a:schemeClr val="tx1"/>
                </a:solidFill>
                <a:effectLst/>
                <a:latin typeface="Liberation Sans" panose="020B0604020202020204" pitchFamily="34" charset="0"/>
                <a:cs typeface="Times New Roman" panose="02020603050405020304" pitchFamily="18" charset="0"/>
              </a:rPr>
              <a:t> </a:t>
            </a:r>
            <a:r>
              <a:rPr lang="de-DE" sz="1100" kern="1200" err="1">
                <a:solidFill>
                  <a:schemeClr val="tx1"/>
                </a:solidFill>
                <a:effectLst/>
                <a:latin typeface="Liberation Sans" panose="020B0604020202020204" pitchFamily="34" charset="0"/>
                <a:cs typeface="Times New Roman" panose="02020603050405020304" pitchFamily="18" charset="0"/>
              </a:rPr>
              <a:t>of</a:t>
            </a:r>
            <a:r>
              <a:rPr lang="de-DE" sz="1100" kern="1200">
                <a:solidFill>
                  <a:schemeClr val="tx1"/>
                </a:solidFill>
                <a:effectLst/>
                <a:latin typeface="Liberation Sans" panose="020B0604020202020204" pitchFamily="34" charset="0"/>
                <a:cs typeface="Times New Roman" panose="02020603050405020304" pitchFamily="18" charset="0"/>
              </a:rPr>
              <a:t> </a:t>
            </a:r>
            <a:r>
              <a:rPr lang="de-DE" sz="1100" kern="1200" err="1">
                <a:solidFill>
                  <a:schemeClr val="tx1"/>
                </a:solidFill>
                <a:effectLst/>
                <a:latin typeface="Liberation Sans" panose="020B0604020202020204" pitchFamily="34" charset="0"/>
                <a:cs typeface="Times New Roman" panose="02020603050405020304" pitchFamily="18" charset="0"/>
              </a:rPr>
              <a:t>the</a:t>
            </a:r>
            <a:r>
              <a:rPr lang="de-DE" sz="1100" kern="1200">
                <a:solidFill>
                  <a:schemeClr val="tx1"/>
                </a:solidFill>
                <a:effectLst/>
                <a:latin typeface="Liberation Sans" panose="020B0604020202020204" pitchFamily="34" charset="0"/>
                <a:cs typeface="Times New Roman" panose="02020603050405020304" pitchFamily="18" charset="0"/>
              </a:rPr>
              <a:t> </a:t>
            </a:r>
            <a:r>
              <a:rPr lang="de-DE" sz="1100" kern="1200" err="1">
                <a:solidFill>
                  <a:schemeClr val="tx1"/>
                </a:solidFill>
                <a:effectLst/>
                <a:latin typeface="Liberation Sans" panose="020B0604020202020204" pitchFamily="34" charset="0"/>
                <a:cs typeface="Times New Roman" panose="02020603050405020304" pitchFamily="18" charset="0"/>
              </a:rPr>
              <a:t>author</a:t>
            </a:r>
            <a:r>
              <a:rPr lang="de-DE" sz="1100" kern="1200">
                <a:solidFill>
                  <a:schemeClr val="tx1"/>
                </a:solidFill>
                <a:effectLst/>
                <a:latin typeface="Liberation Sans" panose="020B0604020202020204" pitchFamily="34" charset="0"/>
                <a:cs typeface="Times New Roman" panose="02020603050405020304" pitchFamily="18" charset="0"/>
              </a:rPr>
              <a:t>(s) </a:t>
            </a:r>
            <a:r>
              <a:rPr lang="de-DE" sz="1100" kern="1200" err="1">
                <a:solidFill>
                  <a:schemeClr val="tx1"/>
                </a:solidFill>
                <a:effectLst/>
                <a:latin typeface="Liberation Sans" panose="020B0604020202020204" pitchFamily="34" charset="0"/>
                <a:cs typeface="Times New Roman" panose="02020603050405020304" pitchFamily="18" charset="0"/>
              </a:rPr>
              <a:t>only</a:t>
            </a:r>
            <a:r>
              <a:rPr lang="de-DE" sz="1100" kern="1200">
                <a:solidFill>
                  <a:schemeClr val="tx1"/>
                </a:solidFill>
                <a:effectLst/>
                <a:latin typeface="Liberation Sans" panose="020B0604020202020204" pitchFamily="34" charset="0"/>
                <a:cs typeface="Times New Roman" panose="02020603050405020304" pitchFamily="18" charset="0"/>
              </a:rPr>
              <a:t> and do not </a:t>
            </a:r>
            <a:r>
              <a:rPr lang="de-DE" sz="1100" kern="1200" err="1">
                <a:solidFill>
                  <a:schemeClr val="tx1"/>
                </a:solidFill>
                <a:effectLst/>
                <a:latin typeface="Liberation Sans" panose="020B0604020202020204" pitchFamily="34" charset="0"/>
                <a:cs typeface="Times New Roman" panose="02020603050405020304" pitchFamily="18" charset="0"/>
              </a:rPr>
              <a:t>necessarily</a:t>
            </a:r>
            <a:r>
              <a:rPr lang="de-DE" sz="1100" kern="1200">
                <a:solidFill>
                  <a:schemeClr val="tx1"/>
                </a:solidFill>
                <a:effectLst/>
                <a:latin typeface="Liberation Sans" panose="020B0604020202020204" pitchFamily="34" charset="0"/>
                <a:cs typeface="Times New Roman" panose="02020603050405020304" pitchFamily="18" charset="0"/>
              </a:rPr>
              <a:t> </a:t>
            </a:r>
            <a:r>
              <a:rPr lang="de-DE" sz="1100" kern="1200" err="1">
                <a:solidFill>
                  <a:schemeClr val="tx1"/>
                </a:solidFill>
                <a:effectLst/>
                <a:latin typeface="Liberation Sans" panose="020B0604020202020204" pitchFamily="34" charset="0"/>
                <a:cs typeface="Times New Roman" panose="02020603050405020304" pitchFamily="18" charset="0"/>
              </a:rPr>
              <a:t>reflect</a:t>
            </a:r>
            <a:r>
              <a:rPr lang="de-DE" sz="1100" kern="1200">
                <a:solidFill>
                  <a:schemeClr val="tx1"/>
                </a:solidFill>
                <a:effectLst/>
                <a:latin typeface="Liberation Sans" panose="020B0604020202020204" pitchFamily="34" charset="0"/>
                <a:cs typeface="Times New Roman" panose="02020603050405020304" pitchFamily="18" charset="0"/>
              </a:rPr>
              <a:t> </a:t>
            </a:r>
            <a:r>
              <a:rPr lang="de-DE" sz="1100" kern="1200" err="1">
                <a:solidFill>
                  <a:schemeClr val="tx1"/>
                </a:solidFill>
                <a:effectLst/>
                <a:latin typeface="Liberation Sans" panose="020B0604020202020204" pitchFamily="34" charset="0"/>
                <a:cs typeface="Times New Roman" panose="02020603050405020304" pitchFamily="18" charset="0"/>
              </a:rPr>
              <a:t>those</a:t>
            </a:r>
            <a:r>
              <a:rPr lang="de-DE" sz="1100" kern="1200">
                <a:solidFill>
                  <a:schemeClr val="tx1"/>
                </a:solidFill>
                <a:effectLst/>
                <a:latin typeface="Liberation Sans" panose="020B0604020202020204" pitchFamily="34" charset="0"/>
                <a:cs typeface="Times New Roman" panose="02020603050405020304" pitchFamily="18" charset="0"/>
              </a:rPr>
              <a:t> </a:t>
            </a:r>
            <a:r>
              <a:rPr lang="de-DE" sz="1100" kern="1200" err="1">
                <a:solidFill>
                  <a:schemeClr val="tx1"/>
                </a:solidFill>
                <a:effectLst/>
                <a:latin typeface="Liberation Sans" panose="020B0604020202020204" pitchFamily="34" charset="0"/>
                <a:cs typeface="Times New Roman" panose="02020603050405020304" pitchFamily="18" charset="0"/>
              </a:rPr>
              <a:t>of</a:t>
            </a:r>
            <a:r>
              <a:rPr lang="de-DE" sz="1100" kern="1200">
                <a:solidFill>
                  <a:schemeClr val="tx1"/>
                </a:solidFill>
                <a:effectLst/>
                <a:latin typeface="Liberation Sans" panose="020B0604020202020204" pitchFamily="34" charset="0"/>
                <a:cs typeface="Times New Roman" panose="02020603050405020304" pitchFamily="18" charset="0"/>
              </a:rPr>
              <a:t> </a:t>
            </a:r>
            <a:r>
              <a:rPr lang="de-DE" sz="1100" kern="1200" err="1">
                <a:solidFill>
                  <a:schemeClr val="tx1"/>
                </a:solidFill>
                <a:effectLst/>
                <a:latin typeface="Liberation Sans" panose="020B0604020202020204" pitchFamily="34" charset="0"/>
                <a:cs typeface="Times New Roman" panose="02020603050405020304" pitchFamily="18" charset="0"/>
              </a:rPr>
              <a:t>the</a:t>
            </a:r>
            <a:r>
              <a:rPr lang="de-DE" sz="1100" kern="1200">
                <a:solidFill>
                  <a:schemeClr val="tx1"/>
                </a:solidFill>
                <a:effectLst/>
                <a:latin typeface="Liberation Sans" panose="020B0604020202020204" pitchFamily="34" charset="0"/>
                <a:cs typeface="Times New Roman" panose="02020603050405020304" pitchFamily="18" charset="0"/>
              </a:rPr>
              <a:t> European Union </a:t>
            </a:r>
            <a:r>
              <a:rPr lang="de-DE" sz="1100" kern="1200" err="1">
                <a:solidFill>
                  <a:schemeClr val="tx1"/>
                </a:solidFill>
                <a:effectLst/>
                <a:latin typeface="Liberation Sans" panose="020B0604020202020204" pitchFamily="34" charset="0"/>
                <a:cs typeface="Times New Roman" panose="02020603050405020304" pitchFamily="18" charset="0"/>
              </a:rPr>
              <a:t>or</a:t>
            </a:r>
            <a:r>
              <a:rPr lang="de-DE" sz="1100" kern="1200">
                <a:solidFill>
                  <a:schemeClr val="tx1"/>
                </a:solidFill>
                <a:effectLst/>
                <a:latin typeface="Liberation Sans" panose="020B0604020202020204" pitchFamily="34" charset="0"/>
                <a:cs typeface="Times New Roman" panose="02020603050405020304" pitchFamily="18" charset="0"/>
              </a:rPr>
              <a:t> </a:t>
            </a:r>
            <a:r>
              <a:rPr lang="de-DE" sz="1100" kern="1200" err="1">
                <a:solidFill>
                  <a:schemeClr val="tx1"/>
                </a:solidFill>
                <a:effectLst/>
                <a:latin typeface="Liberation Sans" panose="020B0604020202020204" pitchFamily="34" charset="0"/>
                <a:cs typeface="Times New Roman" panose="02020603050405020304" pitchFamily="18" charset="0"/>
              </a:rPr>
              <a:t>the</a:t>
            </a:r>
            <a:r>
              <a:rPr lang="de-DE" sz="1100" kern="1200">
                <a:solidFill>
                  <a:schemeClr val="tx1"/>
                </a:solidFill>
                <a:effectLst/>
                <a:latin typeface="Liberation Sans" panose="020B0604020202020204" pitchFamily="34" charset="0"/>
                <a:cs typeface="Times New Roman" panose="02020603050405020304" pitchFamily="18" charset="0"/>
              </a:rPr>
              <a:t> European Education and Culture Executive Agency (EACEA). </a:t>
            </a:r>
            <a:r>
              <a:rPr lang="de-DE" sz="1100" kern="1200" err="1">
                <a:solidFill>
                  <a:schemeClr val="tx1"/>
                </a:solidFill>
                <a:effectLst/>
                <a:latin typeface="Liberation Sans" panose="020B0604020202020204" pitchFamily="34" charset="0"/>
                <a:cs typeface="Times New Roman" panose="02020603050405020304" pitchFamily="18" charset="0"/>
              </a:rPr>
              <a:t>Neither</a:t>
            </a:r>
            <a:r>
              <a:rPr lang="de-DE" sz="1100" kern="1200">
                <a:solidFill>
                  <a:schemeClr val="tx1"/>
                </a:solidFill>
                <a:effectLst/>
                <a:latin typeface="Liberation Sans" panose="020B0604020202020204" pitchFamily="34" charset="0"/>
                <a:cs typeface="Times New Roman" panose="02020603050405020304" pitchFamily="18" charset="0"/>
              </a:rPr>
              <a:t> </a:t>
            </a:r>
            <a:r>
              <a:rPr lang="de-DE" sz="1100" kern="1200" err="1">
                <a:solidFill>
                  <a:schemeClr val="tx1"/>
                </a:solidFill>
                <a:effectLst/>
                <a:latin typeface="Liberation Sans" panose="020B0604020202020204" pitchFamily="34" charset="0"/>
                <a:cs typeface="Times New Roman" panose="02020603050405020304" pitchFamily="18" charset="0"/>
              </a:rPr>
              <a:t>the</a:t>
            </a:r>
            <a:r>
              <a:rPr lang="de-DE" sz="1100" kern="1200">
                <a:solidFill>
                  <a:schemeClr val="tx1"/>
                </a:solidFill>
                <a:effectLst/>
                <a:latin typeface="Liberation Sans" panose="020B0604020202020204" pitchFamily="34" charset="0"/>
                <a:cs typeface="Times New Roman" panose="02020603050405020304" pitchFamily="18" charset="0"/>
              </a:rPr>
              <a:t> European Union </a:t>
            </a:r>
            <a:r>
              <a:rPr lang="de-DE" sz="1100" kern="1200" err="1">
                <a:solidFill>
                  <a:schemeClr val="tx1"/>
                </a:solidFill>
                <a:effectLst/>
                <a:latin typeface="Liberation Sans" panose="020B0604020202020204" pitchFamily="34" charset="0"/>
                <a:cs typeface="Times New Roman" panose="02020603050405020304" pitchFamily="18" charset="0"/>
              </a:rPr>
              <a:t>nor</a:t>
            </a:r>
            <a:r>
              <a:rPr lang="de-DE" sz="1100" kern="1200">
                <a:solidFill>
                  <a:schemeClr val="tx1"/>
                </a:solidFill>
                <a:effectLst/>
                <a:latin typeface="Liberation Sans" panose="020B0604020202020204" pitchFamily="34" charset="0"/>
                <a:cs typeface="Times New Roman" panose="02020603050405020304" pitchFamily="18" charset="0"/>
              </a:rPr>
              <a:t> EACEA </a:t>
            </a:r>
            <a:r>
              <a:rPr lang="de-DE" sz="1100" kern="1200" err="1">
                <a:solidFill>
                  <a:schemeClr val="tx1"/>
                </a:solidFill>
                <a:effectLst/>
                <a:latin typeface="Liberation Sans" panose="020B0604020202020204" pitchFamily="34" charset="0"/>
                <a:cs typeface="Times New Roman" panose="02020603050405020304" pitchFamily="18" charset="0"/>
              </a:rPr>
              <a:t>can</a:t>
            </a:r>
            <a:r>
              <a:rPr lang="de-DE" sz="1100" kern="1200">
                <a:solidFill>
                  <a:schemeClr val="tx1"/>
                </a:solidFill>
                <a:effectLst/>
                <a:latin typeface="Liberation Sans" panose="020B0604020202020204" pitchFamily="34" charset="0"/>
                <a:cs typeface="Times New Roman" panose="02020603050405020304" pitchFamily="18" charset="0"/>
              </a:rPr>
              <a:t> </a:t>
            </a:r>
            <a:r>
              <a:rPr lang="de-DE" sz="1100" kern="1200" err="1">
                <a:solidFill>
                  <a:schemeClr val="tx1"/>
                </a:solidFill>
                <a:effectLst/>
                <a:latin typeface="Liberation Sans" panose="020B0604020202020204" pitchFamily="34" charset="0"/>
                <a:cs typeface="Times New Roman" panose="02020603050405020304" pitchFamily="18" charset="0"/>
              </a:rPr>
              <a:t>be</a:t>
            </a:r>
            <a:r>
              <a:rPr lang="de-DE" sz="1100" kern="1200">
                <a:solidFill>
                  <a:schemeClr val="tx1"/>
                </a:solidFill>
                <a:effectLst/>
                <a:latin typeface="Liberation Sans" panose="020B0604020202020204" pitchFamily="34" charset="0"/>
                <a:cs typeface="Times New Roman" panose="02020603050405020304" pitchFamily="18" charset="0"/>
              </a:rPr>
              <a:t> </a:t>
            </a:r>
            <a:r>
              <a:rPr lang="de-DE" sz="1100" kern="1200" err="1">
                <a:solidFill>
                  <a:schemeClr val="tx1"/>
                </a:solidFill>
                <a:effectLst/>
                <a:latin typeface="Liberation Sans" panose="020B0604020202020204" pitchFamily="34" charset="0"/>
                <a:cs typeface="Times New Roman" panose="02020603050405020304" pitchFamily="18" charset="0"/>
              </a:rPr>
              <a:t>held</a:t>
            </a:r>
            <a:r>
              <a:rPr lang="de-DE" sz="1100" kern="1200">
                <a:solidFill>
                  <a:schemeClr val="tx1"/>
                </a:solidFill>
                <a:effectLst/>
                <a:latin typeface="Liberation Sans" panose="020B0604020202020204" pitchFamily="34" charset="0"/>
                <a:cs typeface="Times New Roman" panose="02020603050405020304" pitchFamily="18" charset="0"/>
              </a:rPr>
              <a:t> </a:t>
            </a:r>
            <a:r>
              <a:rPr lang="de-DE" sz="1100" kern="1200" err="1">
                <a:solidFill>
                  <a:schemeClr val="tx1"/>
                </a:solidFill>
                <a:effectLst/>
                <a:latin typeface="Liberation Sans" panose="020B0604020202020204" pitchFamily="34" charset="0"/>
                <a:cs typeface="Times New Roman" panose="02020603050405020304" pitchFamily="18" charset="0"/>
              </a:rPr>
              <a:t>responsible</a:t>
            </a:r>
            <a:r>
              <a:rPr lang="de-DE" sz="1100" kern="1200">
                <a:solidFill>
                  <a:schemeClr val="tx1"/>
                </a:solidFill>
                <a:effectLst/>
                <a:latin typeface="Liberation Sans" panose="020B0604020202020204" pitchFamily="34" charset="0"/>
                <a:cs typeface="Times New Roman" panose="02020603050405020304" pitchFamily="18" charset="0"/>
              </a:rPr>
              <a:t> </a:t>
            </a:r>
            <a:r>
              <a:rPr lang="de-DE" sz="1100" kern="1200" err="1">
                <a:solidFill>
                  <a:schemeClr val="tx1"/>
                </a:solidFill>
                <a:effectLst/>
                <a:latin typeface="Liberation Sans" panose="020B0604020202020204" pitchFamily="34" charset="0"/>
                <a:cs typeface="Times New Roman" panose="02020603050405020304" pitchFamily="18" charset="0"/>
              </a:rPr>
              <a:t>for</a:t>
            </a:r>
            <a:r>
              <a:rPr lang="de-DE" sz="1100" kern="1200">
                <a:solidFill>
                  <a:schemeClr val="tx1"/>
                </a:solidFill>
                <a:effectLst/>
                <a:latin typeface="Liberation Sans" panose="020B0604020202020204" pitchFamily="34" charset="0"/>
                <a:cs typeface="Times New Roman" panose="02020603050405020304" pitchFamily="18" charset="0"/>
              </a:rPr>
              <a:t> </a:t>
            </a:r>
            <a:r>
              <a:rPr lang="de-DE" sz="1100" kern="1200" err="1">
                <a:solidFill>
                  <a:schemeClr val="tx1"/>
                </a:solidFill>
                <a:effectLst/>
                <a:latin typeface="Liberation Sans" panose="020B0604020202020204" pitchFamily="34" charset="0"/>
                <a:cs typeface="Times New Roman" panose="02020603050405020304" pitchFamily="18" charset="0"/>
              </a:rPr>
              <a:t>them</a:t>
            </a:r>
            <a:r>
              <a:rPr lang="de-DE" sz="1100" kern="1200">
                <a:solidFill>
                  <a:schemeClr val="tx1"/>
                </a:solidFill>
                <a:effectLst/>
                <a:latin typeface="Liberation Sans" panose="020B0604020202020204" pitchFamily="34" charset="0"/>
                <a:cs typeface="Times New Roman" panose="02020603050405020304" pitchFamily="18" charset="0"/>
              </a:rPr>
              <a:t>.</a:t>
            </a:r>
          </a:p>
        </p:txBody>
      </p:sp>
      <p:pic>
        <p:nvPicPr>
          <p:cNvPr id="6" name="Grafik 5" descr="Ein Bild, das Text enthält.&#10;&#10;Automatisch generierte Beschreibung">
            <a:extLst>
              <a:ext uri="{FF2B5EF4-FFF2-40B4-BE49-F238E27FC236}">
                <a16:creationId xmlns:a16="http://schemas.microsoft.com/office/drawing/2014/main" id="{710E1A5B-584C-22BA-2CF8-7E4E3E0DE944}"/>
              </a:ext>
            </a:extLst>
          </p:cNvPr>
          <p:cNvPicPr>
            <a:picLocks noChangeAspect="1"/>
          </p:cNvPicPr>
          <p:nvPr userDrawn="1"/>
        </p:nvPicPr>
        <p:blipFill>
          <a:blip r:embed="rId6"/>
          <a:stretch>
            <a:fillRect/>
          </a:stretch>
        </p:blipFill>
        <p:spPr>
          <a:xfrm>
            <a:off x="379537" y="3641845"/>
            <a:ext cx="2266755" cy="473816"/>
          </a:xfrm>
          <a:prstGeom prst="rect">
            <a:avLst/>
          </a:prstGeom>
        </p:spPr>
      </p:pic>
    </p:spTree>
    <p:extLst>
      <p:ext uri="{BB962C8B-B14F-4D97-AF65-F5344CB8AC3E}">
        <p14:creationId xmlns:p14="http://schemas.microsoft.com/office/powerpoint/2010/main" val="34130409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empty">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35323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with title">
    <p:spTree>
      <p:nvGrpSpPr>
        <p:cNvPr id="1" name=""/>
        <p:cNvGrpSpPr/>
        <p:nvPr/>
      </p:nvGrpSpPr>
      <p:grpSpPr>
        <a:xfrm>
          <a:off x="0" y="0"/>
          <a:ext cx="0" cy="0"/>
          <a:chOff x="0" y="0"/>
          <a:chExt cx="0" cy="0"/>
        </a:xfrm>
      </p:grpSpPr>
      <p:sp>
        <p:nvSpPr>
          <p:cNvPr id="4" name="Titel 1">
            <a:extLst>
              <a:ext uri="{FF2B5EF4-FFF2-40B4-BE49-F238E27FC236}">
                <a16:creationId xmlns:a16="http://schemas.microsoft.com/office/drawing/2014/main" id="{9349F3F6-F505-6054-B5D3-09B5D9865D7C}"/>
              </a:ext>
            </a:extLst>
          </p:cNvPr>
          <p:cNvSpPr>
            <a:spLocks noGrp="1"/>
          </p:cNvSpPr>
          <p:nvPr>
            <p:ph type="title" hasCustomPrompt="1"/>
          </p:nvPr>
        </p:nvSpPr>
        <p:spPr>
          <a:xfrm>
            <a:off x="391881" y="255796"/>
            <a:ext cx="9474672" cy="678994"/>
          </a:xfrm>
        </p:spPr>
        <p:txBody>
          <a:bodyPr>
            <a:normAutofit/>
          </a:bodyPr>
          <a:lstStyle>
            <a:lvl1pPr>
              <a:defRPr lang="de-DE" sz="4000" kern="1200" dirty="0">
                <a:solidFill>
                  <a:srgbClr val="0B7940"/>
                </a:solidFill>
                <a:latin typeface="Liberation Sans"/>
                <a:ea typeface="+mj-ea"/>
                <a:cs typeface="+mj-cs"/>
              </a:defRPr>
            </a:lvl1pPr>
          </a:lstStyle>
          <a:p>
            <a:r>
              <a:rPr lang="de-DE"/>
              <a:t>Title</a:t>
            </a:r>
          </a:p>
        </p:txBody>
      </p:sp>
    </p:spTree>
    <p:extLst>
      <p:ext uri="{BB962C8B-B14F-4D97-AF65-F5344CB8AC3E}">
        <p14:creationId xmlns:p14="http://schemas.microsoft.com/office/powerpoint/2010/main" val="33542084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71D0182-FA80-72F6-62C8-476EA7DF256F}"/>
              </a:ext>
            </a:extLst>
          </p:cNvPr>
          <p:cNvSpPr>
            <a:spLocks noGrp="1"/>
          </p:cNvSpPr>
          <p:nvPr>
            <p:ph type="title"/>
          </p:nvPr>
        </p:nvSpPr>
        <p:spPr/>
        <p:txBody>
          <a:bodyPr>
            <a:normAutofit/>
          </a:bodyPr>
          <a:lstStyle>
            <a:lvl1pPr>
              <a:defRPr lang="de-DE" sz="4000" kern="1200" dirty="0">
                <a:solidFill>
                  <a:srgbClr val="0B7940"/>
                </a:solidFill>
                <a:latin typeface="Liberation Sans"/>
                <a:ea typeface="+mj-ea"/>
                <a:cs typeface="+mj-cs"/>
              </a:defRPr>
            </a:lvl1pPr>
          </a:lstStyle>
          <a:p>
            <a:r>
              <a:rPr lang="de-DE"/>
              <a:t>Mastertitelformat bearbeiten</a:t>
            </a:r>
          </a:p>
        </p:txBody>
      </p:sp>
      <p:sp>
        <p:nvSpPr>
          <p:cNvPr id="3" name="Inhaltsplatzhalter 2">
            <a:extLst>
              <a:ext uri="{FF2B5EF4-FFF2-40B4-BE49-F238E27FC236}">
                <a16:creationId xmlns:a16="http://schemas.microsoft.com/office/drawing/2014/main" id="{CEE7E6E6-0EA8-9E2B-CFB7-ABE02A8DEA2B}"/>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a:extLst>
              <a:ext uri="{FF2B5EF4-FFF2-40B4-BE49-F238E27FC236}">
                <a16:creationId xmlns:a16="http://schemas.microsoft.com/office/drawing/2014/main" id="{01834DAE-09FA-EEFA-0CDD-900F788AD9F8}"/>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19816922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14ABE4F-E417-571D-7245-993487177587}"/>
              </a:ext>
            </a:extLst>
          </p:cNvPr>
          <p:cNvSpPr>
            <a:spLocks noGrp="1"/>
          </p:cNvSpPr>
          <p:nvPr>
            <p:ph type="title"/>
          </p:nvPr>
        </p:nvSpPr>
        <p:spPr>
          <a:xfrm>
            <a:off x="839788" y="365125"/>
            <a:ext cx="10515600" cy="1325563"/>
          </a:xfrm>
        </p:spPr>
        <p:txBody>
          <a:bodyPr>
            <a:normAutofit/>
          </a:bodyPr>
          <a:lstStyle>
            <a:lvl1pPr>
              <a:defRPr lang="de-DE" sz="4000" kern="1200" dirty="0">
                <a:solidFill>
                  <a:srgbClr val="0B7940"/>
                </a:solidFill>
                <a:latin typeface="Liberation Sans"/>
                <a:ea typeface="+mj-ea"/>
                <a:cs typeface="+mj-cs"/>
              </a:defRPr>
            </a:lvl1pPr>
          </a:lstStyle>
          <a:p>
            <a:r>
              <a:rPr lang="de-DE"/>
              <a:t>Mastertitelformat bearbeiten</a:t>
            </a:r>
          </a:p>
        </p:txBody>
      </p:sp>
      <p:sp>
        <p:nvSpPr>
          <p:cNvPr id="3" name="Textplatzhalter 2">
            <a:extLst>
              <a:ext uri="{FF2B5EF4-FFF2-40B4-BE49-F238E27FC236}">
                <a16:creationId xmlns:a16="http://schemas.microsoft.com/office/drawing/2014/main" id="{6E105081-092F-5313-EC66-A565A1E86D8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20E7E5F4-2F33-52A6-E856-99275FAC078D}"/>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a:extLst>
              <a:ext uri="{FF2B5EF4-FFF2-40B4-BE49-F238E27FC236}">
                <a16:creationId xmlns:a16="http://schemas.microsoft.com/office/drawing/2014/main" id="{37099890-D6C2-47DF-5C2F-39FED536C41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D2056FAC-B72B-4BC5-A6FE-9D6D0DF94B6F}"/>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8870773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4.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7.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png"/><Relationship Id="rId5" Type="http://schemas.openxmlformats.org/officeDocument/2006/relationships/slideLayout" Target="../slideLayouts/slideLayout5.xml"/><Relationship Id="rId15" Type="http://schemas.openxmlformats.org/officeDocument/2006/relationships/image" Target="../media/image6.png"/><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 Id="rId14"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gra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9A3A9F4-8DD6-6655-4F0F-C1B101BF1047}"/>
              </a:ext>
            </a:extLst>
          </p:cNvPr>
          <p:cNvSpPr/>
          <p:nvPr userDrawn="1"/>
        </p:nvSpPr>
        <p:spPr>
          <a:xfrm>
            <a:off x="1" y="6041318"/>
            <a:ext cx="12192000" cy="816682"/>
          </a:xfrm>
          <a:prstGeom prst="rect">
            <a:avLst/>
          </a:prstGeom>
          <a:gradFill flip="none" rotWithShape="1">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16200000" scaled="1"/>
            <a:tileRect/>
          </a:gradFill>
          <a:ln w="28575">
            <a:solidFill>
              <a:srgbClr val="0B79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platzhalter 1">
            <a:extLst>
              <a:ext uri="{FF2B5EF4-FFF2-40B4-BE49-F238E27FC236}">
                <a16:creationId xmlns:a16="http://schemas.microsoft.com/office/drawing/2014/main" id="{DBD302EC-AFD9-1119-04B1-06DCC1ACCB2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p>
        </p:txBody>
      </p:sp>
      <p:sp>
        <p:nvSpPr>
          <p:cNvPr id="3" name="Textplatzhalter 2">
            <a:extLst>
              <a:ext uri="{FF2B5EF4-FFF2-40B4-BE49-F238E27FC236}">
                <a16:creationId xmlns:a16="http://schemas.microsoft.com/office/drawing/2014/main" id="{E58A9C20-5789-CC75-877A-897B09711B1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pic>
        <p:nvPicPr>
          <p:cNvPr id="8" name="Grafik 7">
            <a:extLst>
              <a:ext uri="{FF2B5EF4-FFF2-40B4-BE49-F238E27FC236}">
                <a16:creationId xmlns:a16="http://schemas.microsoft.com/office/drawing/2014/main" id="{1D3A75EA-C294-ECD8-522E-A61C43988D09}"/>
              </a:ext>
            </a:extLst>
          </p:cNvPr>
          <p:cNvPicPr>
            <a:picLocks noChangeAspect="1"/>
          </p:cNvPicPr>
          <p:nvPr userDrawn="1"/>
        </p:nvPicPr>
        <p:blipFill>
          <a:blip r:embed="rId10">
            <a:clrChange>
              <a:clrFrom>
                <a:srgbClr val="FFFFFF"/>
              </a:clrFrom>
              <a:clrTo>
                <a:srgbClr val="FFFFFF">
                  <a:alpha val="0"/>
                </a:srgbClr>
              </a:clrTo>
            </a:clrChange>
          </a:blip>
          <a:stretch>
            <a:fillRect/>
          </a:stretch>
        </p:blipFill>
        <p:spPr>
          <a:xfrm>
            <a:off x="2370382" y="6231144"/>
            <a:ext cx="793772" cy="491063"/>
          </a:xfrm>
          <a:prstGeom prst="rect">
            <a:avLst/>
          </a:prstGeom>
        </p:spPr>
      </p:pic>
      <p:pic>
        <p:nvPicPr>
          <p:cNvPr id="9" name="Grafik 8">
            <a:extLst>
              <a:ext uri="{FF2B5EF4-FFF2-40B4-BE49-F238E27FC236}">
                <a16:creationId xmlns:a16="http://schemas.microsoft.com/office/drawing/2014/main" id="{BE564737-9989-E817-57E2-8C242B285E1F}"/>
              </a:ext>
            </a:extLst>
          </p:cNvPr>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3938943" y="6265476"/>
            <a:ext cx="1145062" cy="354521"/>
          </a:xfrm>
          <a:prstGeom prst="rect">
            <a:avLst/>
          </a:prstGeom>
        </p:spPr>
      </p:pic>
      <p:pic>
        <p:nvPicPr>
          <p:cNvPr id="10" name="Grafik 9">
            <a:extLst>
              <a:ext uri="{FF2B5EF4-FFF2-40B4-BE49-F238E27FC236}">
                <a16:creationId xmlns:a16="http://schemas.microsoft.com/office/drawing/2014/main" id="{B7577D5B-CB07-FDBB-A8E6-1D9902C1CD19}"/>
              </a:ext>
            </a:extLst>
          </p:cNvPr>
          <p:cNvPicPr>
            <a:picLocks noChangeAspect="1"/>
          </p:cNvPicPr>
          <p:nvPr userDrawn="1"/>
        </p:nvPicPr>
        <p:blipFill>
          <a:blip r:embed="rId12"/>
          <a:stretch>
            <a:fillRect/>
          </a:stretch>
        </p:blipFill>
        <p:spPr>
          <a:xfrm>
            <a:off x="5761463" y="6387606"/>
            <a:ext cx="861498" cy="189822"/>
          </a:xfrm>
          <a:prstGeom prst="rect">
            <a:avLst/>
          </a:prstGeom>
        </p:spPr>
      </p:pic>
      <p:pic>
        <p:nvPicPr>
          <p:cNvPr id="11" name="Grafik 10" descr="Ein Bild, das Text enthält.&#10;&#10;Automatisch generierte Beschreibung">
            <a:extLst>
              <a:ext uri="{FF2B5EF4-FFF2-40B4-BE49-F238E27FC236}">
                <a16:creationId xmlns:a16="http://schemas.microsoft.com/office/drawing/2014/main" id="{67C77C99-3318-3B95-E2D0-2F8D24985D21}"/>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7680527" y="6211665"/>
            <a:ext cx="423056" cy="646335"/>
          </a:xfrm>
          <a:prstGeom prst="rect">
            <a:avLst/>
          </a:prstGeom>
        </p:spPr>
      </p:pic>
      <p:pic>
        <p:nvPicPr>
          <p:cNvPr id="12" name="Grafik 11">
            <a:extLst>
              <a:ext uri="{FF2B5EF4-FFF2-40B4-BE49-F238E27FC236}">
                <a16:creationId xmlns:a16="http://schemas.microsoft.com/office/drawing/2014/main" id="{44E72490-D726-6602-FD8C-C197151A14D3}"/>
              </a:ext>
            </a:extLst>
          </p:cNvPr>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9315336" y="6134128"/>
            <a:ext cx="503065" cy="601273"/>
          </a:xfrm>
          <a:prstGeom prst="rect">
            <a:avLst/>
          </a:prstGeom>
        </p:spPr>
      </p:pic>
      <p:pic>
        <p:nvPicPr>
          <p:cNvPr id="13" name="Grafik 12">
            <a:extLst>
              <a:ext uri="{FF2B5EF4-FFF2-40B4-BE49-F238E27FC236}">
                <a16:creationId xmlns:a16="http://schemas.microsoft.com/office/drawing/2014/main" id="{82AB799A-2CCF-F46E-E717-9DC4CF645C1D}"/>
              </a:ext>
            </a:extLst>
          </p:cNvPr>
          <p:cNvPicPr>
            <a:picLocks noChangeAspect="1"/>
          </p:cNvPicPr>
          <p:nvPr userDrawn="1"/>
        </p:nvPicPr>
        <p:blipFill>
          <a:blip r:embed="rId15"/>
          <a:stretch>
            <a:fillRect/>
          </a:stretch>
        </p:blipFill>
        <p:spPr>
          <a:xfrm>
            <a:off x="10700105" y="6231144"/>
            <a:ext cx="894027" cy="416708"/>
          </a:xfrm>
          <a:prstGeom prst="rect">
            <a:avLst/>
          </a:prstGeom>
        </p:spPr>
      </p:pic>
      <p:pic>
        <p:nvPicPr>
          <p:cNvPr id="6" name="Grafik 5" descr="Ein Bild, das Text enthält.&#10;&#10;Automatisch generierte Beschreibung">
            <a:extLst>
              <a:ext uri="{FF2B5EF4-FFF2-40B4-BE49-F238E27FC236}">
                <a16:creationId xmlns:a16="http://schemas.microsoft.com/office/drawing/2014/main" id="{2D8BC87D-F73C-1C81-BB06-FB379C18ABB7}"/>
              </a:ext>
            </a:extLst>
          </p:cNvPr>
          <p:cNvPicPr>
            <a:picLocks noChangeAspect="1"/>
          </p:cNvPicPr>
          <p:nvPr userDrawn="1"/>
        </p:nvPicPr>
        <p:blipFill>
          <a:blip r:embed="rId16"/>
          <a:stretch>
            <a:fillRect/>
          </a:stretch>
        </p:blipFill>
        <p:spPr>
          <a:xfrm>
            <a:off x="438996" y="6265476"/>
            <a:ext cx="1492391" cy="311952"/>
          </a:xfrm>
          <a:prstGeom prst="rect">
            <a:avLst/>
          </a:prstGeom>
        </p:spPr>
      </p:pic>
    </p:spTree>
    <p:extLst>
      <p:ext uri="{BB962C8B-B14F-4D97-AF65-F5344CB8AC3E}">
        <p14:creationId xmlns:p14="http://schemas.microsoft.com/office/powerpoint/2010/main" val="188785198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73" r:id="rId3"/>
    <p:sldLayoutId id="2147483651" r:id="rId4"/>
    <p:sldLayoutId id="2147483655" r:id="rId5"/>
    <p:sldLayoutId id="2147483672" r:id="rId6"/>
    <p:sldLayoutId id="2147483652" r:id="rId7"/>
    <p:sldLayoutId id="2147483653" r:id="rId8"/>
  </p:sldLayoutIdLst>
  <p:txStyles>
    <p:titleStyle>
      <a:lvl1pPr algn="l" defTabSz="914400" rtl="0" eaLnBrk="1" latinLnBrk="0" hangingPunct="1">
        <a:lnSpc>
          <a:spcPct val="90000"/>
        </a:lnSpc>
        <a:spcBef>
          <a:spcPct val="0"/>
        </a:spcBef>
        <a:buNone/>
        <a:defRPr sz="40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3.png"/><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image" Target="../media/image27.svg"/><Relationship Id="rId5" Type="http://schemas.openxmlformats.org/officeDocument/2006/relationships/image" Target="../media/image20.png"/><Relationship Id="rId4" Type="http://schemas.openxmlformats.org/officeDocument/2006/relationships/image" Target="../media/image25.svg"/></Relationships>
</file>

<file path=ppt/slides/_rels/slide11.xml.rels><?xml version="1.0" encoding="UTF-8" standalone="yes"?>
<Relationships xmlns="http://schemas.openxmlformats.org/package/2006/relationships"><Relationship Id="rId3" Type="http://schemas.openxmlformats.org/officeDocument/2006/relationships/image" Target="../media/image30.svg"/><Relationship Id="rId2" Type="http://schemas.openxmlformats.org/officeDocument/2006/relationships/image" Target="../media/image21.png"/><Relationship Id="rId1" Type="http://schemas.openxmlformats.org/officeDocument/2006/relationships/slideLayout" Target="../slideLayouts/slideLayout3.xml"/><Relationship Id="rId5" Type="http://schemas.openxmlformats.org/officeDocument/2006/relationships/image" Target="../media/image32.svg"/><Relationship Id="rId4" Type="http://schemas.openxmlformats.org/officeDocument/2006/relationships/image" Target="../media/image22.png"/></Relationships>
</file>

<file path=ppt/slides/_rels/slide12.xml.rels><?xml version="1.0" encoding="UTF-8" standalone="yes"?>
<Relationships xmlns="http://schemas.openxmlformats.org/package/2006/relationships"><Relationship Id="rId3" Type="http://schemas.openxmlformats.org/officeDocument/2006/relationships/image" Target="../media/image34.svg"/><Relationship Id="rId2" Type="http://schemas.openxmlformats.org/officeDocument/2006/relationships/image" Target="../media/image23.png"/><Relationship Id="rId1" Type="http://schemas.openxmlformats.org/officeDocument/2006/relationships/slideLayout" Target="../slideLayouts/slideLayout3.xml"/><Relationship Id="rId5" Type="http://schemas.openxmlformats.org/officeDocument/2006/relationships/image" Target="../media/image36.svg"/><Relationship Id="rId4" Type="http://schemas.openxmlformats.org/officeDocument/2006/relationships/image" Target="../media/image24.png"/></Relationships>
</file>

<file path=ppt/slides/_rels/slide13.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38.svg"/><Relationship Id="rId7" Type="http://schemas.openxmlformats.org/officeDocument/2006/relationships/image" Target="../media/image42.svg"/><Relationship Id="rId2" Type="http://schemas.openxmlformats.org/officeDocument/2006/relationships/image" Target="../media/image25.png"/><Relationship Id="rId1" Type="http://schemas.openxmlformats.org/officeDocument/2006/relationships/slideLayout" Target="../slideLayouts/slideLayout3.xml"/><Relationship Id="rId6" Type="http://schemas.openxmlformats.org/officeDocument/2006/relationships/image" Target="../media/image41.svg"/><Relationship Id="rId5" Type="http://schemas.openxmlformats.org/officeDocument/2006/relationships/image" Target="../media/image27.png"/><Relationship Id="rId4" Type="http://schemas.openxmlformats.org/officeDocument/2006/relationships/image" Target="../media/image26.jpeg"/><Relationship Id="rId9" Type="http://schemas.openxmlformats.org/officeDocument/2006/relationships/image" Target="../media/image44.svg"/></Relationships>
</file>

<file path=ppt/slides/_rels/slide14.xml.rels><?xml version="1.0" encoding="UTF-8" standalone="yes"?>
<Relationships xmlns="http://schemas.openxmlformats.org/package/2006/relationships"><Relationship Id="rId3" Type="http://schemas.openxmlformats.org/officeDocument/2006/relationships/image" Target="../media/image45.svg"/><Relationship Id="rId7" Type="http://schemas.openxmlformats.org/officeDocument/2006/relationships/image" Target="../media/image29.jpeg"/><Relationship Id="rId2" Type="http://schemas.openxmlformats.org/officeDocument/2006/relationships/image" Target="../media/image28.png"/><Relationship Id="rId1" Type="http://schemas.openxmlformats.org/officeDocument/2006/relationships/slideLayout" Target="../slideLayouts/slideLayout3.xml"/><Relationship Id="rId6" Type="http://schemas.openxmlformats.org/officeDocument/2006/relationships/image" Target="../media/image38.svg"/><Relationship Id="rId5" Type="http://schemas.openxmlformats.org/officeDocument/2006/relationships/image" Target="../media/image25.png"/><Relationship Id="rId4" Type="http://schemas.openxmlformats.org/officeDocument/2006/relationships/image" Target="../media/image44.svg"/></Relationships>
</file>

<file path=ppt/slides/_rels/slide15.xml.rels><?xml version="1.0" encoding="UTF-8" standalone="yes"?>
<Relationships xmlns="http://schemas.openxmlformats.org/package/2006/relationships"><Relationship Id="rId3" Type="http://schemas.openxmlformats.org/officeDocument/2006/relationships/image" Target="../media/image38.svg"/><Relationship Id="rId2" Type="http://schemas.openxmlformats.org/officeDocument/2006/relationships/image" Target="../media/image25.png"/><Relationship Id="rId1" Type="http://schemas.openxmlformats.org/officeDocument/2006/relationships/slideLayout" Target="../slideLayouts/slideLayout3.xml"/><Relationship Id="rId4" Type="http://schemas.openxmlformats.org/officeDocument/2006/relationships/image" Target="../media/image30.jpeg"/></Relationships>
</file>

<file path=ppt/slides/_rels/slide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9.svg"/><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image" Target="../media/image16.png"/><Relationship Id="rId5" Type="http://schemas.openxmlformats.org/officeDocument/2006/relationships/image" Target="../media/image17.svg"/><Relationship Id="rId4" Type="http://schemas.openxmlformats.org/officeDocument/2006/relationships/image" Target="../media/image16.svg"/></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23.svg"/><Relationship Id="rId5" Type="http://schemas.openxmlformats.org/officeDocument/2006/relationships/image" Target="../media/image18.png"/><Relationship Id="rId4" Type="http://schemas.openxmlformats.org/officeDocument/2006/relationships/image" Target="../media/image21.svg"/></Relationships>
</file>

<file path=ppt/slides/_rels/slide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image" Target="../media/image27.svg"/><Relationship Id="rId5" Type="http://schemas.openxmlformats.org/officeDocument/2006/relationships/image" Target="../media/image20.png"/><Relationship Id="rId4" Type="http://schemas.openxmlformats.org/officeDocument/2006/relationships/image" Target="../media/image25.sv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28.svg"/><Relationship Id="rId5" Type="http://schemas.openxmlformats.org/officeDocument/2006/relationships/image" Target="../media/image18.png"/><Relationship Id="rId4" Type="http://schemas.openxmlformats.org/officeDocument/2006/relationships/image" Target="../media/image21.svg"/></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27.svg"/><Relationship Id="rId5" Type="http://schemas.openxmlformats.org/officeDocument/2006/relationships/image" Target="../media/image20.png"/><Relationship Id="rId4" Type="http://schemas.openxmlformats.org/officeDocument/2006/relationships/image" Target="../media/image25.svg"/></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23.svg"/><Relationship Id="rId5" Type="http://schemas.openxmlformats.org/officeDocument/2006/relationships/image" Target="../media/image18.png"/><Relationship Id="rId4" Type="http://schemas.openxmlformats.org/officeDocument/2006/relationships/image" Target="../media/image21.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el 1"/>
          <p:cNvSpPr txBox="1">
            <a:spLocks/>
          </p:cNvSpPr>
          <p:nvPr/>
        </p:nvSpPr>
        <p:spPr>
          <a:xfrm>
            <a:off x="1127618" y="2971801"/>
            <a:ext cx="9936764" cy="2046081"/>
          </a:xfrm>
          <a:prstGeom prst="rect">
            <a:avLst/>
          </a:prstGeom>
        </p:spPr>
        <p:txBody>
          <a:bodyPr vert="horz" lIns="91440" tIns="45720" rIns="91440" bIns="45720" rtlCol="0" anchor="ctr" anchorCtr="0">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7000"/>
              </a:lnSpc>
              <a:spcBef>
                <a:spcPts val="1000"/>
              </a:spcBef>
            </a:pPr>
            <a:r>
              <a:rPr lang="de-DE" sz="3600" b="1">
                <a:solidFill>
                  <a:srgbClr val="0B7940"/>
                </a:solidFill>
                <a:latin typeface="Liberation Sans" panose="020B0604020202020204" pitchFamily="34" charset="0"/>
                <a:ea typeface="Liberation Sans" panose="020B0604020202020204" pitchFamily="34" charset="0"/>
                <a:cs typeface="Liberation Sans" panose="020B0604020202020204" pitchFamily="34" charset="0"/>
              </a:rPr>
              <a:t/>
            </a:r>
            <a:br>
              <a:rPr lang="de-DE" sz="3600" b="1">
                <a:solidFill>
                  <a:srgbClr val="0B7940"/>
                </a:solidFill>
                <a:latin typeface="Liberation Sans" panose="020B0604020202020204" pitchFamily="34" charset="0"/>
                <a:ea typeface="Liberation Sans" panose="020B0604020202020204" pitchFamily="34" charset="0"/>
                <a:cs typeface="Liberation Sans" panose="020B0604020202020204" pitchFamily="34" charset="0"/>
              </a:rPr>
            </a:br>
            <a:endParaRPr lang="de-DE" sz="4800" b="1">
              <a:solidFill>
                <a:srgbClr val="0B7940"/>
              </a:solidFill>
              <a:latin typeface="Liberation Sans" panose="020B0604020202020204" pitchFamily="34" charset="0"/>
              <a:ea typeface="Liberation Sans" panose="020B0604020202020204" pitchFamily="34" charset="0"/>
              <a:cs typeface="Liberation Sans" panose="020B0604020202020204" pitchFamily="34" charset="0"/>
            </a:endParaRPr>
          </a:p>
        </p:txBody>
      </p:sp>
      <p:pic>
        <p:nvPicPr>
          <p:cNvPr id="13" name="Grafik 12" descr="Ein Bild, das Schrift, Grafiken, Logo, Symbol enthält.&#10;&#10;Automatisch generierte Beschreibung">
            <a:extLst>
              <a:ext uri="{FF2B5EF4-FFF2-40B4-BE49-F238E27FC236}">
                <a16:creationId xmlns:a16="http://schemas.microsoft.com/office/drawing/2014/main" id="{AEEE4A3B-441E-A4C5-12CC-FDFFB41B3F7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2963" y="760264"/>
            <a:ext cx="6953980" cy="4172388"/>
          </a:xfrm>
          <a:prstGeom prst="rect">
            <a:avLst/>
          </a:prstGeom>
        </p:spPr>
      </p:pic>
      <p:pic>
        <p:nvPicPr>
          <p:cNvPr id="14" name="Grafik 13">
            <a:extLst>
              <a:ext uri="{FF2B5EF4-FFF2-40B4-BE49-F238E27FC236}">
                <a16:creationId xmlns:a16="http://schemas.microsoft.com/office/drawing/2014/main" id="{F7512108-C425-A69C-8F69-FFFC1F796141}"/>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006943" y="4229167"/>
            <a:ext cx="2089785" cy="734060"/>
          </a:xfrm>
          <a:prstGeom prst="rect">
            <a:avLst/>
          </a:prstGeom>
          <a:noFill/>
          <a:ln>
            <a:noFill/>
          </a:ln>
        </p:spPr>
      </p:pic>
      <p:sp>
        <p:nvSpPr>
          <p:cNvPr id="15" name="Textfeld 2">
            <a:extLst>
              <a:ext uri="{FF2B5EF4-FFF2-40B4-BE49-F238E27FC236}">
                <a16:creationId xmlns:a16="http://schemas.microsoft.com/office/drawing/2014/main" id="{1333E73C-6536-0B7A-4005-18841EA044FD}"/>
              </a:ext>
            </a:extLst>
          </p:cNvPr>
          <p:cNvSpPr txBox="1">
            <a:spLocks noChangeArrowheads="1"/>
          </p:cNvSpPr>
          <p:nvPr/>
        </p:nvSpPr>
        <p:spPr bwMode="auto">
          <a:xfrm>
            <a:off x="6953980" y="5230581"/>
            <a:ext cx="4897786" cy="500902"/>
          </a:xfrm>
          <a:prstGeom prst="rect">
            <a:avLst/>
          </a:prstGeom>
          <a:no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en-GB" sz="1000">
                <a:effectLst/>
                <a:latin typeface="Liberation Sans" panose="020B0604020202020204" pitchFamily="34" charset="0"/>
                <a:ea typeface="Calibri" panose="020F0502020204030204" pitchFamily="34" charset="0"/>
                <a:cs typeface="Times New Roman" panose="02020603050405020304" pitchFamily="18" charset="0"/>
              </a:rPr>
              <a:t>Kaikki </a:t>
            </a:r>
            <a:r>
              <a:rPr lang="en-GB" sz="1000" err="1">
                <a:effectLst/>
                <a:latin typeface="Liberation Sans" panose="020B0604020202020204" pitchFamily="34" charset="0"/>
                <a:ea typeface="Calibri" panose="020F0502020204030204" pitchFamily="34" charset="0"/>
                <a:cs typeface="Times New Roman" panose="02020603050405020304" pitchFamily="18" charset="0"/>
              </a:rPr>
              <a:t>EcoGreenin</a:t>
            </a:r>
            <a:r>
              <a:rPr lang="en-GB" sz="1000">
                <a:effectLst/>
                <a:latin typeface="Liberation Sans" panose="020B0604020202020204" pitchFamily="34" charset="0"/>
                <a:ea typeface="Calibri" panose="020F0502020204030204" pitchFamily="34" charset="0"/>
                <a:cs typeface="Times New Roman" panose="02020603050405020304" pitchFamily="18" charset="0"/>
              </a:rPr>
              <a:t> tulokset on lisensoitu CC BY-SA 4.0 -lisenssillä. </a:t>
            </a:r>
            <a:r>
              <a:rPr lang="de-DE" sz="1000">
                <a:latin typeface="Liberation Sans" panose="020B0604020202020204" pitchFamily="34" charset="0"/>
                <a:ea typeface="Calibri" panose="020F0502020204030204" pitchFamily="34" charset="0"/>
                <a:cs typeface="Times New Roman" panose="02020603050405020304" pitchFamily="18" charset="0"/>
              </a:rPr>
              <a:t/>
            </a:r>
            <a:br>
              <a:rPr lang="de-DE" sz="1000">
                <a:latin typeface="Liberation Sans" panose="020B0604020202020204" pitchFamily="34" charset="0"/>
                <a:ea typeface="Calibri" panose="020F0502020204030204" pitchFamily="34" charset="0"/>
                <a:cs typeface="Times New Roman" panose="02020603050405020304" pitchFamily="18" charset="0"/>
              </a:rPr>
            </a:br>
            <a:r>
              <a:rPr lang="en-GB" sz="1000">
                <a:effectLst/>
                <a:latin typeface="Liberation Sans" panose="020B0604020202020204" pitchFamily="34" charset="0"/>
                <a:ea typeface="Calibri" panose="020F0502020204030204" pitchFamily="34" charset="0"/>
                <a:cs typeface="Times New Roman" panose="02020603050405020304" pitchFamily="18" charset="0"/>
              </a:rPr>
              <a:t>Voit tarkastella kopiota tästä lisenssistä osoitteessa https://creativecommons.org/licenses/by-sa/4.0.</a:t>
            </a:r>
            <a:endParaRPr lang="de-DE" sz="1000">
              <a:effectLst/>
              <a:latin typeface="Liberation Sans" panose="020B0604020202020204" pitchFamily="34" charset="0"/>
              <a:ea typeface="Calibri" panose="020F0502020204030204" pitchFamily="34" charset="0"/>
              <a:cs typeface="Times New Roman" panose="02020603050405020304" pitchFamily="18" charset="0"/>
            </a:endParaRPr>
          </a:p>
        </p:txBody>
      </p:sp>
      <p:pic>
        <p:nvPicPr>
          <p:cNvPr id="16" name="Grafik 15" descr="Ein Bild, das Text enthält.&#10;&#10;Automatisch generierte Beschreibung">
            <a:extLst>
              <a:ext uri="{FF2B5EF4-FFF2-40B4-BE49-F238E27FC236}">
                <a16:creationId xmlns:a16="http://schemas.microsoft.com/office/drawing/2014/main" id="{C32EFF2D-B7DD-1A4A-4859-5CB613AD80B8}"/>
              </a:ext>
            </a:extLst>
          </p:cNvPr>
          <p:cNvPicPr>
            <a:picLocks noChangeAspect="1"/>
          </p:cNvPicPr>
          <p:nvPr/>
        </p:nvPicPr>
        <p:blipFill>
          <a:blip r:embed="rId4"/>
          <a:stretch>
            <a:fillRect/>
          </a:stretch>
        </p:blipFill>
        <p:spPr>
          <a:xfrm>
            <a:off x="7006943" y="2011797"/>
            <a:ext cx="2548002" cy="532604"/>
          </a:xfrm>
          <a:prstGeom prst="rect">
            <a:avLst/>
          </a:prstGeom>
        </p:spPr>
      </p:pic>
      <p:sp>
        <p:nvSpPr>
          <p:cNvPr id="17" name="Textfeld 16">
            <a:extLst>
              <a:ext uri="{FF2B5EF4-FFF2-40B4-BE49-F238E27FC236}">
                <a16:creationId xmlns:a16="http://schemas.microsoft.com/office/drawing/2014/main" id="{2A6F3768-D02D-6922-D9CA-8430C1038575}"/>
              </a:ext>
            </a:extLst>
          </p:cNvPr>
          <p:cNvSpPr txBox="1"/>
          <p:nvPr/>
        </p:nvSpPr>
        <p:spPr>
          <a:xfrm>
            <a:off x="6953980" y="2721114"/>
            <a:ext cx="4664164" cy="707886"/>
          </a:xfrm>
          <a:prstGeom prst="rect">
            <a:avLst/>
          </a:prstGeom>
          <a:noFill/>
        </p:spPr>
        <p:txBody>
          <a:bodyPr wrap="square">
            <a:spAutoFit/>
          </a:bodyPr>
          <a:lstStyle/>
          <a:p>
            <a:r>
              <a:rPr lang="de-DE" sz="1000" kern="1200">
                <a:solidFill>
                  <a:schemeClr val="tx1"/>
                </a:solidFill>
                <a:effectLst/>
                <a:latin typeface="Liberation Sans" panose="020B0604020202020204" pitchFamily="34" charset="0"/>
                <a:cs typeface="Times New Roman" panose="02020603050405020304" pitchFamily="18" charset="0"/>
              </a:rPr>
              <a:t>Euroopan </a:t>
            </a:r>
            <a:r>
              <a:rPr lang="de-DE" sz="1000" kern="1200" err="1">
                <a:solidFill>
                  <a:schemeClr val="tx1"/>
                </a:solidFill>
                <a:effectLst/>
                <a:latin typeface="Liberation Sans" panose="020B0604020202020204" pitchFamily="34" charset="0"/>
                <a:cs typeface="Times New Roman" panose="02020603050405020304" pitchFamily="18" charset="0"/>
              </a:rPr>
              <a:t>unionin rahoittama. Esitetyt </a:t>
            </a:r>
            <a:r>
              <a:rPr lang="de-DE" sz="1000" kern="1200">
                <a:solidFill>
                  <a:schemeClr val="tx1"/>
                </a:solidFill>
                <a:effectLst/>
                <a:latin typeface="Liberation Sans" panose="020B0604020202020204" pitchFamily="34" charset="0"/>
                <a:cs typeface="Times New Roman" panose="02020603050405020304" pitchFamily="18" charset="0"/>
              </a:rPr>
              <a:t>näkemykset ja </a:t>
            </a:r>
            <a:r>
              <a:rPr lang="de-DE" sz="1000" kern="1200" err="1">
                <a:solidFill>
                  <a:schemeClr val="tx1"/>
                </a:solidFill>
                <a:effectLst/>
                <a:latin typeface="Liberation Sans" panose="020B0604020202020204" pitchFamily="34" charset="0"/>
                <a:cs typeface="Times New Roman" panose="02020603050405020304" pitchFamily="18" charset="0"/>
              </a:rPr>
              <a:t>mielipiteet ovat kuitenkin vain kirjoittajan </a:t>
            </a:r>
            <a:r>
              <a:rPr lang="de-DE" sz="1000" kern="1200">
                <a:solidFill>
                  <a:schemeClr val="tx1"/>
                </a:solidFill>
                <a:effectLst/>
                <a:latin typeface="Liberation Sans" panose="020B0604020202020204" pitchFamily="34" charset="0"/>
                <a:cs typeface="Times New Roman" panose="02020603050405020304" pitchFamily="18" charset="0"/>
              </a:rPr>
              <a:t>(kirjoittajien) </a:t>
            </a:r>
            <a:r>
              <a:rPr lang="de-DE" sz="1000" kern="1200" err="1">
                <a:solidFill>
                  <a:schemeClr val="tx1"/>
                </a:solidFill>
                <a:effectLst/>
                <a:latin typeface="Liberation Sans" panose="020B0604020202020204" pitchFamily="34" charset="0"/>
                <a:cs typeface="Times New Roman" panose="02020603050405020304" pitchFamily="18" charset="0"/>
              </a:rPr>
              <a:t>omia </a:t>
            </a:r>
            <a:r>
              <a:rPr lang="de-DE" sz="1000" kern="1200">
                <a:solidFill>
                  <a:schemeClr val="tx1"/>
                </a:solidFill>
                <a:effectLst/>
                <a:latin typeface="Liberation Sans" panose="020B0604020202020204" pitchFamily="34" charset="0"/>
                <a:cs typeface="Times New Roman" panose="02020603050405020304" pitchFamily="18" charset="0"/>
              </a:rPr>
              <a:t>eivätkä </a:t>
            </a:r>
            <a:r>
              <a:rPr lang="de-DE" sz="1000" kern="1200" err="1">
                <a:solidFill>
                  <a:schemeClr val="tx1"/>
                </a:solidFill>
                <a:effectLst/>
                <a:latin typeface="Liberation Sans" panose="020B0604020202020204" pitchFamily="34" charset="0"/>
                <a:cs typeface="Times New Roman" panose="02020603050405020304" pitchFamily="18" charset="0"/>
              </a:rPr>
              <a:t>välttämättä vastaa </a:t>
            </a:r>
            <a:r>
              <a:rPr lang="de-DE" sz="1000" kern="1200">
                <a:solidFill>
                  <a:schemeClr val="tx1"/>
                </a:solidFill>
                <a:effectLst/>
                <a:latin typeface="Liberation Sans" panose="020B0604020202020204" pitchFamily="34" charset="0"/>
                <a:cs typeface="Times New Roman" panose="02020603050405020304" pitchFamily="18" charset="0"/>
              </a:rPr>
              <a:t>Euroopan unionin </a:t>
            </a:r>
            <a:r>
              <a:rPr lang="de-DE" sz="1000" kern="1200" err="1">
                <a:solidFill>
                  <a:schemeClr val="tx1"/>
                </a:solidFill>
                <a:effectLst/>
                <a:latin typeface="Liberation Sans" panose="020B0604020202020204" pitchFamily="34" charset="0"/>
                <a:cs typeface="Times New Roman" panose="02020603050405020304" pitchFamily="18" charset="0"/>
              </a:rPr>
              <a:t>tai </a:t>
            </a:r>
            <a:r>
              <a:rPr lang="de-DE" sz="1000" kern="1200">
                <a:solidFill>
                  <a:schemeClr val="tx1"/>
                </a:solidFill>
                <a:effectLst/>
                <a:latin typeface="Liberation Sans" panose="020B0604020202020204" pitchFamily="34" charset="0"/>
                <a:cs typeface="Times New Roman" panose="02020603050405020304" pitchFamily="18" charset="0"/>
              </a:rPr>
              <a:t>Euroopan koulutuksen ja kulttuurin toimeenpanoviraston (EACEA</a:t>
            </a:r>
            <a:r>
              <a:rPr lang="de-DE" sz="1000" kern="1200" err="1">
                <a:solidFill>
                  <a:schemeClr val="tx1"/>
                </a:solidFill>
                <a:effectLst/>
                <a:latin typeface="Liberation Sans" panose="020B0604020202020204" pitchFamily="34" charset="0"/>
                <a:cs typeface="Times New Roman" panose="02020603050405020304" pitchFamily="18" charset="0"/>
              </a:rPr>
              <a:t>) näkemyksiä </a:t>
            </a:r>
            <a:r>
              <a:rPr lang="de-DE" sz="1000" kern="1200">
                <a:solidFill>
                  <a:schemeClr val="tx1"/>
                </a:solidFill>
                <a:effectLst/>
                <a:latin typeface="Liberation Sans" panose="020B0604020202020204" pitchFamily="34" charset="0"/>
                <a:cs typeface="Times New Roman" panose="02020603050405020304" pitchFamily="18" charset="0"/>
              </a:rPr>
              <a:t>ja </a:t>
            </a:r>
            <a:r>
              <a:rPr lang="de-DE" sz="1000" kern="1200" err="1">
                <a:solidFill>
                  <a:schemeClr val="tx1"/>
                </a:solidFill>
                <a:effectLst/>
                <a:latin typeface="Liberation Sans" panose="020B0604020202020204" pitchFamily="34" charset="0"/>
                <a:cs typeface="Times New Roman" panose="02020603050405020304" pitchFamily="18" charset="0"/>
              </a:rPr>
              <a:t>mielipiteitä. </a:t>
            </a:r>
            <a:r>
              <a:rPr lang="de-DE" sz="1000" kern="1200">
                <a:solidFill>
                  <a:schemeClr val="tx1"/>
                </a:solidFill>
                <a:effectLst/>
                <a:latin typeface="Liberation Sans" panose="020B0604020202020204" pitchFamily="34" charset="0"/>
                <a:cs typeface="Times New Roman" panose="02020603050405020304" pitchFamily="18" charset="0"/>
              </a:rPr>
              <a:t>Euroopan unionia </a:t>
            </a:r>
            <a:r>
              <a:rPr lang="de-DE" sz="1000" kern="1200" err="1">
                <a:solidFill>
                  <a:schemeClr val="tx1"/>
                </a:solidFill>
                <a:effectLst/>
                <a:latin typeface="Liberation Sans" panose="020B0604020202020204" pitchFamily="34" charset="0"/>
                <a:cs typeface="Times New Roman" panose="02020603050405020304" pitchFamily="18" charset="0"/>
              </a:rPr>
              <a:t>tai </a:t>
            </a:r>
            <a:r>
              <a:rPr lang="de-DE" sz="1000" kern="1200">
                <a:solidFill>
                  <a:schemeClr val="tx1"/>
                </a:solidFill>
                <a:effectLst/>
                <a:latin typeface="Liberation Sans" panose="020B0604020202020204" pitchFamily="34" charset="0"/>
                <a:cs typeface="Times New Roman" panose="02020603050405020304" pitchFamily="18" charset="0"/>
              </a:rPr>
              <a:t>EACEAa </a:t>
            </a:r>
            <a:r>
              <a:rPr lang="de-DE" sz="1000" kern="1200" err="1">
                <a:solidFill>
                  <a:schemeClr val="tx1"/>
                </a:solidFill>
                <a:effectLst/>
                <a:latin typeface="Liberation Sans" panose="020B0604020202020204" pitchFamily="34" charset="0"/>
                <a:cs typeface="Times New Roman" panose="02020603050405020304" pitchFamily="18" charset="0"/>
              </a:rPr>
              <a:t>ei voida pitää niistä vastuussa</a:t>
            </a:r>
            <a:r>
              <a:rPr lang="de-DE" sz="1000" kern="1200">
                <a:solidFill>
                  <a:schemeClr val="tx1"/>
                </a:solidFill>
                <a:effectLst/>
                <a:latin typeface="Liberation Sans" panose="020B0604020202020204" pitchFamily="34" charset="0"/>
                <a:cs typeface="Times New Roman" panose="02020603050405020304" pitchFamily="18" charset="0"/>
              </a:rPr>
              <a:t>.</a:t>
            </a:r>
          </a:p>
        </p:txBody>
      </p:sp>
    </p:spTree>
    <p:extLst>
      <p:ext uri="{BB962C8B-B14F-4D97-AF65-F5344CB8AC3E}">
        <p14:creationId xmlns:p14="http://schemas.microsoft.com/office/powerpoint/2010/main" val="34685229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5233942" y="1310961"/>
            <a:ext cx="6515945" cy="4430843"/>
          </a:xfrm>
          <a:custGeom>
            <a:avLst/>
            <a:gdLst/>
            <a:ahLst/>
            <a:cxnLst/>
            <a:rect l="l" t="t" r="r" b="b"/>
            <a:pathLst>
              <a:path w="9773917" h="6646264">
                <a:moveTo>
                  <a:pt x="0" y="0"/>
                </a:moveTo>
                <a:lnTo>
                  <a:pt x="9773917" y="0"/>
                </a:lnTo>
                <a:lnTo>
                  <a:pt x="9773917" y="6646264"/>
                </a:lnTo>
                <a:lnTo>
                  <a:pt x="0" y="6646264"/>
                </a:lnTo>
                <a:lnTo>
                  <a:pt x="0" y="0"/>
                </a:lnTo>
                <a:close/>
              </a:path>
            </a:pathLst>
          </a:custGeom>
          <a:blipFill>
            <a:blip r:embed="rId3">
              <a:extLst>
                <a:ext uri="{96DAC541-7B7A-43D3-8B79-37D633B846F1}">
                  <asvg:svgBlip xmlns:asvg="http://schemas.microsoft.com/office/drawing/2016/SVG/main" xmlns="" r:embed="rId4"/>
                </a:ext>
              </a:extLst>
            </a:blip>
            <a:stretch>
              <a:fillRect/>
            </a:stretch>
          </a:blipFill>
        </p:spPr>
        <p:txBody>
          <a:bodyPr/>
          <a:lstStyle/>
          <a:p>
            <a:endParaRPr lang="de-DE" sz="1200"/>
          </a:p>
        </p:txBody>
      </p:sp>
      <p:sp>
        <p:nvSpPr>
          <p:cNvPr id="3" name="Freeform 3"/>
          <p:cNvSpPr/>
          <p:nvPr/>
        </p:nvSpPr>
        <p:spPr>
          <a:xfrm>
            <a:off x="5645806" y="2732275"/>
            <a:ext cx="1620629" cy="1588216"/>
          </a:xfrm>
          <a:custGeom>
            <a:avLst/>
            <a:gdLst/>
            <a:ahLst/>
            <a:cxnLst/>
            <a:rect l="l" t="t" r="r" b="b"/>
            <a:pathLst>
              <a:path w="2430943" h="2382324">
                <a:moveTo>
                  <a:pt x="0" y="0"/>
                </a:moveTo>
                <a:lnTo>
                  <a:pt x="2430943" y="0"/>
                </a:lnTo>
                <a:lnTo>
                  <a:pt x="2430943" y="2382324"/>
                </a:lnTo>
                <a:lnTo>
                  <a:pt x="0" y="2382324"/>
                </a:lnTo>
                <a:lnTo>
                  <a:pt x="0" y="0"/>
                </a:lnTo>
                <a:close/>
              </a:path>
            </a:pathLst>
          </a:custGeom>
          <a:blipFill>
            <a:blip r:embed="rId5">
              <a:extLst>
                <a:ext uri="{96DAC541-7B7A-43D3-8B79-37D633B846F1}">
                  <asvg:svgBlip xmlns:asvg="http://schemas.microsoft.com/office/drawing/2016/SVG/main" xmlns="" r:embed="rId6"/>
                </a:ext>
              </a:extLst>
            </a:blip>
            <a:stretch>
              <a:fillRect/>
            </a:stretch>
          </a:blipFill>
        </p:spPr>
        <p:txBody>
          <a:bodyPr/>
          <a:lstStyle/>
          <a:p>
            <a:endParaRPr lang="de-DE" sz="1200"/>
          </a:p>
        </p:txBody>
      </p:sp>
      <p:sp>
        <p:nvSpPr>
          <p:cNvPr id="4" name="TextBox 4"/>
          <p:cNvSpPr txBox="1"/>
          <p:nvPr/>
        </p:nvSpPr>
        <p:spPr>
          <a:xfrm>
            <a:off x="685800" y="1251012"/>
            <a:ext cx="5560888" cy="423193"/>
          </a:xfrm>
          <a:prstGeom prst="rect">
            <a:avLst/>
          </a:prstGeom>
        </p:spPr>
        <p:txBody>
          <a:bodyPr wrap="square" lIns="0" tIns="0" rIns="0" bIns="0" rtlCol="0" anchor="t">
            <a:spAutoFit/>
          </a:bodyPr>
          <a:lstStyle/>
          <a:p>
            <a:pPr>
              <a:lnSpc>
                <a:spcPts val="3267"/>
              </a:lnSpc>
              <a:spcBef>
                <a:spcPct val="0"/>
              </a:spcBef>
            </a:pPr>
            <a:r>
              <a:rPr lang="en-US" sz="2800">
                <a:solidFill>
                  <a:srgbClr val="0B7940"/>
                </a:solidFill>
                <a:latin typeface="Liberation Sans"/>
                <a:ea typeface="+mj-ea"/>
                <a:cs typeface="+mj-cs"/>
              </a:rPr>
              <a:t>VAIHTOEHTOISET TOIMINNOT</a:t>
            </a:r>
          </a:p>
        </p:txBody>
      </p:sp>
      <p:sp>
        <p:nvSpPr>
          <p:cNvPr id="5" name="TextBox 5"/>
          <p:cNvSpPr txBox="1"/>
          <p:nvPr/>
        </p:nvSpPr>
        <p:spPr>
          <a:xfrm>
            <a:off x="259492" y="1812468"/>
            <a:ext cx="4768518" cy="4389663"/>
          </a:xfrm>
          <a:prstGeom prst="rect">
            <a:avLst/>
          </a:prstGeom>
        </p:spPr>
        <p:txBody>
          <a:bodyPr wrap="square" lIns="0" tIns="0" rIns="0" bIns="0" rtlCol="0" anchor="t">
            <a:spAutoFit/>
          </a:bodyPr>
          <a:lstStyle/>
          <a:p>
            <a:pPr algn="just"/>
            <a:r>
              <a:rPr lang="en-US" dirty="0" err="1">
                <a:solidFill>
                  <a:srgbClr val="000000"/>
                </a:solidFill>
                <a:latin typeface="Liberation Sans" panose="020B0604020202020204" pitchFamily="34" charset="0"/>
              </a:rPr>
              <a:t>Vaihtoehtoisia</a:t>
            </a:r>
            <a:r>
              <a:rPr lang="en-US" dirty="0">
                <a:solidFill>
                  <a:srgbClr val="000000"/>
                </a:solidFill>
                <a:latin typeface="Liberation Sans" panose="020B0604020202020204" pitchFamily="34" charset="0"/>
              </a:rPr>
              <a:t> </a:t>
            </a:r>
            <a:r>
              <a:rPr lang="en-US" dirty="0" err="1">
                <a:solidFill>
                  <a:srgbClr val="000000"/>
                </a:solidFill>
                <a:latin typeface="Liberation Sans" panose="020B0604020202020204" pitchFamily="34" charset="0"/>
              </a:rPr>
              <a:t>aktiviteetteja</a:t>
            </a:r>
            <a:r>
              <a:rPr lang="en-US" dirty="0">
                <a:solidFill>
                  <a:srgbClr val="000000"/>
                </a:solidFill>
                <a:latin typeface="Liberation Sans" panose="020B0604020202020204" pitchFamily="34" charset="0"/>
              </a:rPr>
              <a:t> - </a:t>
            </a:r>
            <a:r>
              <a:rPr lang="en-US" dirty="0" err="1">
                <a:solidFill>
                  <a:srgbClr val="000000"/>
                </a:solidFill>
                <a:latin typeface="Liberation Sans" panose="020B0604020202020204" pitchFamily="34" charset="0"/>
              </a:rPr>
              <a:t>kuten</a:t>
            </a:r>
            <a:r>
              <a:rPr lang="en-US" dirty="0">
                <a:solidFill>
                  <a:srgbClr val="000000"/>
                </a:solidFill>
                <a:latin typeface="Liberation Sans" panose="020B0604020202020204" pitchFamily="34" charset="0"/>
              </a:rPr>
              <a:t> </a:t>
            </a:r>
            <a:r>
              <a:rPr lang="en-US" dirty="0" err="1">
                <a:solidFill>
                  <a:srgbClr val="000000"/>
                </a:solidFill>
                <a:latin typeface="Liberation Sans" panose="020B0604020202020204" pitchFamily="34" charset="0"/>
              </a:rPr>
              <a:t>nimestä</a:t>
            </a:r>
            <a:r>
              <a:rPr lang="en-US" dirty="0">
                <a:solidFill>
                  <a:srgbClr val="000000"/>
                </a:solidFill>
                <a:latin typeface="Liberation Sans" panose="020B0604020202020204" pitchFamily="34" charset="0"/>
              </a:rPr>
              <a:t> </a:t>
            </a:r>
            <a:r>
              <a:rPr lang="en-US" dirty="0" err="1">
                <a:solidFill>
                  <a:srgbClr val="000000"/>
                </a:solidFill>
                <a:latin typeface="Liberation Sans" panose="020B0604020202020204" pitchFamily="34" charset="0"/>
              </a:rPr>
              <a:t>käy</a:t>
            </a:r>
            <a:r>
              <a:rPr lang="en-US" dirty="0">
                <a:solidFill>
                  <a:srgbClr val="000000"/>
                </a:solidFill>
                <a:latin typeface="Liberation Sans" panose="020B0604020202020204" pitchFamily="34" charset="0"/>
              </a:rPr>
              <a:t> </a:t>
            </a:r>
            <a:r>
              <a:rPr lang="en-US" dirty="0" err="1">
                <a:solidFill>
                  <a:srgbClr val="000000"/>
                </a:solidFill>
                <a:latin typeface="Liberation Sans" panose="020B0604020202020204" pitchFamily="34" charset="0"/>
              </a:rPr>
              <a:t>ilmi</a:t>
            </a:r>
            <a:r>
              <a:rPr lang="en-US" dirty="0">
                <a:solidFill>
                  <a:srgbClr val="000000"/>
                </a:solidFill>
                <a:latin typeface="Liberation Sans" panose="020B0604020202020204" pitchFamily="34" charset="0"/>
              </a:rPr>
              <a:t> - </a:t>
            </a:r>
            <a:r>
              <a:rPr lang="en-US" dirty="0" err="1">
                <a:solidFill>
                  <a:srgbClr val="000000"/>
                </a:solidFill>
                <a:latin typeface="Liberation Sans" panose="020B0604020202020204" pitchFamily="34" charset="0"/>
              </a:rPr>
              <a:t>voidaan</a:t>
            </a:r>
            <a:r>
              <a:rPr lang="en-US" dirty="0">
                <a:solidFill>
                  <a:srgbClr val="000000"/>
                </a:solidFill>
                <a:latin typeface="Liberation Sans" panose="020B0604020202020204" pitchFamily="34" charset="0"/>
              </a:rPr>
              <a:t> </a:t>
            </a:r>
            <a:r>
              <a:rPr lang="en-US" dirty="0" err="1">
                <a:solidFill>
                  <a:srgbClr val="000000"/>
                </a:solidFill>
                <a:latin typeface="Liberation Sans" panose="020B0604020202020204" pitchFamily="34" charset="0"/>
              </a:rPr>
              <a:t>käyttää</a:t>
            </a:r>
            <a:r>
              <a:rPr lang="en-US" dirty="0">
                <a:solidFill>
                  <a:srgbClr val="000000"/>
                </a:solidFill>
                <a:latin typeface="Liberation Sans" panose="020B0604020202020204" pitchFamily="34" charset="0"/>
              </a:rPr>
              <a:t> </a:t>
            </a:r>
            <a:r>
              <a:rPr lang="en-US" dirty="0" err="1">
                <a:solidFill>
                  <a:srgbClr val="000000"/>
                </a:solidFill>
                <a:latin typeface="Liberation Sans" panose="020B0604020202020204" pitchFamily="34" charset="0"/>
              </a:rPr>
              <a:t>vaihtoehtoisesti</a:t>
            </a:r>
            <a:r>
              <a:rPr lang="en-US" dirty="0">
                <a:solidFill>
                  <a:srgbClr val="000000"/>
                </a:solidFill>
                <a:latin typeface="Liberation Sans" panose="020B0604020202020204" pitchFamily="34" charset="0"/>
              </a:rPr>
              <a:t> </a:t>
            </a:r>
            <a:r>
              <a:rPr lang="en-US" dirty="0" err="1">
                <a:solidFill>
                  <a:srgbClr val="000000"/>
                </a:solidFill>
                <a:latin typeface="Liberation Sans" panose="020B0604020202020204" pitchFamily="34" charset="0"/>
              </a:rPr>
              <a:t>oppimiskokonaisuuden</a:t>
            </a:r>
            <a:r>
              <a:rPr lang="en-US" dirty="0">
                <a:solidFill>
                  <a:srgbClr val="000000"/>
                </a:solidFill>
                <a:latin typeface="Liberation Sans" panose="020B0604020202020204" pitchFamily="34" charset="0"/>
              </a:rPr>
              <a:t> </a:t>
            </a:r>
            <a:r>
              <a:rPr lang="en-US" dirty="0" err="1">
                <a:solidFill>
                  <a:srgbClr val="000000"/>
                </a:solidFill>
                <a:latin typeface="Liberation Sans" panose="020B0604020202020204" pitchFamily="34" charset="0"/>
              </a:rPr>
              <a:t>pääkonseptissa</a:t>
            </a:r>
            <a:r>
              <a:rPr lang="en-US" dirty="0">
                <a:solidFill>
                  <a:srgbClr val="000000"/>
                </a:solidFill>
                <a:latin typeface="Liberation Sans" panose="020B0604020202020204" pitchFamily="34" charset="0"/>
              </a:rPr>
              <a:t> </a:t>
            </a:r>
            <a:r>
              <a:rPr lang="en-US" dirty="0" err="1">
                <a:solidFill>
                  <a:srgbClr val="000000"/>
                </a:solidFill>
                <a:latin typeface="Liberation Sans" panose="020B0604020202020204" pitchFamily="34" charset="0"/>
              </a:rPr>
              <a:t>esitettyjen</a:t>
            </a:r>
            <a:r>
              <a:rPr lang="en-US" dirty="0">
                <a:solidFill>
                  <a:srgbClr val="000000"/>
                </a:solidFill>
                <a:latin typeface="Liberation Sans" panose="020B0604020202020204" pitchFamily="34" charset="0"/>
              </a:rPr>
              <a:t> </a:t>
            </a:r>
            <a:r>
              <a:rPr lang="en-US" dirty="0" err="1">
                <a:solidFill>
                  <a:srgbClr val="000000"/>
                </a:solidFill>
                <a:latin typeface="Liberation Sans" panose="020B0604020202020204" pitchFamily="34" charset="0"/>
              </a:rPr>
              <a:t>pääaktiviteettien</a:t>
            </a:r>
            <a:r>
              <a:rPr lang="en-US" dirty="0">
                <a:solidFill>
                  <a:srgbClr val="000000"/>
                </a:solidFill>
                <a:latin typeface="Liberation Sans" panose="020B0604020202020204" pitchFamily="34" charset="0"/>
              </a:rPr>
              <a:t> </a:t>
            </a:r>
            <a:r>
              <a:rPr lang="en-US" dirty="0" err="1">
                <a:solidFill>
                  <a:srgbClr val="000000"/>
                </a:solidFill>
                <a:latin typeface="Liberation Sans" panose="020B0604020202020204" pitchFamily="34" charset="0"/>
              </a:rPr>
              <a:t>kanssa</a:t>
            </a:r>
            <a:r>
              <a:rPr lang="en-US" dirty="0">
                <a:solidFill>
                  <a:srgbClr val="000000"/>
                </a:solidFill>
                <a:latin typeface="Liberation Sans" panose="020B0604020202020204" pitchFamily="34" charset="0"/>
              </a:rPr>
              <a:t>.</a:t>
            </a:r>
          </a:p>
          <a:p>
            <a:pPr algn="just"/>
            <a:endParaRPr lang="en-US" dirty="0">
              <a:solidFill>
                <a:srgbClr val="000000"/>
              </a:solidFill>
              <a:latin typeface="Liberation Sans" panose="020B0604020202020204" pitchFamily="34" charset="0"/>
            </a:endParaRPr>
          </a:p>
          <a:p>
            <a:pPr algn="just"/>
            <a:r>
              <a:rPr lang="en-US" dirty="0">
                <a:solidFill>
                  <a:srgbClr val="000000"/>
                </a:solidFill>
                <a:latin typeface="Liberation Sans" panose="020B0604020202020204" pitchFamily="34" charset="0"/>
              </a:rPr>
              <a:t>Ne </a:t>
            </a:r>
            <a:r>
              <a:rPr lang="en-US" dirty="0" err="1">
                <a:solidFill>
                  <a:srgbClr val="000000"/>
                </a:solidFill>
                <a:latin typeface="Liberation Sans" panose="020B0604020202020204" pitchFamily="34" charset="0"/>
              </a:rPr>
              <a:t>ovat</a:t>
            </a:r>
            <a:r>
              <a:rPr lang="en-US" dirty="0">
                <a:solidFill>
                  <a:srgbClr val="000000"/>
                </a:solidFill>
                <a:latin typeface="Liberation Sans" panose="020B0604020202020204" pitchFamily="34" charset="0"/>
              </a:rPr>
              <a:t> </a:t>
            </a:r>
            <a:r>
              <a:rPr lang="en-US" dirty="0" err="1">
                <a:solidFill>
                  <a:srgbClr val="000000"/>
                </a:solidFill>
                <a:latin typeface="Liberation Sans" panose="020B0604020202020204" pitchFamily="34" charset="0"/>
              </a:rPr>
              <a:t>myös</a:t>
            </a:r>
            <a:r>
              <a:rPr lang="en-US" dirty="0">
                <a:solidFill>
                  <a:srgbClr val="000000"/>
                </a:solidFill>
                <a:latin typeface="Liberation Sans" panose="020B0604020202020204" pitchFamily="34" charset="0"/>
              </a:rPr>
              <a:t> </a:t>
            </a:r>
            <a:r>
              <a:rPr lang="en-US" dirty="0" err="1">
                <a:solidFill>
                  <a:srgbClr val="000000"/>
                </a:solidFill>
                <a:latin typeface="Liberation Sans" panose="020B0604020202020204" pitchFamily="34" charset="0"/>
              </a:rPr>
              <a:t>loistavia</a:t>
            </a:r>
            <a:r>
              <a:rPr lang="en-US" dirty="0">
                <a:solidFill>
                  <a:srgbClr val="000000"/>
                </a:solidFill>
                <a:latin typeface="Liberation Sans" panose="020B0604020202020204" pitchFamily="34" charset="0"/>
              </a:rPr>
              <a:t> </a:t>
            </a:r>
            <a:r>
              <a:rPr lang="en-US" dirty="0" err="1">
                <a:solidFill>
                  <a:srgbClr val="000000"/>
                </a:solidFill>
                <a:latin typeface="Liberation Sans" panose="020B0604020202020204" pitchFamily="34" charset="0"/>
              </a:rPr>
              <a:t>välineitä</a:t>
            </a:r>
            <a:r>
              <a:rPr lang="en-US" dirty="0">
                <a:solidFill>
                  <a:srgbClr val="000000"/>
                </a:solidFill>
                <a:latin typeface="Liberation Sans" panose="020B0604020202020204" pitchFamily="34" charset="0"/>
              </a:rPr>
              <a:t> </a:t>
            </a:r>
            <a:r>
              <a:rPr lang="en-US" dirty="0" err="1">
                <a:solidFill>
                  <a:srgbClr val="000000"/>
                </a:solidFill>
                <a:latin typeface="Liberation Sans" panose="020B0604020202020204" pitchFamily="34" charset="0"/>
              </a:rPr>
              <a:t>opettajille</a:t>
            </a:r>
            <a:r>
              <a:rPr lang="en-US" dirty="0">
                <a:solidFill>
                  <a:srgbClr val="000000"/>
                </a:solidFill>
                <a:latin typeface="Liberation Sans" panose="020B0604020202020204" pitchFamily="34" charset="0"/>
              </a:rPr>
              <a:t> ja </a:t>
            </a:r>
            <a:r>
              <a:rPr lang="en-US" dirty="0" err="1">
                <a:solidFill>
                  <a:srgbClr val="000000"/>
                </a:solidFill>
                <a:latin typeface="Liberation Sans" panose="020B0604020202020204" pitchFamily="34" charset="0"/>
              </a:rPr>
              <a:t>kouluttajille</a:t>
            </a:r>
            <a:r>
              <a:rPr lang="en-US" dirty="0">
                <a:solidFill>
                  <a:srgbClr val="000000"/>
                </a:solidFill>
                <a:latin typeface="Liberation Sans" panose="020B0604020202020204" pitchFamily="34" charset="0"/>
              </a:rPr>
              <a:t>, </a:t>
            </a:r>
            <a:r>
              <a:rPr lang="en-US" dirty="0" err="1">
                <a:solidFill>
                  <a:srgbClr val="000000"/>
                </a:solidFill>
                <a:latin typeface="Liberation Sans" panose="020B0604020202020204" pitchFamily="34" charset="0"/>
              </a:rPr>
              <a:t>jotka</a:t>
            </a:r>
            <a:r>
              <a:rPr lang="en-US" dirty="0">
                <a:solidFill>
                  <a:srgbClr val="000000"/>
                </a:solidFill>
                <a:latin typeface="Liberation Sans" panose="020B0604020202020204" pitchFamily="34" charset="0"/>
              </a:rPr>
              <a:t> </a:t>
            </a:r>
            <a:r>
              <a:rPr lang="en-US" dirty="0" err="1">
                <a:solidFill>
                  <a:srgbClr val="000000"/>
                </a:solidFill>
                <a:latin typeface="Liberation Sans" panose="020B0604020202020204" pitchFamily="34" charset="0"/>
              </a:rPr>
              <a:t>haluavat</a:t>
            </a:r>
            <a:r>
              <a:rPr lang="en-US" dirty="0">
                <a:solidFill>
                  <a:srgbClr val="000000"/>
                </a:solidFill>
                <a:latin typeface="Liberation Sans" panose="020B0604020202020204" pitchFamily="34" charset="0"/>
              </a:rPr>
              <a:t> </a:t>
            </a:r>
            <a:r>
              <a:rPr lang="en-US" dirty="0" err="1">
                <a:solidFill>
                  <a:srgbClr val="000000"/>
                </a:solidFill>
                <a:latin typeface="Liberation Sans" panose="020B0604020202020204" pitchFamily="34" charset="0"/>
              </a:rPr>
              <a:t>henkilökohtaisemman</a:t>
            </a:r>
            <a:r>
              <a:rPr lang="en-US" dirty="0">
                <a:solidFill>
                  <a:srgbClr val="000000"/>
                </a:solidFill>
                <a:latin typeface="Liberation Sans" panose="020B0604020202020204" pitchFamily="34" charset="0"/>
              </a:rPr>
              <a:t> </a:t>
            </a:r>
            <a:r>
              <a:rPr lang="en-US" dirty="0" err="1">
                <a:solidFill>
                  <a:srgbClr val="000000"/>
                </a:solidFill>
                <a:latin typeface="Liberation Sans" panose="020B0604020202020204" pitchFamily="34" charset="0"/>
              </a:rPr>
              <a:t>kontaktin</a:t>
            </a:r>
            <a:r>
              <a:rPr lang="en-US" dirty="0">
                <a:solidFill>
                  <a:srgbClr val="000000"/>
                </a:solidFill>
                <a:latin typeface="Liberation Sans" panose="020B0604020202020204" pitchFamily="34" charset="0"/>
              </a:rPr>
              <a:t> </a:t>
            </a:r>
            <a:r>
              <a:rPr lang="en-US" dirty="0" err="1">
                <a:solidFill>
                  <a:srgbClr val="000000"/>
                </a:solidFill>
                <a:latin typeface="Liberation Sans" panose="020B0604020202020204" pitchFamily="34" charset="0"/>
              </a:rPr>
              <a:t>oppilaisiin</a:t>
            </a:r>
            <a:r>
              <a:rPr lang="en-US" dirty="0">
                <a:solidFill>
                  <a:srgbClr val="000000"/>
                </a:solidFill>
                <a:latin typeface="Liberation Sans" panose="020B0604020202020204" pitchFamily="34" charset="0"/>
              </a:rPr>
              <a:t> tai </a:t>
            </a:r>
            <a:r>
              <a:rPr lang="en-US" dirty="0" err="1">
                <a:solidFill>
                  <a:srgbClr val="000000"/>
                </a:solidFill>
                <a:latin typeface="Liberation Sans" panose="020B0604020202020204" pitchFamily="34" charset="0"/>
              </a:rPr>
              <a:t>luokissa</a:t>
            </a:r>
            <a:r>
              <a:rPr lang="en-US" dirty="0">
                <a:solidFill>
                  <a:srgbClr val="000000"/>
                </a:solidFill>
                <a:latin typeface="Liberation Sans" panose="020B0604020202020204" pitchFamily="34" charset="0"/>
              </a:rPr>
              <a:t>, </a:t>
            </a:r>
            <a:r>
              <a:rPr lang="en-US" dirty="0" err="1">
                <a:solidFill>
                  <a:srgbClr val="000000"/>
                </a:solidFill>
                <a:latin typeface="Liberation Sans" panose="020B0604020202020204" pitchFamily="34" charset="0"/>
              </a:rPr>
              <a:t>joissa</a:t>
            </a:r>
            <a:r>
              <a:rPr lang="en-US" dirty="0">
                <a:solidFill>
                  <a:srgbClr val="000000"/>
                </a:solidFill>
                <a:latin typeface="Liberation Sans" panose="020B0604020202020204" pitchFamily="34" charset="0"/>
              </a:rPr>
              <a:t> </a:t>
            </a:r>
            <a:r>
              <a:rPr lang="en-US" dirty="0" err="1">
                <a:solidFill>
                  <a:srgbClr val="000000"/>
                </a:solidFill>
                <a:latin typeface="Liberation Sans" panose="020B0604020202020204" pitchFamily="34" charset="0"/>
              </a:rPr>
              <a:t>vaaditaan</a:t>
            </a:r>
            <a:r>
              <a:rPr lang="en-US" dirty="0">
                <a:solidFill>
                  <a:srgbClr val="000000"/>
                </a:solidFill>
                <a:latin typeface="Liberation Sans" panose="020B0604020202020204" pitchFamily="34" charset="0"/>
              </a:rPr>
              <a:t> tai </a:t>
            </a:r>
            <a:r>
              <a:rPr lang="en-US" dirty="0" err="1">
                <a:solidFill>
                  <a:srgbClr val="000000"/>
                </a:solidFill>
                <a:latin typeface="Liberation Sans" panose="020B0604020202020204" pitchFamily="34" charset="0"/>
              </a:rPr>
              <a:t>suositaan</a:t>
            </a:r>
            <a:r>
              <a:rPr lang="en-US" dirty="0">
                <a:solidFill>
                  <a:srgbClr val="000000"/>
                </a:solidFill>
                <a:latin typeface="Liberation Sans" panose="020B0604020202020204" pitchFamily="34" charset="0"/>
              </a:rPr>
              <a:t> </a:t>
            </a:r>
            <a:r>
              <a:rPr lang="en-US" dirty="0" err="1">
                <a:solidFill>
                  <a:srgbClr val="000000"/>
                </a:solidFill>
                <a:latin typeface="Liberation Sans" panose="020B0604020202020204" pitchFamily="34" charset="0"/>
              </a:rPr>
              <a:t>perinteisempää</a:t>
            </a:r>
            <a:r>
              <a:rPr lang="en-US" dirty="0">
                <a:solidFill>
                  <a:srgbClr val="000000"/>
                </a:solidFill>
                <a:latin typeface="Liberation Sans" panose="020B0604020202020204" pitchFamily="34" charset="0"/>
              </a:rPr>
              <a:t> </a:t>
            </a:r>
            <a:r>
              <a:rPr lang="en-US" dirty="0" err="1">
                <a:solidFill>
                  <a:srgbClr val="000000"/>
                </a:solidFill>
                <a:latin typeface="Liberation Sans" panose="020B0604020202020204" pitchFamily="34" charset="0"/>
              </a:rPr>
              <a:t>lähestymistapaa</a:t>
            </a:r>
            <a:r>
              <a:rPr lang="en-US" dirty="0">
                <a:solidFill>
                  <a:srgbClr val="000000"/>
                </a:solidFill>
                <a:latin typeface="Liberation Sans" panose="020B0604020202020204" pitchFamily="34" charset="0"/>
              </a:rPr>
              <a:t>.</a:t>
            </a:r>
          </a:p>
          <a:p>
            <a:pPr algn="just"/>
            <a:endParaRPr lang="en-US" dirty="0">
              <a:solidFill>
                <a:srgbClr val="000000"/>
              </a:solidFill>
              <a:latin typeface="Liberation Sans" panose="020B0604020202020204" pitchFamily="34" charset="0"/>
            </a:endParaRPr>
          </a:p>
          <a:p>
            <a:pPr algn="just"/>
            <a:r>
              <a:rPr lang="en-US" dirty="0" err="1">
                <a:solidFill>
                  <a:srgbClr val="000000"/>
                </a:solidFill>
                <a:latin typeface="Liberation Sans" panose="020B0604020202020204" pitchFamily="34" charset="0"/>
              </a:rPr>
              <a:t>Vaihtoehtoinen</a:t>
            </a:r>
            <a:r>
              <a:rPr lang="en-US" dirty="0">
                <a:solidFill>
                  <a:srgbClr val="000000"/>
                </a:solidFill>
                <a:latin typeface="Liberation Sans" panose="020B0604020202020204" pitchFamily="34" charset="0"/>
              </a:rPr>
              <a:t> </a:t>
            </a:r>
            <a:r>
              <a:rPr lang="en-US" dirty="0" err="1">
                <a:solidFill>
                  <a:srgbClr val="000000"/>
                </a:solidFill>
                <a:latin typeface="Liberation Sans" panose="020B0604020202020204" pitchFamily="34" charset="0"/>
              </a:rPr>
              <a:t>toiminta</a:t>
            </a:r>
            <a:r>
              <a:rPr lang="en-US" dirty="0">
                <a:solidFill>
                  <a:srgbClr val="000000"/>
                </a:solidFill>
                <a:latin typeface="Liberation Sans" panose="020B0604020202020204" pitchFamily="34" charset="0"/>
              </a:rPr>
              <a:t> on </a:t>
            </a:r>
            <a:r>
              <a:rPr lang="en-US" dirty="0" err="1">
                <a:solidFill>
                  <a:srgbClr val="000000"/>
                </a:solidFill>
                <a:latin typeface="Liberation Sans" panose="020B0604020202020204" pitchFamily="34" charset="0"/>
              </a:rPr>
              <a:t>monipuolista</a:t>
            </a:r>
            <a:r>
              <a:rPr lang="en-US" dirty="0">
                <a:solidFill>
                  <a:srgbClr val="000000"/>
                </a:solidFill>
                <a:latin typeface="Liberation Sans" panose="020B0604020202020204" pitchFamily="34" charset="0"/>
              </a:rPr>
              <a:t> - se </a:t>
            </a:r>
            <a:r>
              <a:rPr lang="en-US" dirty="0" err="1">
                <a:solidFill>
                  <a:srgbClr val="000000"/>
                </a:solidFill>
                <a:latin typeface="Liberation Sans" panose="020B0604020202020204" pitchFamily="34" charset="0"/>
              </a:rPr>
              <a:t>tarkoittaa</a:t>
            </a:r>
            <a:r>
              <a:rPr lang="en-US" dirty="0">
                <a:solidFill>
                  <a:srgbClr val="000000"/>
                </a:solidFill>
                <a:latin typeface="Liberation Sans" panose="020B0604020202020204" pitchFamily="34" charset="0"/>
              </a:rPr>
              <a:t>, </a:t>
            </a:r>
            <a:r>
              <a:rPr lang="en-US" dirty="0" err="1">
                <a:solidFill>
                  <a:srgbClr val="000000"/>
                </a:solidFill>
                <a:latin typeface="Liberation Sans" panose="020B0604020202020204" pitchFamily="34" charset="0"/>
              </a:rPr>
              <a:t>että</a:t>
            </a:r>
            <a:r>
              <a:rPr lang="en-US" dirty="0">
                <a:solidFill>
                  <a:srgbClr val="000000"/>
                </a:solidFill>
                <a:latin typeface="Liberation Sans" panose="020B0604020202020204" pitchFamily="34" charset="0"/>
              </a:rPr>
              <a:t> </a:t>
            </a:r>
            <a:r>
              <a:rPr lang="en-US" dirty="0" err="1">
                <a:solidFill>
                  <a:srgbClr val="000000"/>
                </a:solidFill>
                <a:latin typeface="Liberation Sans" panose="020B0604020202020204" pitchFamily="34" charset="0"/>
              </a:rPr>
              <a:t>sitä</a:t>
            </a:r>
            <a:r>
              <a:rPr lang="en-US" dirty="0">
                <a:solidFill>
                  <a:srgbClr val="000000"/>
                </a:solidFill>
                <a:latin typeface="Liberation Sans" panose="020B0604020202020204" pitchFamily="34" charset="0"/>
              </a:rPr>
              <a:t> </a:t>
            </a:r>
            <a:r>
              <a:rPr lang="en-US" dirty="0" err="1">
                <a:solidFill>
                  <a:srgbClr val="000000"/>
                </a:solidFill>
                <a:latin typeface="Liberation Sans" panose="020B0604020202020204" pitchFamily="34" charset="0"/>
              </a:rPr>
              <a:t>voidaan</a:t>
            </a:r>
            <a:r>
              <a:rPr lang="en-US" dirty="0">
                <a:solidFill>
                  <a:srgbClr val="000000"/>
                </a:solidFill>
                <a:latin typeface="Liberation Sans" panose="020B0604020202020204" pitchFamily="34" charset="0"/>
              </a:rPr>
              <a:t> </a:t>
            </a:r>
            <a:r>
              <a:rPr lang="en-US" dirty="0" err="1">
                <a:solidFill>
                  <a:srgbClr val="000000"/>
                </a:solidFill>
                <a:latin typeface="Liberation Sans" panose="020B0604020202020204" pitchFamily="34" charset="0"/>
              </a:rPr>
              <a:t>käyttää</a:t>
            </a:r>
            <a:r>
              <a:rPr lang="en-US" dirty="0">
                <a:solidFill>
                  <a:srgbClr val="000000"/>
                </a:solidFill>
                <a:latin typeface="Liberation Sans" panose="020B0604020202020204" pitchFamily="34" charset="0"/>
              </a:rPr>
              <a:t> </a:t>
            </a:r>
            <a:r>
              <a:rPr lang="en-US" dirty="0" err="1">
                <a:solidFill>
                  <a:srgbClr val="000000"/>
                </a:solidFill>
                <a:latin typeface="Liberation Sans" panose="020B0604020202020204" pitchFamily="34" charset="0"/>
              </a:rPr>
              <a:t>erilaisissa</a:t>
            </a:r>
            <a:r>
              <a:rPr lang="en-US" dirty="0">
                <a:solidFill>
                  <a:srgbClr val="000000"/>
                </a:solidFill>
                <a:latin typeface="Liberation Sans" panose="020B0604020202020204" pitchFamily="34" charset="0"/>
              </a:rPr>
              <a:t> </a:t>
            </a:r>
            <a:r>
              <a:rPr lang="en-US" dirty="0" err="1">
                <a:solidFill>
                  <a:srgbClr val="000000"/>
                </a:solidFill>
                <a:latin typeface="Liberation Sans" panose="020B0604020202020204" pitchFamily="34" charset="0"/>
              </a:rPr>
              <a:t>ympäristöissä</a:t>
            </a:r>
            <a:r>
              <a:rPr lang="en-US" dirty="0">
                <a:solidFill>
                  <a:srgbClr val="000000"/>
                </a:solidFill>
                <a:latin typeface="Liberation Sans" panose="020B0604020202020204" pitchFamily="34" charset="0"/>
              </a:rPr>
              <a:t> ja </a:t>
            </a:r>
            <a:r>
              <a:rPr lang="en-US" dirty="0" err="1">
                <a:solidFill>
                  <a:srgbClr val="000000"/>
                </a:solidFill>
                <a:latin typeface="Liberation Sans" panose="020B0604020202020204" pitchFamily="34" charset="0"/>
              </a:rPr>
              <a:t>eri</a:t>
            </a:r>
            <a:r>
              <a:rPr lang="en-US" dirty="0">
                <a:solidFill>
                  <a:srgbClr val="000000"/>
                </a:solidFill>
                <a:latin typeface="Liberation Sans" panose="020B0604020202020204" pitchFamily="34" charset="0"/>
              </a:rPr>
              <a:t> </a:t>
            </a:r>
            <a:r>
              <a:rPr lang="en-US" dirty="0" err="1">
                <a:solidFill>
                  <a:srgbClr val="000000"/>
                </a:solidFill>
                <a:latin typeface="Liberation Sans" panose="020B0604020202020204" pitchFamily="34" charset="0"/>
              </a:rPr>
              <a:t>luokissa</a:t>
            </a:r>
            <a:r>
              <a:rPr lang="en-US" dirty="0">
                <a:solidFill>
                  <a:srgbClr val="000000"/>
                </a:solidFill>
                <a:latin typeface="Liberation Sans" panose="020B0604020202020204" pitchFamily="34" charset="0"/>
              </a:rPr>
              <a:t> ja </a:t>
            </a:r>
            <a:r>
              <a:rPr lang="en-US" dirty="0" err="1">
                <a:solidFill>
                  <a:srgbClr val="000000"/>
                </a:solidFill>
                <a:latin typeface="Liberation Sans" panose="020B0604020202020204" pitchFamily="34" charset="0"/>
              </a:rPr>
              <a:t>eri</a:t>
            </a:r>
            <a:r>
              <a:rPr lang="en-US" dirty="0">
                <a:solidFill>
                  <a:srgbClr val="000000"/>
                </a:solidFill>
                <a:latin typeface="Liberation Sans" panose="020B0604020202020204" pitchFamily="34" charset="0"/>
              </a:rPr>
              <a:t> </a:t>
            </a:r>
            <a:r>
              <a:rPr lang="en-US" dirty="0" err="1">
                <a:solidFill>
                  <a:srgbClr val="000000"/>
                </a:solidFill>
                <a:latin typeface="Liberation Sans" panose="020B0604020202020204" pitchFamily="34" charset="0"/>
              </a:rPr>
              <a:t>aiheista</a:t>
            </a:r>
            <a:r>
              <a:rPr lang="en-US" dirty="0">
                <a:solidFill>
                  <a:srgbClr val="000000"/>
                </a:solidFill>
                <a:latin typeface="Liberation Sans" panose="020B0604020202020204" pitchFamily="34" charset="0"/>
              </a:rPr>
              <a:t> </a:t>
            </a:r>
            <a:r>
              <a:rPr lang="en-US" dirty="0" err="1">
                <a:solidFill>
                  <a:srgbClr val="000000"/>
                </a:solidFill>
                <a:latin typeface="Liberation Sans" panose="020B0604020202020204" pitchFamily="34" charset="0"/>
              </a:rPr>
              <a:t>riippumatta</a:t>
            </a:r>
            <a:r>
              <a:rPr lang="en-US" dirty="0">
                <a:solidFill>
                  <a:srgbClr val="000000"/>
                </a:solidFill>
                <a:latin typeface="Liberation Sans" panose="020B0604020202020204" pitchFamily="34" charset="0"/>
              </a:rPr>
              <a:t>.</a:t>
            </a:r>
          </a:p>
          <a:p>
            <a:pPr algn="just">
              <a:lnSpc>
                <a:spcPts val="1840"/>
              </a:lnSpc>
            </a:pPr>
            <a:endParaRPr lang="en-US" sz="1600" dirty="0">
              <a:solidFill>
                <a:srgbClr val="000000"/>
              </a:solidFill>
              <a:latin typeface="Poppins"/>
            </a:endParaRPr>
          </a:p>
        </p:txBody>
      </p:sp>
      <p:sp>
        <p:nvSpPr>
          <p:cNvPr id="6" name="TextBox 6"/>
          <p:cNvSpPr txBox="1"/>
          <p:nvPr/>
        </p:nvSpPr>
        <p:spPr>
          <a:xfrm>
            <a:off x="8584366" y="1483249"/>
            <a:ext cx="3039658" cy="218008"/>
          </a:xfrm>
          <a:prstGeom prst="rect">
            <a:avLst/>
          </a:prstGeom>
        </p:spPr>
        <p:txBody>
          <a:bodyPr lIns="0" tIns="0" rIns="0" bIns="0" rtlCol="0" anchor="t">
            <a:spAutoFit/>
          </a:bodyPr>
          <a:lstStyle/>
          <a:p>
            <a:pPr>
              <a:lnSpc>
                <a:spcPts val="1680"/>
              </a:lnSpc>
            </a:pPr>
            <a:r>
              <a:rPr lang="en-US" sz="1461" spc="-43">
                <a:solidFill>
                  <a:srgbClr val="000000"/>
                </a:solidFill>
                <a:latin typeface="Poppins Bold"/>
              </a:rPr>
              <a:t>BRAINWRITING</a:t>
            </a:r>
          </a:p>
        </p:txBody>
      </p:sp>
      <p:sp>
        <p:nvSpPr>
          <p:cNvPr id="7" name="TextBox 7"/>
          <p:cNvSpPr txBox="1"/>
          <p:nvPr/>
        </p:nvSpPr>
        <p:spPr>
          <a:xfrm>
            <a:off x="8584366" y="2466077"/>
            <a:ext cx="3039658" cy="218008"/>
          </a:xfrm>
          <a:prstGeom prst="rect">
            <a:avLst/>
          </a:prstGeom>
        </p:spPr>
        <p:txBody>
          <a:bodyPr lIns="0" tIns="0" rIns="0" bIns="0" rtlCol="0" anchor="t">
            <a:spAutoFit/>
          </a:bodyPr>
          <a:lstStyle/>
          <a:p>
            <a:pPr>
              <a:lnSpc>
                <a:spcPts val="1680"/>
              </a:lnSpc>
            </a:pPr>
            <a:r>
              <a:rPr lang="en-US" sz="1461" spc="-43">
                <a:solidFill>
                  <a:srgbClr val="FFFFFF"/>
                </a:solidFill>
                <a:latin typeface="Poppins Bold"/>
              </a:rPr>
              <a:t>PRIVILEDGE MYYTÄVÄNÄ</a:t>
            </a:r>
          </a:p>
        </p:txBody>
      </p:sp>
      <p:sp>
        <p:nvSpPr>
          <p:cNvPr id="8" name="TextBox 8"/>
          <p:cNvSpPr txBox="1"/>
          <p:nvPr/>
        </p:nvSpPr>
        <p:spPr>
          <a:xfrm>
            <a:off x="8584366" y="3411015"/>
            <a:ext cx="3039658" cy="218008"/>
          </a:xfrm>
          <a:prstGeom prst="rect">
            <a:avLst/>
          </a:prstGeom>
        </p:spPr>
        <p:txBody>
          <a:bodyPr lIns="0" tIns="0" rIns="0" bIns="0" rtlCol="0" anchor="t">
            <a:spAutoFit/>
          </a:bodyPr>
          <a:lstStyle/>
          <a:p>
            <a:pPr>
              <a:lnSpc>
                <a:spcPts val="1680"/>
              </a:lnSpc>
            </a:pPr>
            <a:r>
              <a:rPr lang="en-US" sz="1461" spc="-43">
                <a:solidFill>
                  <a:srgbClr val="000000"/>
                </a:solidFill>
                <a:latin typeface="Poppins Bold"/>
              </a:rPr>
              <a:t>VIISI IDEAA </a:t>
            </a:r>
          </a:p>
        </p:txBody>
      </p:sp>
      <p:sp>
        <p:nvSpPr>
          <p:cNvPr id="9" name="TextBox 9"/>
          <p:cNvSpPr txBox="1"/>
          <p:nvPr/>
        </p:nvSpPr>
        <p:spPr>
          <a:xfrm>
            <a:off x="8584366" y="4409947"/>
            <a:ext cx="3039658" cy="218008"/>
          </a:xfrm>
          <a:prstGeom prst="rect">
            <a:avLst/>
          </a:prstGeom>
        </p:spPr>
        <p:txBody>
          <a:bodyPr lIns="0" tIns="0" rIns="0" bIns="0" rtlCol="0" anchor="t">
            <a:spAutoFit/>
          </a:bodyPr>
          <a:lstStyle/>
          <a:p>
            <a:pPr>
              <a:lnSpc>
                <a:spcPts val="1680"/>
              </a:lnSpc>
            </a:pPr>
            <a:r>
              <a:rPr lang="en-US" sz="1461" spc="-43">
                <a:solidFill>
                  <a:srgbClr val="FFFFFF"/>
                </a:solidFill>
                <a:latin typeface="Poppins Bold"/>
              </a:rPr>
              <a:t>LEIKATA JA SIIRTÄÄ </a:t>
            </a:r>
          </a:p>
        </p:txBody>
      </p:sp>
      <p:sp>
        <p:nvSpPr>
          <p:cNvPr id="10" name="TextBox 10"/>
          <p:cNvSpPr txBox="1"/>
          <p:nvPr/>
        </p:nvSpPr>
        <p:spPr>
          <a:xfrm>
            <a:off x="8584366" y="5334769"/>
            <a:ext cx="3039658" cy="218008"/>
          </a:xfrm>
          <a:prstGeom prst="rect">
            <a:avLst/>
          </a:prstGeom>
        </p:spPr>
        <p:txBody>
          <a:bodyPr lIns="0" tIns="0" rIns="0" bIns="0" rtlCol="0" anchor="t">
            <a:spAutoFit/>
          </a:bodyPr>
          <a:lstStyle/>
          <a:p>
            <a:pPr>
              <a:lnSpc>
                <a:spcPts val="1680"/>
              </a:lnSpc>
            </a:pPr>
            <a:r>
              <a:rPr lang="en-US" sz="1461" spc="-43">
                <a:solidFill>
                  <a:srgbClr val="000000"/>
                </a:solidFill>
                <a:latin typeface="Poppins Bold"/>
              </a:rPr>
              <a:t>FISHBOWL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2"/>
          <p:cNvSpPr txBox="1"/>
          <p:nvPr/>
        </p:nvSpPr>
        <p:spPr>
          <a:xfrm>
            <a:off x="95802" y="409097"/>
            <a:ext cx="9471502" cy="487313"/>
          </a:xfrm>
          <a:prstGeom prst="rect">
            <a:avLst/>
          </a:prstGeom>
        </p:spPr>
        <p:txBody>
          <a:bodyPr wrap="square" lIns="0" tIns="0" rIns="0" bIns="0" rtlCol="0" anchor="t">
            <a:spAutoFit/>
          </a:bodyPr>
          <a:lstStyle/>
          <a:p>
            <a:pPr algn="ctr">
              <a:lnSpc>
                <a:spcPts val="3833"/>
              </a:lnSpc>
            </a:pPr>
            <a:r>
              <a:rPr lang="en-US" sz="4000">
                <a:solidFill>
                  <a:srgbClr val="0B7940"/>
                </a:solidFill>
                <a:latin typeface="Liberation Sans"/>
                <a:ea typeface="+mj-ea"/>
                <a:cs typeface="+mj-cs"/>
              </a:rPr>
              <a:t>OPPIMISYKSIKKÖ KONKREETTISIA TULOKSIA</a:t>
            </a:r>
          </a:p>
        </p:txBody>
      </p:sp>
      <p:grpSp>
        <p:nvGrpSpPr>
          <p:cNvPr id="19" name="Gruppieren 18">
            <a:extLst>
              <a:ext uri="{FF2B5EF4-FFF2-40B4-BE49-F238E27FC236}">
                <a16:creationId xmlns:a16="http://schemas.microsoft.com/office/drawing/2014/main" id="{AE8FD04C-1ED5-7050-224E-A227DD28EABE}"/>
              </a:ext>
            </a:extLst>
          </p:cNvPr>
          <p:cNvGrpSpPr/>
          <p:nvPr/>
        </p:nvGrpSpPr>
        <p:grpSpPr>
          <a:xfrm>
            <a:off x="932380" y="1405622"/>
            <a:ext cx="9989049" cy="4358180"/>
            <a:chOff x="685800" y="1892935"/>
            <a:chExt cx="10820400" cy="4463415"/>
          </a:xfrm>
        </p:grpSpPr>
        <p:sp>
          <p:nvSpPr>
            <p:cNvPr id="2" name="Freeform 2"/>
            <p:cNvSpPr/>
            <p:nvPr/>
          </p:nvSpPr>
          <p:spPr>
            <a:xfrm>
              <a:off x="685800" y="1892935"/>
              <a:ext cx="10820400" cy="4463415"/>
            </a:xfrm>
            <a:custGeom>
              <a:avLst/>
              <a:gdLst/>
              <a:ahLst/>
              <a:cxnLst/>
              <a:rect l="l" t="t" r="r" b="b"/>
              <a:pathLst>
                <a:path w="16230600" h="6695122">
                  <a:moveTo>
                    <a:pt x="0" y="0"/>
                  </a:moveTo>
                  <a:lnTo>
                    <a:pt x="16230600" y="0"/>
                  </a:lnTo>
                  <a:lnTo>
                    <a:pt x="16230600" y="6695122"/>
                  </a:lnTo>
                  <a:lnTo>
                    <a:pt x="0" y="6695122"/>
                  </a:lnTo>
                  <a:lnTo>
                    <a:pt x="0" y="0"/>
                  </a:lnTo>
                  <a:close/>
                </a:path>
              </a:pathLst>
            </a:custGeom>
            <a:blipFill>
              <a:blip r:embed="rId2">
                <a:extLst>
                  <a:ext uri="{96DAC541-7B7A-43D3-8B79-37D633B846F1}">
                    <asvg:svgBlip xmlns:asvg="http://schemas.microsoft.com/office/drawing/2016/SVG/main" xmlns="" r:embed="rId3"/>
                  </a:ext>
                </a:extLst>
              </a:blip>
              <a:stretch>
                <a:fillRect/>
              </a:stretch>
            </a:blipFill>
          </p:spPr>
          <p:txBody>
            <a:bodyPr/>
            <a:lstStyle/>
            <a:p>
              <a:endParaRPr lang="de-DE" sz="1200"/>
            </a:p>
          </p:txBody>
        </p:sp>
        <p:sp>
          <p:nvSpPr>
            <p:cNvPr id="11" name="Freeform 11"/>
            <p:cNvSpPr/>
            <p:nvPr/>
          </p:nvSpPr>
          <p:spPr>
            <a:xfrm>
              <a:off x="5474883" y="3488400"/>
              <a:ext cx="1272486" cy="1272486"/>
            </a:xfrm>
            <a:custGeom>
              <a:avLst/>
              <a:gdLst/>
              <a:ahLst/>
              <a:cxnLst/>
              <a:rect l="l" t="t" r="r" b="b"/>
              <a:pathLst>
                <a:path w="1908729" h="1908729">
                  <a:moveTo>
                    <a:pt x="0" y="0"/>
                  </a:moveTo>
                  <a:lnTo>
                    <a:pt x="1908730" y="0"/>
                  </a:lnTo>
                  <a:lnTo>
                    <a:pt x="1908730" y="1908729"/>
                  </a:lnTo>
                  <a:lnTo>
                    <a:pt x="0" y="1908729"/>
                  </a:lnTo>
                  <a:lnTo>
                    <a:pt x="0" y="0"/>
                  </a:lnTo>
                  <a:close/>
                </a:path>
              </a:pathLst>
            </a:custGeom>
            <a:blipFill>
              <a:blip r:embed="rId4">
                <a:extLst>
                  <a:ext uri="{96DAC541-7B7A-43D3-8B79-37D633B846F1}">
                    <asvg:svgBlip xmlns:asvg="http://schemas.microsoft.com/office/drawing/2016/SVG/main" xmlns="" r:embed="rId5"/>
                  </a:ext>
                </a:extLst>
              </a:blip>
              <a:stretch>
                <a:fillRect/>
              </a:stretch>
            </a:blipFill>
          </p:spPr>
          <p:txBody>
            <a:bodyPr/>
            <a:lstStyle/>
            <a:p>
              <a:endParaRPr lang="de-DE" sz="1200"/>
            </a:p>
          </p:txBody>
        </p:sp>
        <p:sp>
          <p:nvSpPr>
            <p:cNvPr id="13" name="TextBox 13"/>
            <p:cNvSpPr txBox="1"/>
            <p:nvPr/>
          </p:nvSpPr>
          <p:spPr>
            <a:xfrm>
              <a:off x="1271423" y="2118571"/>
              <a:ext cx="2407032" cy="512961"/>
            </a:xfrm>
            <a:prstGeom prst="rect">
              <a:avLst/>
            </a:prstGeom>
          </p:spPr>
          <p:txBody>
            <a:bodyPr lIns="0" tIns="0" rIns="0" bIns="0" rtlCol="0" anchor="t">
              <a:spAutoFit/>
            </a:bodyPr>
            <a:lstStyle/>
            <a:p>
              <a:pPr algn="ctr">
                <a:lnSpc>
                  <a:spcPts val="2035"/>
                </a:lnSpc>
              </a:pPr>
              <a:r>
                <a:rPr lang="en-US" sz="1769">
                  <a:solidFill>
                    <a:srgbClr val="FFFFFF"/>
                  </a:solidFill>
                  <a:latin typeface="Poppins Semi-Bold"/>
                </a:rPr>
                <a:t>ITSEARVIOINTIKYSELYN TULOKSET</a:t>
              </a:r>
            </a:p>
          </p:txBody>
        </p:sp>
        <p:sp>
          <p:nvSpPr>
            <p:cNvPr id="14" name="TextBox 14"/>
            <p:cNvSpPr txBox="1"/>
            <p:nvPr/>
          </p:nvSpPr>
          <p:spPr>
            <a:xfrm>
              <a:off x="971705" y="3946695"/>
              <a:ext cx="2358035" cy="230832"/>
            </a:xfrm>
            <a:prstGeom prst="rect">
              <a:avLst/>
            </a:prstGeom>
          </p:spPr>
          <p:txBody>
            <a:bodyPr lIns="0" tIns="0" rIns="0" bIns="0" rtlCol="0" anchor="t">
              <a:spAutoFit/>
            </a:bodyPr>
            <a:lstStyle/>
            <a:p>
              <a:pPr algn="ctr">
                <a:lnSpc>
                  <a:spcPts val="1840"/>
                </a:lnSpc>
              </a:pPr>
              <a:r>
                <a:rPr lang="en-US" sz="1600">
                  <a:solidFill>
                    <a:srgbClr val="FFFFFF"/>
                  </a:solidFill>
                  <a:latin typeface="Poppins Semi-Bold"/>
                </a:rPr>
                <a:t>LIIKETOIMINTASUUNNITELMAN KONSEPTI</a:t>
              </a:r>
            </a:p>
          </p:txBody>
        </p:sp>
        <p:sp>
          <p:nvSpPr>
            <p:cNvPr id="15" name="TextBox 15"/>
            <p:cNvSpPr txBox="1"/>
            <p:nvPr/>
          </p:nvSpPr>
          <p:spPr>
            <a:xfrm>
              <a:off x="1288719" y="5683264"/>
              <a:ext cx="2421437" cy="436017"/>
            </a:xfrm>
            <a:prstGeom prst="rect">
              <a:avLst/>
            </a:prstGeom>
          </p:spPr>
          <p:txBody>
            <a:bodyPr lIns="0" tIns="0" rIns="0" bIns="0" rtlCol="0" anchor="t">
              <a:spAutoFit/>
            </a:bodyPr>
            <a:lstStyle/>
            <a:p>
              <a:pPr algn="ctr">
                <a:lnSpc>
                  <a:spcPts val="1687"/>
                </a:lnSpc>
              </a:pPr>
              <a:r>
                <a:rPr lang="en-US" sz="1467">
                  <a:solidFill>
                    <a:srgbClr val="FFFFFF"/>
                  </a:solidFill>
                  <a:latin typeface="Poppins Bold"/>
                </a:rPr>
                <a:t>YKSISIVUINEN </a:t>
              </a:r>
            </a:p>
            <a:p>
              <a:pPr algn="ctr">
                <a:lnSpc>
                  <a:spcPts val="1687"/>
                </a:lnSpc>
              </a:pPr>
              <a:r>
                <a:rPr lang="en-US" sz="1467">
                  <a:solidFill>
                    <a:srgbClr val="FFFFFF"/>
                  </a:solidFill>
                  <a:latin typeface="Poppins Bold"/>
                </a:rPr>
                <a:t>LIIKETOIMINTASUUNNITELMA</a:t>
              </a:r>
            </a:p>
          </p:txBody>
        </p:sp>
        <p:sp>
          <p:nvSpPr>
            <p:cNvPr id="16" name="TextBox 16"/>
            <p:cNvSpPr txBox="1"/>
            <p:nvPr/>
          </p:nvSpPr>
          <p:spPr>
            <a:xfrm>
              <a:off x="8592699" y="5778090"/>
              <a:ext cx="2358035" cy="230832"/>
            </a:xfrm>
            <a:prstGeom prst="rect">
              <a:avLst/>
            </a:prstGeom>
          </p:spPr>
          <p:txBody>
            <a:bodyPr lIns="0" tIns="0" rIns="0" bIns="0" rtlCol="0" anchor="t">
              <a:spAutoFit/>
            </a:bodyPr>
            <a:lstStyle/>
            <a:p>
              <a:pPr algn="ctr">
                <a:lnSpc>
                  <a:spcPts val="1840"/>
                </a:lnSpc>
              </a:pPr>
              <a:r>
                <a:rPr lang="en-US" sz="1600">
                  <a:solidFill>
                    <a:srgbClr val="000000"/>
                  </a:solidFill>
                  <a:latin typeface="Poppins Bold"/>
                </a:rPr>
                <a:t>RAHOITUSSUUNNITELMA</a:t>
              </a:r>
            </a:p>
          </p:txBody>
        </p:sp>
        <p:sp>
          <p:nvSpPr>
            <p:cNvPr id="17" name="TextBox 17"/>
            <p:cNvSpPr txBox="1"/>
            <p:nvPr/>
          </p:nvSpPr>
          <p:spPr>
            <a:xfrm>
              <a:off x="8892513" y="3946695"/>
              <a:ext cx="2453139" cy="230832"/>
            </a:xfrm>
            <a:prstGeom prst="rect">
              <a:avLst/>
            </a:prstGeom>
          </p:spPr>
          <p:txBody>
            <a:bodyPr lIns="0" tIns="0" rIns="0" bIns="0" rtlCol="0" anchor="t">
              <a:spAutoFit/>
            </a:bodyPr>
            <a:lstStyle/>
            <a:p>
              <a:pPr algn="ctr">
                <a:lnSpc>
                  <a:spcPts val="1840"/>
                </a:lnSpc>
              </a:pPr>
              <a:r>
                <a:rPr lang="en-US" sz="1600">
                  <a:solidFill>
                    <a:srgbClr val="000000"/>
                  </a:solidFill>
                  <a:latin typeface="Poppins Bold"/>
                </a:rPr>
                <a:t>LAINSÄÄDÄNTÖTUTKIMUKSEN TULOKSET</a:t>
              </a:r>
            </a:p>
          </p:txBody>
        </p:sp>
        <p:sp>
          <p:nvSpPr>
            <p:cNvPr id="18" name="TextBox 18"/>
            <p:cNvSpPr txBox="1"/>
            <p:nvPr/>
          </p:nvSpPr>
          <p:spPr>
            <a:xfrm>
              <a:off x="8414456" y="2137850"/>
              <a:ext cx="2714520" cy="512961"/>
            </a:xfrm>
            <a:prstGeom prst="rect">
              <a:avLst/>
            </a:prstGeom>
          </p:spPr>
          <p:txBody>
            <a:bodyPr lIns="0" tIns="0" rIns="0" bIns="0" rtlCol="0" anchor="t">
              <a:spAutoFit/>
            </a:bodyPr>
            <a:lstStyle/>
            <a:p>
              <a:pPr algn="ctr">
                <a:lnSpc>
                  <a:spcPts val="1993"/>
                </a:lnSpc>
              </a:pPr>
              <a:r>
                <a:rPr lang="en-US" sz="1733">
                  <a:solidFill>
                    <a:srgbClr val="000000"/>
                  </a:solidFill>
                  <a:latin typeface="Poppins Bold"/>
                </a:rPr>
                <a:t>BRÄNDITUOTTEET </a:t>
              </a:r>
            </a:p>
            <a:p>
              <a:pPr>
                <a:lnSpc>
                  <a:spcPts val="1993"/>
                </a:lnSpc>
              </a:pPr>
              <a:r>
                <a:rPr lang="en-US" sz="1733">
                  <a:solidFill>
                    <a:srgbClr val="000000"/>
                  </a:solidFill>
                  <a:latin typeface="Poppins Bold"/>
                </a:rPr>
                <a:t>- NIMI, LOGO, ISKULAUSE</a:t>
              </a:r>
            </a:p>
          </p:txBody>
        </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2"/>
          <p:cNvSpPr txBox="1"/>
          <p:nvPr/>
        </p:nvSpPr>
        <p:spPr>
          <a:xfrm>
            <a:off x="-452063" y="358654"/>
            <a:ext cx="10920577" cy="487313"/>
          </a:xfrm>
          <a:prstGeom prst="rect">
            <a:avLst/>
          </a:prstGeom>
        </p:spPr>
        <p:txBody>
          <a:bodyPr wrap="square" lIns="0" tIns="0" rIns="0" bIns="0" rtlCol="0" anchor="t">
            <a:spAutoFit/>
          </a:bodyPr>
          <a:lstStyle/>
          <a:p>
            <a:pPr algn="ctr">
              <a:lnSpc>
                <a:spcPts val="3833"/>
              </a:lnSpc>
            </a:pPr>
            <a:r>
              <a:rPr lang="en-US" sz="3600">
                <a:solidFill>
                  <a:srgbClr val="0B7940"/>
                </a:solidFill>
                <a:latin typeface="Liberation Sans"/>
                <a:ea typeface="+mj-ea"/>
                <a:cs typeface="+mj-cs"/>
              </a:rPr>
              <a:t>OPPIMISYKSIKÖN AINEETTOMAT TULOKSET</a:t>
            </a:r>
          </a:p>
        </p:txBody>
      </p:sp>
      <p:grpSp>
        <p:nvGrpSpPr>
          <p:cNvPr id="19" name="Gruppieren 18">
            <a:extLst>
              <a:ext uri="{FF2B5EF4-FFF2-40B4-BE49-F238E27FC236}">
                <a16:creationId xmlns:a16="http://schemas.microsoft.com/office/drawing/2014/main" id="{25942039-7D13-D34B-C869-54666A6AD53E}"/>
              </a:ext>
            </a:extLst>
          </p:cNvPr>
          <p:cNvGrpSpPr/>
          <p:nvPr/>
        </p:nvGrpSpPr>
        <p:grpSpPr>
          <a:xfrm>
            <a:off x="757719" y="1501616"/>
            <a:ext cx="10820400" cy="3854767"/>
            <a:chOff x="685800" y="2467803"/>
            <a:chExt cx="10820400" cy="3854767"/>
          </a:xfrm>
        </p:grpSpPr>
        <p:sp>
          <p:nvSpPr>
            <p:cNvPr id="2" name="Freeform 2"/>
            <p:cNvSpPr/>
            <p:nvPr/>
          </p:nvSpPr>
          <p:spPr>
            <a:xfrm>
              <a:off x="685800" y="2467803"/>
              <a:ext cx="10820400" cy="3854767"/>
            </a:xfrm>
            <a:custGeom>
              <a:avLst/>
              <a:gdLst/>
              <a:ahLst/>
              <a:cxnLst/>
              <a:rect l="l" t="t" r="r" b="b"/>
              <a:pathLst>
                <a:path w="16230600" h="5782151">
                  <a:moveTo>
                    <a:pt x="0" y="0"/>
                  </a:moveTo>
                  <a:lnTo>
                    <a:pt x="16230600" y="0"/>
                  </a:lnTo>
                  <a:lnTo>
                    <a:pt x="16230600" y="5782151"/>
                  </a:lnTo>
                  <a:lnTo>
                    <a:pt x="0" y="5782151"/>
                  </a:lnTo>
                  <a:lnTo>
                    <a:pt x="0" y="0"/>
                  </a:lnTo>
                  <a:close/>
                </a:path>
              </a:pathLst>
            </a:custGeom>
            <a:blipFill>
              <a:blip r:embed="rId2">
                <a:extLst>
                  <a:ext uri="{96DAC541-7B7A-43D3-8B79-37D633B846F1}">
                    <asvg:svgBlip xmlns:asvg="http://schemas.microsoft.com/office/drawing/2016/SVG/main" xmlns="" r:embed="rId3"/>
                  </a:ext>
                </a:extLst>
              </a:blip>
              <a:stretch>
                <a:fillRect/>
              </a:stretch>
            </a:blipFill>
          </p:spPr>
          <p:txBody>
            <a:bodyPr/>
            <a:lstStyle/>
            <a:p>
              <a:endParaRPr lang="de-DE" sz="1200"/>
            </a:p>
          </p:txBody>
        </p:sp>
        <p:sp>
          <p:nvSpPr>
            <p:cNvPr id="11" name="Freeform 11"/>
            <p:cNvSpPr/>
            <p:nvPr/>
          </p:nvSpPr>
          <p:spPr>
            <a:xfrm>
              <a:off x="5653621" y="3429000"/>
              <a:ext cx="1226767" cy="1943392"/>
            </a:xfrm>
            <a:custGeom>
              <a:avLst/>
              <a:gdLst/>
              <a:ahLst/>
              <a:cxnLst/>
              <a:rect l="l" t="t" r="r" b="b"/>
              <a:pathLst>
                <a:path w="1840150" h="2915088">
                  <a:moveTo>
                    <a:pt x="0" y="0"/>
                  </a:moveTo>
                  <a:lnTo>
                    <a:pt x="1840149" y="0"/>
                  </a:lnTo>
                  <a:lnTo>
                    <a:pt x="1840149" y="2915088"/>
                  </a:lnTo>
                  <a:lnTo>
                    <a:pt x="0" y="2915088"/>
                  </a:lnTo>
                  <a:lnTo>
                    <a:pt x="0" y="0"/>
                  </a:lnTo>
                  <a:close/>
                </a:path>
              </a:pathLst>
            </a:custGeom>
            <a:blipFill>
              <a:blip r:embed="rId4">
                <a:extLst>
                  <a:ext uri="{96DAC541-7B7A-43D3-8B79-37D633B846F1}">
                    <asvg:svgBlip xmlns:asvg="http://schemas.microsoft.com/office/drawing/2016/SVG/main" xmlns="" r:embed="rId5"/>
                  </a:ext>
                </a:extLst>
              </a:blip>
              <a:stretch>
                <a:fillRect/>
              </a:stretch>
            </a:blipFill>
          </p:spPr>
          <p:txBody>
            <a:bodyPr/>
            <a:lstStyle/>
            <a:p>
              <a:endParaRPr lang="de-DE" sz="1200"/>
            </a:p>
          </p:txBody>
        </p:sp>
        <p:sp>
          <p:nvSpPr>
            <p:cNvPr id="13" name="TextBox 13"/>
            <p:cNvSpPr txBox="1"/>
            <p:nvPr/>
          </p:nvSpPr>
          <p:spPr>
            <a:xfrm>
              <a:off x="8318172" y="2627703"/>
              <a:ext cx="3039658" cy="256480"/>
            </a:xfrm>
            <a:prstGeom prst="rect">
              <a:avLst/>
            </a:prstGeom>
          </p:spPr>
          <p:txBody>
            <a:bodyPr lIns="0" tIns="0" rIns="0" bIns="0" rtlCol="0" anchor="t">
              <a:spAutoFit/>
            </a:bodyPr>
            <a:lstStyle/>
            <a:p>
              <a:pPr algn="ctr">
                <a:lnSpc>
                  <a:spcPts val="1987"/>
                </a:lnSpc>
              </a:pPr>
              <a:r>
                <a:rPr lang="en-US" sz="1727" spc="-51">
                  <a:solidFill>
                    <a:srgbClr val="000000"/>
                  </a:solidFill>
                  <a:latin typeface="Poppins Bold"/>
                </a:rPr>
                <a:t>ITSENÄISEMPI OPPIMINEN</a:t>
              </a:r>
            </a:p>
          </p:txBody>
        </p:sp>
        <p:sp>
          <p:nvSpPr>
            <p:cNvPr id="14" name="TextBox 14"/>
            <p:cNvSpPr txBox="1"/>
            <p:nvPr/>
          </p:nvSpPr>
          <p:spPr>
            <a:xfrm>
              <a:off x="8865807" y="4261861"/>
              <a:ext cx="2492023" cy="243656"/>
            </a:xfrm>
            <a:prstGeom prst="rect">
              <a:avLst/>
            </a:prstGeom>
          </p:spPr>
          <p:txBody>
            <a:bodyPr lIns="0" tIns="0" rIns="0" bIns="0" rtlCol="0" anchor="t">
              <a:spAutoFit/>
            </a:bodyPr>
            <a:lstStyle/>
            <a:p>
              <a:pPr algn="just">
                <a:lnSpc>
                  <a:spcPts val="1910"/>
                </a:lnSpc>
              </a:pPr>
              <a:r>
                <a:rPr lang="en-US" sz="1661" spc="-49">
                  <a:solidFill>
                    <a:srgbClr val="FFFFFF"/>
                  </a:solidFill>
                  <a:latin typeface="Poppins Bold"/>
                </a:rPr>
                <a:t>MONINAISUUDEN HUOMIOIMINEN</a:t>
              </a:r>
            </a:p>
          </p:txBody>
        </p:sp>
        <p:sp>
          <p:nvSpPr>
            <p:cNvPr id="15" name="TextBox 15"/>
            <p:cNvSpPr txBox="1"/>
            <p:nvPr/>
          </p:nvSpPr>
          <p:spPr>
            <a:xfrm>
              <a:off x="8637529" y="5823072"/>
              <a:ext cx="2313204" cy="243656"/>
            </a:xfrm>
            <a:prstGeom prst="rect">
              <a:avLst/>
            </a:prstGeom>
          </p:spPr>
          <p:txBody>
            <a:bodyPr lIns="0" tIns="0" rIns="0" bIns="0" rtlCol="0" anchor="t">
              <a:spAutoFit/>
            </a:bodyPr>
            <a:lstStyle/>
            <a:p>
              <a:pPr>
                <a:lnSpc>
                  <a:spcPts val="1910"/>
                </a:lnSpc>
              </a:pPr>
              <a:r>
                <a:rPr lang="en-US" sz="1661" spc="-49">
                  <a:solidFill>
                    <a:srgbClr val="000000"/>
                  </a:solidFill>
                  <a:latin typeface="Poppins Bold"/>
                </a:rPr>
                <a:t>AVOIMEMPI OPETUS</a:t>
              </a:r>
            </a:p>
          </p:txBody>
        </p:sp>
        <p:sp>
          <p:nvSpPr>
            <p:cNvPr id="16" name="TextBox 16"/>
            <p:cNvSpPr txBox="1"/>
            <p:nvPr/>
          </p:nvSpPr>
          <p:spPr>
            <a:xfrm>
              <a:off x="1271423" y="5581773"/>
              <a:ext cx="2212619" cy="487313"/>
            </a:xfrm>
            <a:prstGeom prst="rect">
              <a:avLst/>
            </a:prstGeom>
          </p:spPr>
          <p:txBody>
            <a:bodyPr lIns="0" tIns="0" rIns="0" bIns="0" rtlCol="0" anchor="t">
              <a:spAutoFit/>
            </a:bodyPr>
            <a:lstStyle/>
            <a:p>
              <a:pPr algn="ctr">
                <a:lnSpc>
                  <a:spcPts val="1910"/>
                </a:lnSpc>
              </a:pPr>
              <a:r>
                <a:rPr lang="en-US" sz="1661" spc="-49">
                  <a:solidFill>
                    <a:srgbClr val="000000"/>
                  </a:solidFill>
                  <a:latin typeface="Poppins Bold"/>
                </a:rPr>
                <a:t>INNOVATIIVISEN OPPIMISEN/OPETUKSEN TULOKSET</a:t>
              </a:r>
            </a:p>
          </p:txBody>
        </p:sp>
        <p:sp>
          <p:nvSpPr>
            <p:cNvPr id="17" name="TextBox 17"/>
            <p:cNvSpPr txBox="1"/>
            <p:nvPr/>
          </p:nvSpPr>
          <p:spPr>
            <a:xfrm>
              <a:off x="1103780" y="2503878"/>
              <a:ext cx="2547905" cy="769441"/>
            </a:xfrm>
            <a:prstGeom prst="rect">
              <a:avLst/>
            </a:prstGeom>
          </p:spPr>
          <p:txBody>
            <a:bodyPr lIns="0" tIns="0" rIns="0" bIns="0" rtlCol="0" anchor="t">
              <a:spAutoFit/>
            </a:bodyPr>
            <a:lstStyle/>
            <a:p>
              <a:pPr algn="ctr">
                <a:lnSpc>
                  <a:spcPts val="1987"/>
                </a:lnSpc>
              </a:pPr>
              <a:r>
                <a:rPr lang="en-US" sz="1727" spc="-51">
                  <a:solidFill>
                    <a:srgbClr val="000000"/>
                  </a:solidFill>
                  <a:latin typeface="Poppins Bold"/>
                </a:rPr>
                <a:t>PAREMPI RAPORTTI </a:t>
              </a:r>
            </a:p>
            <a:p>
              <a:pPr algn="ctr">
                <a:lnSpc>
                  <a:spcPts val="1987"/>
                </a:lnSpc>
              </a:pPr>
              <a:r>
                <a:rPr lang="en-US" sz="1727" spc="-51">
                  <a:solidFill>
                    <a:srgbClr val="000000"/>
                  </a:solidFill>
                  <a:latin typeface="Poppins Bold"/>
                </a:rPr>
                <a:t>OPPIJOIDEN JA OPETTAJAN VÄLILLÄ</a:t>
              </a:r>
            </a:p>
          </p:txBody>
        </p:sp>
        <p:sp>
          <p:nvSpPr>
            <p:cNvPr id="18" name="TextBox 18"/>
            <p:cNvSpPr txBox="1"/>
            <p:nvPr/>
          </p:nvSpPr>
          <p:spPr>
            <a:xfrm>
              <a:off x="845707" y="4274984"/>
              <a:ext cx="2927896" cy="230832"/>
            </a:xfrm>
            <a:prstGeom prst="rect">
              <a:avLst/>
            </a:prstGeom>
          </p:spPr>
          <p:txBody>
            <a:bodyPr lIns="0" tIns="0" rIns="0" bIns="0" rtlCol="0" anchor="t">
              <a:spAutoFit/>
            </a:bodyPr>
            <a:lstStyle/>
            <a:p>
              <a:pPr algn="r">
                <a:lnSpc>
                  <a:spcPts val="1833"/>
                </a:lnSpc>
              </a:pPr>
              <a:r>
                <a:rPr lang="en-US" sz="1594" spc="-47">
                  <a:solidFill>
                    <a:srgbClr val="FFFFFF"/>
                  </a:solidFill>
                  <a:latin typeface="Poppins Bold"/>
                </a:rPr>
                <a:t>SITOUTUNEEMMAT OPPIJAT</a:t>
              </a:r>
            </a:p>
          </p:txBody>
        </p:sp>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613231" y="1174802"/>
            <a:ext cx="7644018" cy="830997"/>
          </a:xfrm>
          <a:prstGeom prst="rect">
            <a:avLst/>
          </a:prstGeom>
        </p:spPr>
        <p:txBody>
          <a:bodyPr wrap="square" lIns="0" tIns="0" rIns="0" bIns="0" rtlCol="0" anchor="t">
            <a:spAutoFit/>
          </a:bodyPr>
          <a:lstStyle/>
          <a:p>
            <a:pPr algn="just"/>
            <a:r>
              <a:rPr lang="en-US">
                <a:solidFill>
                  <a:srgbClr val="000000"/>
                </a:solidFill>
                <a:latin typeface="Liberation Sans" panose="020B0604020202020204" pitchFamily="34" charset="0"/>
              </a:rPr>
              <a:t>Tässä oppimiskokonaisuudessa käytetään erilaisia opetustekniikoita, joista oppijat voivat suoraan hyötyä ja jotka paitsi lisäävät heidän itsenäisyyttään ja taitojaan, myös pitävät heidät kiinnostuneina ja kiinnostuneina toteutetuista tunneista: </a:t>
            </a:r>
          </a:p>
        </p:txBody>
      </p:sp>
      <p:sp>
        <p:nvSpPr>
          <p:cNvPr id="3" name="TextBox 3"/>
          <p:cNvSpPr txBox="1"/>
          <p:nvPr/>
        </p:nvSpPr>
        <p:spPr>
          <a:xfrm>
            <a:off x="610276" y="459109"/>
            <a:ext cx="7112284" cy="453394"/>
          </a:xfrm>
          <a:prstGeom prst="rect">
            <a:avLst/>
          </a:prstGeom>
        </p:spPr>
        <p:txBody>
          <a:bodyPr wrap="square" lIns="0" tIns="0" rIns="0" bIns="0" rtlCol="0" anchor="t">
            <a:spAutoFit/>
          </a:bodyPr>
          <a:lstStyle/>
          <a:p>
            <a:pPr>
              <a:lnSpc>
                <a:spcPts val="3450"/>
              </a:lnSpc>
            </a:pPr>
            <a:r>
              <a:rPr lang="en-US" sz="4000">
                <a:solidFill>
                  <a:srgbClr val="0B7940"/>
                </a:solidFill>
                <a:latin typeface="Liberation Sans"/>
                <a:ea typeface="+mj-ea"/>
                <a:cs typeface="+mj-cs"/>
              </a:rPr>
              <a:t>HYÖDYT OPPIJOILLE</a:t>
            </a:r>
          </a:p>
        </p:txBody>
      </p:sp>
      <p:grpSp>
        <p:nvGrpSpPr>
          <p:cNvPr id="29" name="Gruppieren 28">
            <a:extLst>
              <a:ext uri="{FF2B5EF4-FFF2-40B4-BE49-F238E27FC236}">
                <a16:creationId xmlns:a16="http://schemas.microsoft.com/office/drawing/2014/main" id="{13436C5F-2B69-EB00-3891-E556E43118A8}"/>
              </a:ext>
            </a:extLst>
          </p:cNvPr>
          <p:cNvGrpSpPr/>
          <p:nvPr/>
        </p:nvGrpSpPr>
        <p:grpSpPr>
          <a:xfrm>
            <a:off x="7168065" y="1333270"/>
            <a:ext cx="4657490" cy="4295622"/>
            <a:chOff x="5565034" y="-3091380"/>
            <a:chExt cx="10457907" cy="13447136"/>
          </a:xfrm>
        </p:grpSpPr>
        <p:grpSp>
          <p:nvGrpSpPr>
            <p:cNvPr id="4" name="Group 4"/>
            <p:cNvGrpSpPr/>
            <p:nvPr/>
          </p:nvGrpSpPr>
          <p:grpSpPr>
            <a:xfrm rot="1954235">
              <a:off x="8178938" y="-652538"/>
              <a:ext cx="4805747" cy="11008294"/>
              <a:chOff x="-5851" y="-57150"/>
              <a:chExt cx="1898567" cy="4348955"/>
            </a:xfrm>
          </p:grpSpPr>
          <p:sp>
            <p:nvSpPr>
              <p:cNvPr id="5" name="Freeform 5"/>
              <p:cNvSpPr/>
              <p:nvPr/>
            </p:nvSpPr>
            <p:spPr>
              <a:xfrm>
                <a:off x="-5851" y="2525"/>
                <a:ext cx="1898567" cy="4289280"/>
              </a:xfrm>
              <a:custGeom>
                <a:avLst/>
                <a:gdLst/>
                <a:ahLst/>
                <a:cxnLst/>
                <a:rect l="l" t="t" r="r" b="b"/>
                <a:pathLst>
                  <a:path w="1898567" h="4289280">
                    <a:moveTo>
                      <a:pt x="0" y="0"/>
                    </a:moveTo>
                    <a:lnTo>
                      <a:pt x="1898567" y="0"/>
                    </a:lnTo>
                    <a:lnTo>
                      <a:pt x="1898567" y="4289280"/>
                    </a:lnTo>
                    <a:lnTo>
                      <a:pt x="0" y="4289280"/>
                    </a:lnTo>
                    <a:close/>
                  </a:path>
                </a:pathLst>
              </a:custGeom>
              <a:solidFill>
                <a:srgbClr val="25303C"/>
              </a:solidFill>
            </p:spPr>
            <p:txBody>
              <a:bodyPr/>
              <a:lstStyle/>
              <a:p>
                <a:endParaRPr lang="de-DE" sz="1200"/>
              </a:p>
            </p:txBody>
          </p:sp>
          <p:sp>
            <p:nvSpPr>
              <p:cNvPr id="6" name="TextBox 6"/>
              <p:cNvSpPr txBox="1"/>
              <p:nvPr/>
            </p:nvSpPr>
            <p:spPr>
              <a:xfrm>
                <a:off x="0" y="-57150"/>
                <a:ext cx="812800" cy="869950"/>
              </a:xfrm>
              <a:prstGeom prst="rect">
                <a:avLst/>
              </a:prstGeom>
            </p:spPr>
            <p:txBody>
              <a:bodyPr lIns="33867" tIns="33867" rIns="33867" bIns="33867" rtlCol="0" anchor="ctr"/>
              <a:lstStyle/>
              <a:p>
                <a:pPr algn="ctr">
                  <a:lnSpc>
                    <a:spcPts val="1773"/>
                  </a:lnSpc>
                </a:pPr>
                <a:endParaRPr sz="1200"/>
              </a:p>
            </p:txBody>
          </p:sp>
        </p:grpSp>
        <p:sp>
          <p:nvSpPr>
            <p:cNvPr id="7" name="Freeform 7"/>
            <p:cNvSpPr/>
            <p:nvPr/>
          </p:nvSpPr>
          <p:spPr>
            <a:xfrm rot="9054204" flipV="1">
              <a:off x="5565034" y="-3091380"/>
              <a:ext cx="10457907" cy="6562337"/>
            </a:xfrm>
            <a:custGeom>
              <a:avLst/>
              <a:gdLst/>
              <a:ahLst/>
              <a:cxnLst/>
              <a:rect l="l" t="t" r="r" b="b"/>
              <a:pathLst>
                <a:path w="15686861" h="9843506">
                  <a:moveTo>
                    <a:pt x="0" y="9843505"/>
                  </a:moveTo>
                  <a:lnTo>
                    <a:pt x="15686861" y="9843505"/>
                  </a:lnTo>
                  <a:lnTo>
                    <a:pt x="15686861" y="0"/>
                  </a:lnTo>
                  <a:lnTo>
                    <a:pt x="0" y="0"/>
                  </a:lnTo>
                  <a:lnTo>
                    <a:pt x="0" y="9843505"/>
                  </a:lnTo>
                  <a:close/>
                </a:path>
              </a:pathLst>
            </a:custGeom>
            <a:blipFill>
              <a:blip r:embed="rId2">
                <a:extLst>
                  <a:ext uri="{96DAC541-7B7A-43D3-8B79-37D633B846F1}">
                    <asvg:svgBlip xmlns:asvg="http://schemas.microsoft.com/office/drawing/2016/SVG/main" xmlns="" r:embed="rId3"/>
                  </a:ext>
                </a:extLst>
              </a:blip>
              <a:stretch>
                <a:fillRect/>
              </a:stretch>
            </a:blipFill>
          </p:spPr>
          <p:txBody>
            <a:bodyPr/>
            <a:lstStyle/>
            <a:p>
              <a:endParaRPr lang="de-DE" sz="1200"/>
            </a:p>
          </p:txBody>
        </p:sp>
        <p:grpSp>
          <p:nvGrpSpPr>
            <p:cNvPr id="10" name="Group 10"/>
            <p:cNvGrpSpPr>
              <a:grpSpLocks noChangeAspect="1"/>
            </p:cNvGrpSpPr>
            <p:nvPr/>
          </p:nvGrpSpPr>
          <p:grpSpPr>
            <a:xfrm>
              <a:off x="7928710" y="927846"/>
              <a:ext cx="4083979" cy="6537117"/>
              <a:chOff x="0" y="0"/>
              <a:chExt cx="28380109" cy="45427278"/>
            </a:xfrm>
          </p:grpSpPr>
          <p:sp>
            <p:nvSpPr>
              <p:cNvPr id="11" name="Freeform 11"/>
              <p:cNvSpPr/>
              <p:nvPr/>
            </p:nvSpPr>
            <p:spPr>
              <a:xfrm>
                <a:off x="0" y="0"/>
                <a:ext cx="28380109" cy="45427278"/>
              </a:xfrm>
              <a:custGeom>
                <a:avLst/>
                <a:gdLst/>
                <a:ahLst/>
                <a:cxnLst/>
                <a:rect l="l" t="t" r="r" b="b"/>
                <a:pathLst>
                  <a:path w="25385268" h="34708210">
                    <a:moveTo>
                      <a:pt x="13125831" y="0"/>
                    </a:moveTo>
                    <a:lnTo>
                      <a:pt x="6485128" y="10721975"/>
                    </a:lnTo>
                    <a:lnTo>
                      <a:pt x="10475088" y="18101945"/>
                    </a:lnTo>
                    <a:lnTo>
                      <a:pt x="0" y="34708210"/>
                    </a:lnTo>
                    <a:lnTo>
                      <a:pt x="25385268" y="34708210"/>
                    </a:lnTo>
                    <a:lnTo>
                      <a:pt x="25385268" y="0"/>
                    </a:lnTo>
                    <a:close/>
                  </a:path>
                </a:pathLst>
              </a:custGeom>
              <a:blipFill>
                <a:blip r:embed="rId4"/>
                <a:stretch>
                  <a:fillRect l="-52608" r="-52608"/>
                </a:stretch>
              </a:blipFill>
            </p:spPr>
            <p:txBody>
              <a:bodyPr/>
              <a:lstStyle/>
              <a:p>
                <a:endParaRPr lang="de-DE" sz="1200"/>
              </a:p>
            </p:txBody>
          </p:sp>
        </p:grpSp>
      </p:grpSp>
      <p:grpSp>
        <p:nvGrpSpPr>
          <p:cNvPr id="30" name="Gruppieren 29">
            <a:extLst>
              <a:ext uri="{FF2B5EF4-FFF2-40B4-BE49-F238E27FC236}">
                <a16:creationId xmlns:a16="http://schemas.microsoft.com/office/drawing/2014/main" id="{A0232E3E-2632-ECF7-1580-CFB47E47DF57}"/>
              </a:ext>
            </a:extLst>
          </p:cNvPr>
          <p:cNvGrpSpPr/>
          <p:nvPr/>
        </p:nvGrpSpPr>
        <p:grpSpPr>
          <a:xfrm>
            <a:off x="610276" y="2194930"/>
            <a:ext cx="3403315" cy="3589693"/>
            <a:chOff x="685800" y="2451845"/>
            <a:chExt cx="3506633" cy="3682945"/>
          </a:xfrm>
        </p:grpSpPr>
        <p:sp>
          <p:nvSpPr>
            <p:cNvPr id="12" name="Freeform 12"/>
            <p:cNvSpPr/>
            <p:nvPr/>
          </p:nvSpPr>
          <p:spPr>
            <a:xfrm>
              <a:off x="685800" y="2451845"/>
              <a:ext cx="3506633" cy="732010"/>
            </a:xfrm>
            <a:custGeom>
              <a:avLst/>
              <a:gdLst/>
              <a:ahLst/>
              <a:cxnLst/>
              <a:rect l="l" t="t" r="r" b="b"/>
              <a:pathLst>
                <a:path w="5259950" h="1098015">
                  <a:moveTo>
                    <a:pt x="0" y="0"/>
                  </a:moveTo>
                  <a:lnTo>
                    <a:pt x="5259950" y="0"/>
                  </a:lnTo>
                  <a:lnTo>
                    <a:pt x="5259950" y="1098015"/>
                  </a:lnTo>
                  <a:lnTo>
                    <a:pt x="0" y="1098015"/>
                  </a:lnTo>
                  <a:lnTo>
                    <a:pt x="0" y="0"/>
                  </a:lnTo>
                  <a:close/>
                </a:path>
              </a:pathLst>
            </a:custGeom>
            <a:blipFill>
              <a:blip r:embed="rId5">
                <a:extLst>
                  <a:ext uri="{96DAC541-7B7A-43D3-8B79-37D633B846F1}">
                    <asvg:svgBlip xmlns:asvg="http://schemas.microsoft.com/office/drawing/2016/SVG/main" xmlns="" r:embed="rId6"/>
                  </a:ext>
                </a:extLst>
              </a:blip>
              <a:stretch>
                <a:fillRect/>
              </a:stretch>
            </a:blipFill>
          </p:spPr>
          <p:txBody>
            <a:bodyPr/>
            <a:lstStyle/>
            <a:p>
              <a:endParaRPr lang="de-DE" sz="1200"/>
            </a:p>
          </p:txBody>
        </p:sp>
        <p:sp>
          <p:nvSpPr>
            <p:cNvPr id="13" name="Freeform 13"/>
            <p:cNvSpPr/>
            <p:nvPr/>
          </p:nvSpPr>
          <p:spPr>
            <a:xfrm>
              <a:off x="685800" y="3187700"/>
              <a:ext cx="3506633" cy="732010"/>
            </a:xfrm>
            <a:custGeom>
              <a:avLst/>
              <a:gdLst/>
              <a:ahLst/>
              <a:cxnLst/>
              <a:rect l="l" t="t" r="r" b="b"/>
              <a:pathLst>
                <a:path w="5259950" h="1098015">
                  <a:moveTo>
                    <a:pt x="0" y="0"/>
                  </a:moveTo>
                  <a:lnTo>
                    <a:pt x="5259950" y="0"/>
                  </a:lnTo>
                  <a:lnTo>
                    <a:pt x="5259950" y="1098015"/>
                  </a:lnTo>
                  <a:lnTo>
                    <a:pt x="0" y="1098015"/>
                  </a:lnTo>
                  <a:lnTo>
                    <a:pt x="0" y="0"/>
                  </a:lnTo>
                  <a:close/>
                </a:path>
              </a:pathLst>
            </a:custGeom>
            <a:blipFill>
              <a:blip r:embed="rId5">
                <a:extLst>
                  <a:ext uri="{96DAC541-7B7A-43D3-8B79-37D633B846F1}">
                    <asvg:svgBlip xmlns:asvg="http://schemas.microsoft.com/office/drawing/2016/SVG/main" xmlns="" r:embed="rId7"/>
                  </a:ext>
                </a:extLst>
              </a:blip>
              <a:stretch>
                <a:fillRect/>
              </a:stretch>
            </a:blipFill>
          </p:spPr>
          <p:txBody>
            <a:bodyPr/>
            <a:lstStyle/>
            <a:p>
              <a:endParaRPr lang="de-DE" sz="1200"/>
            </a:p>
          </p:txBody>
        </p:sp>
        <p:sp>
          <p:nvSpPr>
            <p:cNvPr id="14" name="Freeform 14"/>
            <p:cNvSpPr/>
            <p:nvPr/>
          </p:nvSpPr>
          <p:spPr>
            <a:xfrm>
              <a:off x="685800" y="3926060"/>
              <a:ext cx="3506633" cy="732010"/>
            </a:xfrm>
            <a:custGeom>
              <a:avLst/>
              <a:gdLst/>
              <a:ahLst/>
              <a:cxnLst/>
              <a:rect l="l" t="t" r="r" b="b"/>
              <a:pathLst>
                <a:path w="5259950" h="1098015">
                  <a:moveTo>
                    <a:pt x="0" y="0"/>
                  </a:moveTo>
                  <a:lnTo>
                    <a:pt x="5259950" y="0"/>
                  </a:lnTo>
                  <a:lnTo>
                    <a:pt x="5259950" y="1098014"/>
                  </a:lnTo>
                  <a:lnTo>
                    <a:pt x="0" y="1098014"/>
                  </a:lnTo>
                  <a:lnTo>
                    <a:pt x="0" y="0"/>
                  </a:lnTo>
                  <a:close/>
                </a:path>
              </a:pathLst>
            </a:custGeom>
            <a:blipFill>
              <a:blip r:embed="rId5">
                <a:extLst>
                  <a:ext uri="{96DAC541-7B7A-43D3-8B79-37D633B846F1}">
                    <asvg:svgBlip xmlns:asvg="http://schemas.microsoft.com/office/drawing/2016/SVG/main" xmlns="" r:embed="rId7"/>
                  </a:ext>
                </a:extLst>
              </a:blip>
              <a:stretch>
                <a:fillRect/>
              </a:stretch>
            </a:blipFill>
          </p:spPr>
          <p:txBody>
            <a:bodyPr/>
            <a:lstStyle/>
            <a:p>
              <a:endParaRPr lang="de-DE" sz="1200"/>
            </a:p>
          </p:txBody>
        </p:sp>
        <p:sp>
          <p:nvSpPr>
            <p:cNvPr id="15" name="Freeform 15"/>
            <p:cNvSpPr/>
            <p:nvPr/>
          </p:nvSpPr>
          <p:spPr>
            <a:xfrm>
              <a:off x="685800" y="4664420"/>
              <a:ext cx="3506633" cy="732010"/>
            </a:xfrm>
            <a:custGeom>
              <a:avLst/>
              <a:gdLst/>
              <a:ahLst/>
              <a:cxnLst/>
              <a:rect l="l" t="t" r="r" b="b"/>
              <a:pathLst>
                <a:path w="5259950" h="1098015">
                  <a:moveTo>
                    <a:pt x="0" y="0"/>
                  </a:moveTo>
                  <a:lnTo>
                    <a:pt x="5259950" y="0"/>
                  </a:lnTo>
                  <a:lnTo>
                    <a:pt x="5259950" y="1098015"/>
                  </a:lnTo>
                  <a:lnTo>
                    <a:pt x="0" y="1098015"/>
                  </a:lnTo>
                  <a:lnTo>
                    <a:pt x="0" y="0"/>
                  </a:lnTo>
                  <a:close/>
                </a:path>
              </a:pathLst>
            </a:custGeom>
            <a:blipFill>
              <a:blip r:embed="rId5">
                <a:extLst>
                  <a:ext uri="{96DAC541-7B7A-43D3-8B79-37D633B846F1}">
                    <asvg:svgBlip xmlns:asvg="http://schemas.microsoft.com/office/drawing/2016/SVG/main" xmlns="" r:embed="rId7"/>
                  </a:ext>
                </a:extLst>
              </a:blip>
              <a:stretch>
                <a:fillRect/>
              </a:stretch>
            </a:blipFill>
          </p:spPr>
          <p:txBody>
            <a:bodyPr/>
            <a:lstStyle/>
            <a:p>
              <a:endParaRPr lang="de-DE" sz="1200"/>
            </a:p>
          </p:txBody>
        </p:sp>
        <p:sp>
          <p:nvSpPr>
            <p:cNvPr id="16" name="Freeform 16"/>
            <p:cNvSpPr/>
            <p:nvPr/>
          </p:nvSpPr>
          <p:spPr>
            <a:xfrm>
              <a:off x="685800" y="5402780"/>
              <a:ext cx="3506633" cy="732010"/>
            </a:xfrm>
            <a:custGeom>
              <a:avLst/>
              <a:gdLst/>
              <a:ahLst/>
              <a:cxnLst/>
              <a:rect l="l" t="t" r="r" b="b"/>
              <a:pathLst>
                <a:path w="5259950" h="1098015">
                  <a:moveTo>
                    <a:pt x="0" y="0"/>
                  </a:moveTo>
                  <a:lnTo>
                    <a:pt x="5259950" y="0"/>
                  </a:lnTo>
                  <a:lnTo>
                    <a:pt x="5259950" y="1098015"/>
                  </a:lnTo>
                  <a:lnTo>
                    <a:pt x="0" y="1098015"/>
                  </a:lnTo>
                  <a:lnTo>
                    <a:pt x="0" y="0"/>
                  </a:lnTo>
                  <a:close/>
                </a:path>
              </a:pathLst>
            </a:custGeom>
            <a:blipFill>
              <a:blip r:embed="rId5">
                <a:extLst>
                  <a:ext uri="{96DAC541-7B7A-43D3-8B79-37D633B846F1}">
                    <asvg:svgBlip xmlns:asvg="http://schemas.microsoft.com/office/drawing/2016/SVG/main" xmlns="" r:embed="rId7"/>
                  </a:ext>
                </a:extLst>
              </a:blip>
              <a:stretch>
                <a:fillRect/>
              </a:stretch>
            </a:blipFill>
          </p:spPr>
          <p:txBody>
            <a:bodyPr/>
            <a:lstStyle/>
            <a:p>
              <a:endParaRPr lang="de-DE" sz="1200"/>
            </a:p>
          </p:txBody>
        </p:sp>
        <p:sp>
          <p:nvSpPr>
            <p:cNvPr id="17" name="Freeform 17"/>
            <p:cNvSpPr/>
            <p:nvPr/>
          </p:nvSpPr>
          <p:spPr>
            <a:xfrm>
              <a:off x="879379" y="2651240"/>
              <a:ext cx="354214" cy="366113"/>
            </a:xfrm>
            <a:custGeom>
              <a:avLst/>
              <a:gdLst/>
              <a:ahLst/>
              <a:cxnLst/>
              <a:rect l="l" t="t" r="r" b="b"/>
              <a:pathLst>
                <a:path w="531321" h="549169">
                  <a:moveTo>
                    <a:pt x="0" y="0"/>
                  </a:moveTo>
                  <a:lnTo>
                    <a:pt x="531321" y="0"/>
                  </a:lnTo>
                  <a:lnTo>
                    <a:pt x="531321" y="549169"/>
                  </a:lnTo>
                  <a:lnTo>
                    <a:pt x="0" y="549169"/>
                  </a:lnTo>
                  <a:lnTo>
                    <a:pt x="0" y="0"/>
                  </a:lnTo>
                  <a:close/>
                </a:path>
              </a:pathLst>
            </a:custGeom>
            <a:blipFill>
              <a:blip r:embed="rId8">
                <a:extLst>
                  <a:ext uri="{96DAC541-7B7A-43D3-8B79-37D633B846F1}">
                    <asvg:svgBlip xmlns:asvg="http://schemas.microsoft.com/office/drawing/2016/SVG/main" xmlns="" r:embed="rId9"/>
                  </a:ext>
                </a:extLst>
              </a:blip>
              <a:stretch>
                <a:fillRect/>
              </a:stretch>
            </a:blipFill>
          </p:spPr>
          <p:txBody>
            <a:bodyPr/>
            <a:lstStyle/>
            <a:p>
              <a:endParaRPr lang="de-DE" sz="1200"/>
            </a:p>
          </p:txBody>
        </p:sp>
        <p:sp>
          <p:nvSpPr>
            <p:cNvPr id="18" name="Freeform 18"/>
            <p:cNvSpPr/>
            <p:nvPr/>
          </p:nvSpPr>
          <p:spPr>
            <a:xfrm>
              <a:off x="879379" y="3384601"/>
              <a:ext cx="354214" cy="366113"/>
            </a:xfrm>
            <a:custGeom>
              <a:avLst/>
              <a:gdLst/>
              <a:ahLst/>
              <a:cxnLst/>
              <a:rect l="l" t="t" r="r" b="b"/>
              <a:pathLst>
                <a:path w="531321" h="549169">
                  <a:moveTo>
                    <a:pt x="0" y="0"/>
                  </a:moveTo>
                  <a:lnTo>
                    <a:pt x="531321" y="0"/>
                  </a:lnTo>
                  <a:lnTo>
                    <a:pt x="531321" y="549169"/>
                  </a:lnTo>
                  <a:lnTo>
                    <a:pt x="0" y="549169"/>
                  </a:lnTo>
                  <a:lnTo>
                    <a:pt x="0" y="0"/>
                  </a:lnTo>
                  <a:close/>
                </a:path>
              </a:pathLst>
            </a:custGeom>
            <a:blipFill>
              <a:blip r:embed="rId8">
                <a:extLst>
                  <a:ext uri="{96DAC541-7B7A-43D3-8B79-37D633B846F1}">
                    <asvg:svgBlip xmlns:asvg="http://schemas.microsoft.com/office/drawing/2016/SVG/main" xmlns="" r:embed="rId9"/>
                  </a:ext>
                </a:extLst>
              </a:blip>
              <a:stretch>
                <a:fillRect/>
              </a:stretch>
            </a:blipFill>
          </p:spPr>
          <p:txBody>
            <a:bodyPr/>
            <a:lstStyle/>
            <a:p>
              <a:endParaRPr lang="de-DE" sz="1200"/>
            </a:p>
          </p:txBody>
        </p:sp>
        <p:sp>
          <p:nvSpPr>
            <p:cNvPr id="19" name="TextBox 19"/>
            <p:cNvSpPr txBox="1"/>
            <p:nvPr/>
          </p:nvSpPr>
          <p:spPr>
            <a:xfrm>
              <a:off x="1546042" y="2644890"/>
              <a:ext cx="2385602" cy="179536"/>
            </a:xfrm>
            <a:prstGeom prst="rect">
              <a:avLst/>
            </a:prstGeom>
          </p:spPr>
          <p:txBody>
            <a:bodyPr lIns="0" tIns="0" rIns="0" bIns="0" rtlCol="0" anchor="t">
              <a:spAutoFit/>
            </a:bodyPr>
            <a:lstStyle/>
            <a:p>
              <a:pPr>
                <a:lnSpc>
                  <a:spcPts val="1437"/>
                </a:lnSpc>
              </a:pPr>
              <a:r>
                <a:rPr lang="en-US" sz="1249" spc="-37">
                  <a:solidFill>
                    <a:srgbClr val="FFFFFF"/>
                  </a:solidFill>
                  <a:latin typeface="Poppins Bold"/>
                </a:rPr>
                <a:t>mikrooppiminen / bittipohjainen oppiminen</a:t>
              </a:r>
            </a:p>
          </p:txBody>
        </p:sp>
        <p:sp>
          <p:nvSpPr>
            <p:cNvPr id="20" name="TextBox 20"/>
            <p:cNvSpPr txBox="1"/>
            <p:nvPr/>
          </p:nvSpPr>
          <p:spPr>
            <a:xfrm>
              <a:off x="1546042" y="3418805"/>
              <a:ext cx="2385602" cy="368401"/>
            </a:xfrm>
            <a:prstGeom prst="rect">
              <a:avLst/>
            </a:prstGeom>
          </p:spPr>
          <p:txBody>
            <a:bodyPr lIns="0" tIns="0" rIns="0" bIns="0" rtlCol="0" anchor="t">
              <a:spAutoFit/>
            </a:bodyPr>
            <a:lstStyle/>
            <a:p>
              <a:pPr>
                <a:lnSpc>
                  <a:spcPts val="1437"/>
                </a:lnSpc>
              </a:pPr>
              <a:r>
                <a:rPr lang="en-US" sz="1249" spc="-37" dirty="0" err="1">
                  <a:solidFill>
                    <a:srgbClr val="FFFFFF"/>
                  </a:solidFill>
                  <a:latin typeface="Poppins Bold"/>
                </a:rPr>
                <a:t>projekti</a:t>
              </a:r>
              <a:r>
                <a:rPr lang="en-US" sz="1249" spc="-37" dirty="0">
                  <a:solidFill>
                    <a:srgbClr val="FFFFFF"/>
                  </a:solidFill>
                  <a:latin typeface="Poppins Bold"/>
                </a:rPr>
                <a:t>-/</a:t>
              </a:r>
              <a:r>
                <a:rPr lang="en-US" sz="1249" spc="-37" dirty="0" err="1">
                  <a:solidFill>
                    <a:srgbClr val="FFFFFF"/>
                  </a:solidFill>
                  <a:latin typeface="Poppins Bold"/>
                </a:rPr>
                <a:t>ongelmakeskeinen</a:t>
              </a:r>
              <a:r>
                <a:rPr lang="en-US" sz="1249" spc="-37" dirty="0">
                  <a:solidFill>
                    <a:srgbClr val="FFFFFF"/>
                  </a:solidFill>
                  <a:latin typeface="Poppins Bold"/>
                </a:rPr>
                <a:t> </a:t>
              </a:r>
              <a:r>
                <a:rPr lang="en-US" sz="1249" spc="-37" dirty="0" err="1">
                  <a:solidFill>
                    <a:srgbClr val="FFFFFF"/>
                  </a:solidFill>
                  <a:latin typeface="Poppins Bold"/>
                </a:rPr>
                <a:t>oppiminen</a:t>
              </a:r>
              <a:endParaRPr lang="en-US" sz="1249" spc="-37" dirty="0">
                <a:solidFill>
                  <a:srgbClr val="FFFFFF"/>
                </a:solidFill>
                <a:latin typeface="Poppins Bold"/>
              </a:endParaRPr>
            </a:p>
          </p:txBody>
        </p:sp>
        <p:sp>
          <p:nvSpPr>
            <p:cNvPr id="21" name="TextBox 21"/>
            <p:cNvSpPr txBox="1"/>
            <p:nvPr/>
          </p:nvSpPr>
          <p:spPr>
            <a:xfrm>
              <a:off x="1546042" y="4192760"/>
              <a:ext cx="2385602" cy="179536"/>
            </a:xfrm>
            <a:prstGeom prst="rect">
              <a:avLst/>
            </a:prstGeom>
          </p:spPr>
          <p:txBody>
            <a:bodyPr lIns="0" tIns="0" rIns="0" bIns="0" rtlCol="0" anchor="t">
              <a:spAutoFit/>
            </a:bodyPr>
            <a:lstStyle/>
            <a:p>
              <a:pPr>
                <a:lnSpc>
                  <a:spcPts val="1437"/>
                </a:lnSpc>
              </a:pPr>
              <a:r>
                <a:rPr lang="en-US" sz="1249" spc="-37">
                  <a:solidFill>
                    <a:srgbClr val="FFFFFF"/>
                  </a:solidFill>
                  <a:latin typeface="Poppins Bold"/>
                </a:rPr>
                <a:t>pelillistäminen</a:t>
              </a:r>
            </a:p>
          </p:txBody>
        </p:sp>
        <p:sp>
          <p:nvSpPr>
            <p:cNvPr id="22" name="TextBox 22"/>
            <p:cNvSpPr txBox="1"/>
            <p:nvPr/>
          </p:nvSpPr>
          <p:spPr>
            <a:xfrm>
              <a:off x="1546042" y="4931119"/>
              <a:ext cx="2385602" cy="179536"/>
            </a:xfrm>
            <a:prstGeom prst="rect">
              <a:avLst/>
            </a:prstGeom>
          </p:spPr>
          <p:txBody>
            <a:bodyPr lIns="0" tIns="0" rIns="0" bIns="0" rtlCol="0" anchor="t">
              <a:spAutoFit/>
            </a:bodyPr>
            <a:lstStyle/>
            <a:p>
              <a:pPr>
                <a:lnSpc>
                  <a:spcPts val="1437"/>
                </a:lnSpc>
              </a:pPr>
              <a:r>
                <a:rPr lang="en-US" sz="1249" spc="-37">
                  <a:solidFill>
                    <a:srgbClr val="FFFFFF"/>
                  </a:solidFill>
                  <a:latin typeface="Poppins Bold"/>
                </a:rPr>
                <a:t>käänteinen luokka</a:t>
              </a:r>
            </a:p>
          </p:txBody>
        </p:sp>
        <p:sp>
          <p:nvSpPr>
            <p:cNvPr id="23" name="TextBox 23"/>
            <p:cNvSpPr txBox="1"/>
            <p:nvPr/>
          </p:nvSpPr>
          <p:spPr>
            <a:xfrm>
              <a:off x="1546042" y="5669479"/>
              <a:ext cx="2385602" cy="179536"/>
            </a:xfrm>
            <a:prstGeom prst="rect">
              <a:avLst/>
            </a:prstGeom>
          </p:spPr>
          <p:txBody>
            <a:bodyPr lIns="0" tIns="0" rIns="0" bIns="0" rtlCol="0" anchor="t">
              <a:spAutoFit/>
            </a:bodyPr>
            <a:lstStyle/>
            <a:p>
              <a:pPr>
                <a:lnSpc>
                  <a:spcPts val="1437"/>
                </a:lnSpc>
              </a:pPr>
              <a:r>
                <a:rPr lang="en-US" sz="1249" spc="-37">
                  <a:solidFill>
                    <a:srgbClr val="FFFFFF"/>
                  </a:solidFill>
                  <a:latin typeface="Poppins Bold"/>
                </a:rPr>
                <a:t>yksilöllinen työ/ tietotekniikan käyttö</a:t>
              </a:r>
            </a:p>
          </p:txBody>
        </p:sp>
        <p:sp>
          <p:nvSpPr>
            <p:cNvPr id="24" name="Freeform 24"/>
            <p:cNvSpPr/>
            <p:nvPr/>
          </p:nvSpPr>
          <p:spPr>
            <a:xfrm>
              <a:off x="879379" y="4122910"/>
              <a:ext cx="354214" cy="366113"/>
            </a:xfrm>
            <a:custGeom>
              <a:avLst/>
              <a:gdLst/>
              <a:ahLst/>
              <a:cxnLst/>
              <a:rect l="l" t="t" r="r" b="b"/>
              <a:pathLst>
                <a:path w="531321" h="549169">
                  <a:moveTo>
                    <a:pt x="0" y="0"/>
                  </a:moveTo>
                  <a:lnTo>
                    <a:pt x="531321" y="0"/>
                  </a:lnTo>
                  <a:lnTo>
                    <a:pt x="531321" y="549169"/>
                  </a:lnTo>
                  <a:lnTo>
                    <a:pt x="0" y="549169"/>
                  </a:lnTo>
                  <a:lnTo>
                    <a:pt x="0" y="0"/>
                  </a:lnTo>
                  <a:close/>
                </a:path>
              </a:pathLst>
            </a:custGeom>
            <a:blipFill>
              <a:blip r:embed="rId8">
                <a:extLst>
                  <a:ext uri="{96DAC541-7B7A-43D3-8B79-37D633B846F1}">
                    <asvg:svgBlip xmlns:asvg="http://schemas.microsoft.com/office/drawing/2016/SVG/main" xmlns="" r:embed="rId9"/>
                  </a:ext>
                </a:extLst>
              </a:blip>
              <a:stretch>
                <a:fillRect/>
              </a:stretch>
            </a:blipFill>
          </p:spPr>
          <p:txBody>
            <a:bodyPr/>
            <a:lstStyle/>
            <a:p>
              <a:endParaRPr lang="de-DE" sz="1200"/>
            </a:p>
          </p:txBody>
        </p:sp>
        <p:sp>
          <p:nvSpPr>
            <p:cNvPr id="25" name="Freeform 25"/>
            <p:cNvSpPr/>
            <p:nvPr/>
          </p:nvSpPr>
          <p:spPr>
            <a:xfrm>
              <a:off x="879379" y="4861270"/>
              <a:ext cx="354214" cy="366113"/>
            </a:xfrm>
            <a:custGeom>
              <a:avLst/>
              <a:gdLst/>
              <a:ahLst/>
              <a:cxnLst/>
              <a:rect l="l" t="t" r="r" b="b"/>
              <a:pathLst>
                <a:path w="531321" h="549169">
                  <a:moveTo>
                    <a:pt x="0" y="0"/>
                  </a:moveTo>
                  <a:lnTo>
                    <a:pt x="531321" y="0"/>
                  </a:lnTo>
                  <a:lnTo>
                    <a:pt x="531321" y="549169"/>
                  </a:lnTo>
                  <a:lnTo>
                    <a:pt x="0" y="549169"/>
                  </a:lnTo>
                  <a:lnTo>
                    <a:pt x="0" y="0"/>
                  </a:lnTo>
                  <a:close/>
                </a:path>
              </a:pathLst>
            </a:custGeom>
            <a:blipFill>
              <a:blip r:embed="rId8">
                <a:extLst>
                  <a:ext uri="{96DAC541-7B7A-43D3-8B79-37D633B846F1}">
                    <asvg:svgBlip xmlns:asvg="http://schemas.microsoft.com/office/drawing/2016/SVG/main" xmlns="" r:embed="rId9"/>
                  </a:ext>
                </a:extLst>
              </a:blip>
              <a:stretch>
                <a:fillRect/>
              </a:stretch>
            </a:blipFill>
          </p:spPr>
          <p:txBody>
            <a:bodyPr/>
            <a:lstStyle/>
            <a:p>
              <a:endParaRPr lang="de-DE" sz="1200"/>
            </a:p>
          </p:txBody>
        </p:sp>
        <p:sp>
          <p:nvSpPr>
            <p:cNvPr id="26" name="Freeform 26"/>
            <p:cNvSpPr/>
            <p:nvPr/>
          </p:nvSpPr>
          <p:spPr>
            <a:xfrm>
              <a:off x="879379" y="5599630"/>
              <a:ext cx="354214" cy="366113"/>
            </a:xfrm>
            <a:custGeom>
              <a:avLst/>
              <a:gdLst/>
              <a:ahLst/>
              <a:cxnLst/>
              <a:rect l="l" t="t" r="r" b="b"/>
              <a:pathLst>
                <a:path w="531321" h="549169">
                  <a:moveTo>
                    <a:pt x="0" y="0"/>
                  </a:moveTo>
                  <a:lnTo>
                    <a:pt x="531321" y="0"/>
                  </a:lnTo>
                  <a:lnTo>
                    <a:pt x="531321" y="549169"/>
                  </a:lnTo>
                  <a:lnTo>
                    <a:pt x="0" y="549169"/>
                  </a:lnTo>
                  <a:lnTo>
                    <a:pt x="0" y="0"/>
                  </a:lnTo>
                  <a:close/>
                </a:path>
              </a:pathLst>
            </a:custGeom>
            <a:blipFill>
              <a:blip r:embed="rId8">
                <a:extLst>
                  <a:ext uri="{96DAC541-7B7A-43D3-8B79-37D633B846F1}">
                    <asvg:svgBlip xmlns:asvg="http://schemas.microsoft.com/office/drawing/2016/SVG/main" xmlns="" r:embed="rId9"/>
                  </a:ext>
                </a:extLst>
              </a:blip>
              <a:stretch>
                <a:fillRect/>
              </a:stretch>
            </a:blipFill>
          </p:spPr>
          <p:txBody>
            <a:bodyPr/>
            <a:lstStyle/>
            <a:p>
              <a:endParaRPr lang="de-DE" sz="1200"/>
            </a:p>
          </p:txBody>
        </p:sp>
      </p:gr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30"/>
          <p:cNvSpPr txBox="1"/>
          <p:nvPr/>
        </p:nvSpPr>
        <p:spPr>
          <a:xfrm>
            <a:off x="610276" y="468152"/>
            <a:ext cx="6886253" cy="453394"/>
          </a:xfrm>
          <a:prstGeom prst="rect">
            <a:avLst/>
          </a:prstGeom>
        </p:spPr>
        <p:txBody>
          <a:bodyPr wrap="square" lIns="0" tIns="0" rIns="0" bIns="0" rtlCol="0" anchor="t">
            <a:spAutoFit/>
          </a:bodyPr>
          <a:lstStyle/>
          <a:p>
            <a:pPr>
              <a:lnSpc>
                <a:spcPts val="3450"/>
              </a:lnSpc>
            </a:pPr>
            <a:r>
              <a:rPr lang="en-US" sz="4000">
                <a:solidFill>
                  <a:srgbClr val="0B7940"/>
                </a:solidFill>
                <a:latin typeface="Liberation Sans"/>
                <a:ea typeface="+mj-ea"/>
                <a:cs typeface="+mj-cs"/>
              </a:rPr>
              <a:t>OPETTAJIEN EDUT</a:t>
            </a:r>
          </a:p>
        </p:txBody>
      </p:sp>
      <p:grpSp>
        <p:nvGrpSpPr>
          <p:cNvPr id="44" name="Gruppieren 43">
            <a:extLst>
              <a:ext uri="{FF2B5EF4-FFF2-40B4-BE49-F238E27FC236}">
                <a16:creationId xmlns:a16="http://schemas.microsoft.com/office/drawing/2014/main" id="{90DDACFB-B229-65AD-ACBF-2B1140EFFF66}"/>
              </a:ext>
            </a:extLst>
          </p:cNvPr>
          <p:cNvGrpSpPr/>
          <p:nvPr/>
        </p:nvGrpSpPr>
        <p:grpSpPr>
          <a:xfrm>
            <a:off x="626454" y="2850463"/>
            <a:ext cx="5352674" cy="3071994"/>
            <a:chOff x="685800" y="3100206"/>
            <a:chExt cx="5352674" cy="3071994"/>
          </a:xfrm>
        </p:grpSpPr>
        <p:grpSp>
          <p:nvGrpSpPr>
            <p:cNvPr id="2" name="Group 2"/>
            <p:cNvGrpSpPr/>
            <p:nvPr/>
          </p:nvGrpSpPr>
          <p:grpSpPr>
            <a:xfrm>
              <a:off x="824935" y="3170855"/>
              <a:ext cx="5213539" cy="513083"/>
              <a:chOff x="0" y="0"/>
              <a:chExt cx="4129514" cy="406400"/>
            </a:xfrm>
          </p:grpSpPr>
          <p:sp>
            <p:nvSpPr>
              <p:cNvPr id="3" name="Freeform 3"/>
              <p:cNvSpPr/>
              <p:nvPr/>
            </p:nvSpPr>
            <p:spPr>
              <a:xfrm>
                <a:off x="0" y="0"/>
                <a:ext cx="4129514" cy="406400"/>
              </a:xfrm>
              <a:custGeom>
                <a:avLst/>
                <a:gdLst/>
                <a:ahLst/>
                <a:cxnLst/>
                <a:rect l="l" t="t" r="r" b="b"/>
                <a:pathLst>
                  <a:path w="4129514" h="406400">
                    <a:moveTo>
                      <a:pt x="3926314" y="0"/>
                    </a:moveTo>
                    <a:cubicBezTo>
                      <a:pt x="4038538" y="0"/>
                      <a:pt x="4129514" y="90976"/>
                      <a:pt x="4129514" y="203200"/>
                    </a:cubicBezTo>
                    <a:cubicBezTo>
                      <a:pt x="4129514" y="315424"/>
                      <a:pt x="4038538" y="406400"/>
                      <a:pt x="3926314" y="406400"/>
                    </a:cubicBezTo>
                    <a:lnTo>
                      <a:pt x="203200" y="406400"/>
                    </a:lnTo>
                    <a:cubicBezTo>
                      <a:pt x="90976" y="406400"/>
                      <a:pt x="0" y="315424"/>
                      <a:pt x="0" y="203200"/>
                    </a:cubicBezTo>
                    <a:cubicBezTo>
                      <a:pt x="0" y="90976"/>
                      <a:pt x="90976" y="0"/>
                      <a:pt x="203200" y="0"/>
                    </a:cubicBezTo>
                    <a:close/>
                  </a:path>
                </a:pathLst>
              </a:custGeom>
              <a:solidFill>
                <a:srgbClr val="25303C"/>
              </a:solidFill>
            </p:spPr>
            <p:txBody>
              <a:bodyPr/>
              <a:lstStyle/>
              <a:p>
                <a:endParaRPr lang="de-DE" sz="1200"/>
              </a:p>
            </p:txBody>
          </p:sp>
          <p:sp>
            <p:nvSpPr>
              <p:cNvPr id="4" name="TextBox 4"/>
              <p:cNvSpPr txBox="1"/>
              <p:nvPr/>
            </p:nvSpPr>
            <p:spPr>
              <a:xfrm>
                <a:off x="0" y="-57150"/>
                <a:ext cx="812800" cy="463550"/>
              </a:xfrm>
              <a:prstGeom prst="rect">
                <a:avLst/>
              </a:prstGeom>
            </p:spPr>
            <p:txBody>
              <a:bodyPr lIns="33867" tIns="33867" rIns="33867" bIns="33867" rtlCol="0" anchor="ctr"/>
              <a:lstStyle/>
              <a:p>
                <a:pPr algn="ctr">
                  <a:lnSpc>
                    <a:spcPts val="1773"/>
                  </a:lnSpc>
                </a:pPr>
                <a:endParaRPr sz="1200"/>
              </a:p>
            </p:txBody>
          </p:sp>
        </p:grpSp>
        <p:grpSp>
          <p:nvGrpSpPr>
            <p:cNvPr id="5" name="Group 5"/>
            <p:cNvGrpSpPr/>
            <p:nvPr/>
          </p:nvGrpSpPr>
          <p:grpSpPr>
            <a:xfrm>
              <a:off x="824935" y="3974614"/>
              <a:ext cx="5213539" cy="513083"/>
              <a:chOff x="0" y="0"/>
              <a:chExt cx="4129514" cy="406400"/>
            </a:xfrm>
          </p:grpSpPr>
          <p:sp>
            <p:nvSpPr>
              <p:cNvPr id="6" name="Freeform 6"/>
              <p:cNvSpPr/>
              <p:nvPr/>
            </p:nvSpPr>
            <p:spPr>
              <a:xfrm>
                <a:off x="0" y="0"/>
                <a:ext cx="4129514" cy="406400"/>
              </a:xfrm>
              <a:custGeom>
                <a:avLst/>
                <a:gdLst/>
                <a:ahLst/>
                <a:cxnLst/>
                <a:rect l="l" t="t" r="r" b="b"/>
                <a:pathLst>
                  <a:path w="4129514" h="406400">
                    <a:moveTo>
                      <a:pt x="3926314" y="0"/>
                    </a:moveTo>
                    <a:cubicBezTo>
                      <a:pt x="4038538" y="0"/>
                      <a:pt x="4129514" y="90976"/>
                      <a:pt x="4129514" y="203200"/>
                    </a:cubicBezTo>
                    <a:cubicBezTo>
                      <a:pt x="4129514" y="315424"/>
                      <a:pt x="4038538" y="406400"/>
                      <a:pt x="3926314" y="406400"/>
                    </a:cubicBezTo>
                    <a:lnTo>
                      <a:pt x="203200" y="406400"/>
                    </a:lnTo>
                    <a:cubicBezTo>
                      <a:pt x="90976" y="406400"/>
                      <a:pt x="0" y="315424"/>
                      <a:pt x="0" y="203200"/>
                    </a:cubicBezTo>
                    <a:cubicBezTo>
                      <a:pt x="0" y="90976"/>
                      <a:pt x="90976" y="0"/>
                      <a:pt x="203200" y="0"/>
                    </a:cubicBezTo>
                    <a:close/>
                  </a:path>
                </a:pathLst>
              </a:custGeom>
              <a:solidFill>
                <a:srgbClr val="25303C"/>
              </a:solidFill>
            </p:spPr>
            <p:txBody>
              <a:bodyPr/>
              <a:lstStyle/>
              <a:p>
                <a:endParaRPr lang="de-DE" sz="1200"/>
              </a:p>
            </p:txBody>
          </p:sp>
          <p:sp>
            <p:nvSpPr>
              <p:cNvPr id="7" name="TextBox 7"/>
              <p:cNvSpPr txBox="1"/>
              <p:nvPr/>
            </p:nvSpPr>
            <p:spPr>
              <a:xfrm>
                <a:off x="0" y="-57150"/>
                <a:ext cx="812800" cy="463550"/>
              </a:xfrm>
              <a:prstGeom prst="rect">
                <a:avLst/>
              </a:prstGeom>
            </p:spPr>
            <p:txBody>
              <a:bodyPr lIns="33867" tIns="33867" rIns="33867" bIns="33867" rtlCol="0" anchor="ctr"/>
              <a:lstStyle/>
              <a:p>
                <a:pPr algn="ctr">
                  <a:lnSpc>
                    <a:spcPts val="1773"/>
                  </a:lnSpc>
                </a:pPr>
                <a:endParaRPr sz="1200"/>
              </a:p>
            </p:txBody>
          </p:sp>
        </p:grpSp>
        <p:grpSp>
          <p:nvGrpSpPr>
            <p:cNvPr id="8" name="Group 8"/>
            <p:cNvGrpSpPr/>
            <p:nvPr/>
          </p:nvGrpSpPr>
          <p:grpSpPr>
            <a:xfrm>
              <a:off x="824935" y="4781541"/>
              <a:ext cx="5213539" cy="513083"/>
              <a:chOff x="0" y="0"/>
              <a:chExt cx="4129514" cy="406400"/>
            </a:xfrm>
          </p:grpSpPr>
          <p:sp>
            <p:nvSpPr>
              <p:cNvPr id="9" name="Freeform 9"/>
              <p:cNvSpPr/>
              <p:nvPr/>
            </p:nvSpPr>
            <p:spPr>
              <a:xfrm>
                <a:off x="0" y="0"/>
                <a:ext cx="4129514" cy="406400"/>
              </a:xfrm>
              <a:custGeom>
                <a:avLst/>
                <a:gdLst/>
                <a:ahLst/>
                <a:cxnLst/>
                <a:rect l="l" t="t" r="r" b="b"/>
                <a:pathLst>
                  <a:path w="4129514" h="406400">
                    <a:moveTo>
                      <a:pt x="3926314" y="0"/>
                    </a:moveTo>
                    <a:cubicBezTo>
                      <a:pt x="4038538" y="0"/>
                      <a:pt x="4129514" y="90976"/>
                      <a:pt x="4129514" y="203200"/>
                    </a:cubicBezTo>
                    <a:cubicBezTo>
                      <a:pt x="4129514" y="315424"/>
                      <a:pt x="4038538" y="406400"/>
                      <a:pt x="3926314" y="406400"/>
                    </a:cubicBezTo>
                    <a:lnTo>
                      <a:pt x="203200" y="406400"/>
                    </a:lnTo>
                    <a:cubicBezTo>
                      <a:pt x="90976" y="406400"/>
                      <a:pt x="0" y="315424"/>
                      <a:pt x="0" y="203200"/>
                    </a:cubicBezTo>
                    <a:cubicBezTo>
                      <a:pt x="0" y="90976"/>
                      <a:pt x="90976" y="0"/>
                      <a:pt x="203200" y="0"/>
                    </a:cubicBezTo>
                    <a:close/>
                  </a:path>
                </a:pathLst>
              </a:custGeom>
              <a:solidFill>
                <a:srgbClr val="25303C"/>
              </a:solidFill>
            </p:spPr>
            <p:txBody>
              <a:bodyPr/>
              <a:lstStyle/>
              <a:p>
                <a:endParaRPr lang="de-DE" sz="1200"/>
              </a:p>
            </p:txBody>
          </p:sp>
          <p:sp>
            <p:nvSpPr>
              <p:cNvPr id="10" name="TextBox 10"/>
              <p:cNvSpPr txBox="1"/>
              <p:nvPr/>
            </p:nvSpPr>
            <p:spPr>
              <a:xfrm>
                <a:off x="0" y="-57150"/>
                <a:ext cx="812800" cy="463550"/>
              </a:xfrm>
              <a:prstGeom prst="rect">
                <a:avLst/>
              </a:prstGeom>
            </p:spPr>
            <p:txBody>
              <a:bodyPr lIns="33867" tIns="33867" rIns="33867" bIns="33867" rtlCol="0" anchor="ctr"/>
              <a:lstStyle/>
              <a:p>
                <a:pPr algn="ctr">
                  <a:lnSpc>
                    <a:spcPts val="1773"/>
                  </a:lnSpc>
                </a:pPr>
                <a:endParaRPr sz="1200"/>
              </a:p>
            </p:txBody>
          </p:sp>
        </p:grpSp>
        <p:grpSp>
          <p:nvGrpSpPr>
            <p:cNvPr id="11" name="Group 11"/>
            <p:cNvGrpSpPr/>
            <p:nvPr/>
          </p:nvGrpSpPr>
          <p:grpSpPr>
            <a:xfrm>
              <a:off x="824935" y="5588469"/>
              <a:ext cx="5213539" cy="513083"/>
              <a:chOff x="0" y="0"/>
              <a:chExt cx="4129514" cy="406400"/>
            </a:xfrm>
          </p:grpSpPr>
          <p:sp>
            <p:nvSpPr>
              <p:cNvPr id="12" name="Freeform 12"/>
              <p:cNvSpPr/>
              <p:nvPr/>
            </p:nvSpPr>
            <p:spPr>
              <a:xfrm>
                <a:off x="0" y="0"/>
                <a:ext cx="4129514" cy="406400"/>
              </a:xfrm>
              <a:custGeom>
                <a:avLst/>
                <a:gdLst/>
                <a:ahLst/>
                <a:cxnLst/>
                <a:rect l="l" t="t" r="r" b="b"/>
                <a:pathLst>
                  <a:path w="4129514" h="406400">
                    <a:moveTo>
                      <a:pt x="3926314" y="0"/>
                    </a:moveTo>
                    <a:cubicBezTo>
                      <a:pt x="4038538" y="0"/>
                      <a:pt x="4129514" y="90976"/>
                      <a:pt x="4129514" y="203200"/>
                    </a:cubicBezTo>
                    <a:cubicBezTo>
                      <a:pt x="4129514" y="315424"/>
                      <a:pt x="4038538" y="406400"/>
                      <a:pt x="3926314" y="406400"/>
                    </a:cubicBezTo>
                    <a:lnTo>
                      <a:pt x="203200" y="406400"/>
                    </a:lnTo>
                    <a:cubicBezTo>
                      <a:pt x="90976" y="406400"/>
                      <a:pt x="0" y="315424"/>
                      <a:pt x="0" y="203200"/>
                    </a:cubicBezTo>
                    <a:cubicBezTo>
                      <a:pt x="0" y="90976"/>
                      <a:pt x="90976" y="0"/>
                      <a:pt x="203200" y="0"/>
                    </a:cubicBezTo>
                    <a:close/>
                  </a:path>
                </a:pathLst>
              </a:custGeom>
              <a:solidFill>
                <a:srgbClr val="25303C"/>
              </a:solidFill>
            </p:spPr>
            <p:txBody>
              <a:bodyPr/>
              <a:lstStyle/>
              <a:p>
                <a:endParaRPr lang="de-DE" sz="1200"/>
              </a:p>
            </p:txBody>
          </p:sp>
          <p:sp>
            <p:nvSpPr>
              <p:cNvPr id="13" name="TextBox 13"/>
              <p:cNvSpPr txBox="1"/>
              <p:nvPr/>
            </p:nvSpPr>
            <p:spPr>
              <a:xfrm>
                <a:off x="0" y="-57150"/>
                <a:ext cx="812800" cy="463550"/>
              </a:xfrm>
              <a:prstGeom prst="rect">
                <a:avLst/>
              </a:prstGeom>
            </p:spPr>
            <p:txBody>
              <a:bodyPr lIns="33867" tIns="33867" rIns="33867" bIns="33867" rtlCol="0" anchor="ctr"/>
              <a:lstStyle/>
              <a:p>
                <a:pPr algn="ctr">
                  <a:lnSpc>
                    <a:spcPts val="1773"/>
                  </a:lnSpc>
                </a:pPr>
                <a:endParaRPr sz="1200"/>
              </a:p>
            </p:txBody>
          </p:sp>
        </p:grpSp>
        <p:grpSp>
          <p:nvGrpSpPr>
            <p:cNvPr id="14" name="Group 14"/>
            <p:cNvGrpSpPr/>
            <p:nvPr/>
          </p:nvGrpSpPr>
          <p:grpSpPr>
            <a:xfrm>
              <a:off x="685800" y="3100206"/>
              <a:ext cx="654380" cy="654380"/>
              <a:chOff x="0" y="0"/>
              <a:chExt cx="812800" cy="812800"/>
            </a:xfrm>
          </p:grpSpPr>
          <p:sp>
            <p:nvSpPr>
              <p:cNvPr id="15" name="Freeform 15"/>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7E817"/>
              </a:solidFill>
            </p:spPr>
            <p:txBody>
              <a:bodyPr/>
              <a:lstStyle/>
              <a:p>
                <a:endParaRPr lang="de-DE" sz="1200"/>
              </a:p>
            </p:txBody>
          </p:sp>
          <p:sp>
            <p:nvSpPr>
              <p:cNvPr id="16" name="TextBox 16"/>
              <p:cNvSpPr txBox="1"/>
              <p:nvPr/>
            </p:nvSpPr>
            <p:spPr>
              <a:xfrm>
                <a:off x="76200" y="19050"/>
                <a:ext cx="660400" cy="717550"/>
              </a:xfrm>
              <a:prstGeom prst="rect">
                <a:avLst/>
              </a:prstGeom>
            </p:spPr>
            <p:txBody>
              <a:bodyPr lIns="33867" tIns="33867" rIns="33867" bIns="33867" rtlCol="0" anchor="ctr"/>
              <a:lstStyle/>
              <a:p>
                <a:pPr algn="ctr">
                  <a:lnSpc>
                    <a:spcPts val="1773"/>
                  </a:lnSpc>
                </a:pPr>
                <a:endParaRPr sz="1200"/>
              </a:p>
            </p:txBody>
          </p:sp>
        </p:grpSp>
        <p:grpSp>
          <p:nvGrpSpPr>
            <p:cNvPr id="17" name="Group 17"/>
            <p:cNvGrpSpPr/>
            <p:nvPr/>
          </p:nvGrpSpPr>
          <p:grpSpPr>
            <a:xfrm>
              <a:off x="685800" y="3903965"/>
              <a:ext cx="654380" cy="654380"/>
              <a:chOff x="0" y="0"/>
              <a:chExt cx="812800" cy="812800"/>
            </a:xfrm>
          </p:grpSpPr>
          <p:sp>
            <p:nvSpPr>
              <p:cNvPr id="18" name="Freeform 18"/>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7E817"/>
              </a:solidFill>
            </p:spPr>
            <p:txBody>
              <a:bodyPr/>
              <a:lstStyle/>
              <a:p>
                <a:endParaRPr lang="de-DE" sz="1200"/>
              </a:p>
            </p:txBody>
          </p:sp>
          <p:sp>
            <p:nvSpPr>
              <p:cNvPr id="19" name="TextBox 19"/>
              <p:cNvSpPr txBox="1"/>
              <p:nvPr/>
            </p:nvSpPr>
            <p:spPr>
              <a:xfrm>
                <a:off x="76200" y="19050"/>
                <a:ext cx="660400" cy="717550"/>
              </a:xfrm>
              <a:prstGeom prst="rect">
                <a:avLst/>
              </a:prstGeom>
            </p:spPr>
            <p:txBody>
              <a:bodyPr lIns="33867" tIns="33867" rIns="33867" bIns="33867" rtlCol="0" anchor="ctr"/>
              <a:lstStyle/>
              <a:p>
                <a:pPr algn="ctr">
                  <a:lnSpc>
                    <a:spcPts val="1773"/>
                  </a:lnSpc>
                </a:pPr>
                <a:endParaRPr sz="1200"/>
              </a:p>
            </p:txBody>
          </p:sp>
        </p:grpSp>
        <p:grpSp>
          <p:nvGrpSpPr>
            <p:cNvPr id="20" name="Group 20"/>
            <p:cNvGrpSpPr/>
            <p:nvPr/>
          </p:nvGrpSpPr>
          <p:grpSpPr>
            <a:xfrm>
              <a:off x="685800" y="4710893"/>
              <a:ext cx="654380" cy="654380"/>
              <a:chOff x="0" y="0"/>
              <a:chExt cx="812800" cy="812800"/>
            </a:xfrm>
          </p:grpSpPr>
          <p:sp>
            <p:nvSpPr>
              <p:cNvPr id="21" name="Freeform 21"/>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7E817"/>
              </a:solidFill>
            </p:spPr>
            <p:txBody>
              <a:bodyPr/>
              <a:lstStyle/>
              <a:p>
                <a:endParaRPr lang="de-DE" sz="1200"/>
              </a:p>
            </p:txBody>
          </p:sp>
          <p:sp>
            <p:nvSpPr>
              <p:cNvPr id="22" name="TextBox 22"/>
              <p:cNvSpPr txBox="1"/>
              <p:nvPr/>
            </p:nvSpPr>
            <p:spPr>
              <a:xfrm>
                <a:off x="76200" y="19050"/>
                <a:ext cx="660400" cy="717550"/>
              </a:xfrm>
              <a:prstGeom prst="rect">
                <a:avLst/>
              </a:prstGeom>
            </p:spPr>
            <p:txBody>
              <a:bodyPr lIns="33867" tIns="33867" rIns="33867" bIns="33867" rtlCol="0" anchor="ctr"/>
              <a:lstStyle/>
              <a:p>
                <a:pPr algn="ctr">
                  <a:lnSpc>
                    <a:spcPts val="1773"/>
                  </a:lnSpc>
                </a:pPr>
                <a:endParaRPr sz="1200"/>
              </a:p>
            </p:txBody>
          </p:sp>
        </p:grpSp>
        <p:grpSp>
          <p:nvGrpSpPr>
            <p:cNvPr id="23" name="Group 23"/>
            <p:cNvGrpSpPr/>
            <p:nvPr/>
          </p:nvGrpSpPr>
          <p:grpSpPr>
            <a:xfrm>
              <a:off x="685800" y="5517820"/>
              <a:ext cx="654380" cy="654380"/>
              <a:chOff x="0" y="0"/>
              <a:chExt cx="812800" cy="812800"/>
            </a:xfrm>
          </p:grpSpPr>
          <p:sp>
            <p:nvSpPr>
              <p:cNvPr id="24" name="Freeform 24"/>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7E817"/>
              </a:solidFill>
            </p:spPr>
            <p:txBody>
              <a:bodyPr/>
              <a:lstStyle/>
              <a:p>
                <a:endParaRPr lang="de-DE" sz="1200"/>
              </a:p>
            </p:txBody>
          </p:sp>
          <p:sp>
            <p:nvSpPr>
              <p:cNvPr id="25" name="TextBox 25"/>
              <p:cNvSpPr txBox="1"/>
              <p:nvPr/>
            </p:nvSpPr>
            <p:spPr>
              <a:xfrm>
                <a:off x="76200" y="19050"/>
                <a:ext cx="660400" cy="717550"/>
              </a:xfrm>
              <a:prstGeom prst="rect">
                <a:avLst/>
              </a:prstGeom>
            </p:spPr>
            <p:txBody>
              <a:bodyPr lIns="33867" tIns="33867" rIns="33867" bIns="33867" rtlCol="0" anchor="ctr"/>
              <a:lstStyle/>
              <a:p>
                <a:pPr algn="ctr">
                  <a:lnSpc>
                    <a:spcPts val="1773"/>
                  </a:lnSpc>
                </a:pPr>
                <a:endParaRPr sz="1200"/>
              </a:p>
            </p:txBody>
          </p:sp>
        </p:grpSp>
        <p:sp>
          <p:nvSpPr>
            <p:cNvPr id="26" name="Freeform 26"/>
            <p:cNvSpPr/>
            <p:nvPr/>
          </p:nvSpPr>
          <p:spPr>
            <a:xfrm>
              <a:off x="824935" y="3244340"/>
              <a:ext cx="354214" cy="366113"/>
            </a:xfrm>
            <a:custGeom>
              <a:avLst/>
              <a:gdLst/>
              <a:ahLst/>
              <a:cxnLst/>
              <a:rect l="l" t="t" r="r" b="b"/>
              <a:pathLst>
                <a:path w="531321" h="549169">
                  <a:moveTo>
                    <a:pt x="0" y="0"/>
                  </a:moveTo>
                  <a:lnTo>
                    <a:pt x="531321" y="0"/>
                  </a:lnTo>
                  <a:lnTo>
                    <a:pt x="531321" y="549169"/>
                  </a:lnTo>
                  <a:lnTo>
                    <a:pt x="0" y="549169"/>
                  </a:lnTo>
                  <a:lnTo>
                    <a:pt x="0" y="0"/>
                  </a:lnTo>
                  <a:close/>
                </a:path>
              </a:pathLst>
            </a:custGeom>
            <a:blipFill>
              <a:blip r:embed="rId2">
                <a:extLst>
                  <a:ext uri="{96DAC541-7B7A-43D3-8B79-37D633B846F1}">
                    <asvg:svgBlip xmlns:asvg="http://schemas.microsoft.com/office/drawing/2016/SVG/main" xmlns="" r:embed="rId3"/>
                  </a:ext>
                </a:extLst>
              </a:blip>
              <a:stretch>
                <a:fillRect/>
              </a:stretch>
            </a:blipFill>
          </p:spPr>
          <p:txBody>
            <a:bodyPr/>
            <a:lstStyle/>
            <a:p>
              <a:endParaRPr lang="de-DE" sz="1200"/>
            </a:p>
          </p:txBody>
        </p:sp>
        <p:sp>
          <p:nvSpPr>
            <p:cNvPr id="27" name="Freeform 27"/>
            <p:cNvSpPr/>
            <p:nvPr/>
          </p:nvSpPr>
          <p:spPr>
            <a:xfrm>
              <a:off x="824935" y="4048100"/>
              <a:ext cx="354214" cy="366113"/>
            </a:xfrm>
            <a:custGeom>
              <a:avLst/>
              <a:gdLst/>
              <a:ahLst/>
              <a:cxnLst/>
              <a:rect l="l" t="t" r="r" b="b"/>
              <a:pathLst>
                <a:path w="531321" h="549169">
                  <a:moveTo>
                    <a:pt x="0" y="0"/>
                  </a:moveTo>
                  <a:lnTo>
                    <a:pt x="531321" y="0"/>
                  </a:lnTo>
                  <a:lnTo>
                    <a:pt x="531321" y="549169"/>
                  </a:lnTo>
                  <a:lnTo>
                    <a:pt x="0" y="549169"/>
                  </a:lnTo>
                  <a:lnTo>
                    <a:pt x="0" y="0"/>
                  </a:lnTo>
                  <a:close/>
                </a:path>
              </a:pathLst>
            </a:custGeom>
            <a:blipFill>
              <a:blip r:embed="rId2">
                <a:extLst>
                  <a:ext uri="{96DAC541-7B7A-43D3-8B79-37D633B846F1}">
                    <asvg:svgBlip xmlns:asvg="http://schemas.microsoft.com/office/drawing/2016/SVG/main" xmlns="" r:embed="rId4"/>
                  </a:ext>
                </a:extLst>
              </a:blip>
              <a:stretch>
                <a:fillRect/>
              </a:stretch>
            </a:blipFill>
          </p:spPr>
          <p:txBody>
            <a:bodyPr/>
            <a:lstStyle/>
            <a:p>
              <a:endParaRPr lang="de-DE" sz="1200"/>
            </a:p>
          </p:txBody>
        </p:sp>
        <p:sp>
          <p:nvSpPr>
            <p:cNvPr id="28" name="Freeform 28"/>
            <p:cNvSpPr/>
            <p:nvPr/>
          </p:nvSpPr>
          <p:spPr>
            <a:xfrm>
              <a:off x="824935" y="4855027"/>
              <a:ext cx="354214" cy="366113"/>
            </a:xfrm>
            <a:custGeom>
              <a:avLst/>
              <a:gdLst/>
              <a:ahLst/>
              <a:cxnLst/>
              <a:rect l="l" t="t" r="r" b="b"/>
              <a:pathLst>
                <a:path w="531321" h="549169">
                  <a:moveTo>
                    <a:pt x="0" y="0"/>
                  </a:moveTo>
                  <a:lnTo>
                    <a:pt x="531321" y="0"/>
                  </a:lnTo>
                  <a:lnTo>
                    <a:pt x="531321" y="549169"/>
                  </a:lnTo>
                  <a:lnTo>
                    <a:pt x="0" y="549169"/>
                  </a:lnTo>
                  <a:lnTo>
                    <a:pt x="0" y="0"/>
                  </a:lnTo>
                  <a:close/>
                </a:path>
              </a:pathLst>
            </a:custGeom>
            <a:blipFill>
              <a:blip r:embed="rId2">
                <a:extLst>
                  <a:ext uri="{96DAC541-7B7A-43D3-8B79-37D633B846F1}">
                    <asvg:svgBlip xmlns:asvg="http://schemas.microsoft.com/office/drawing/2016/SVG/main" xmlns="" r:embed="rId4"/>
                  </a:ext>
                </a:extLst>
              </a:blip>
              <a:stretch>
                <a:fillRect/>
              </a:stretch>
            </a:blipFill>
          </p:spPr>
          <p:txBody>
            <a:bodyPr/>
            <a:lstStyle/>
            <a:p>
              <a:endParaRPr lang="de-DE" sz="1200"/>
            </a:p>
          </p:txBody>
        </p:sp>
        <p:sp>
          <p:nvSpPr>
            <p:cNvPr id="29" name="Freeform 29"/>
            <p:cNvSpPr/>
            <p:nvPr/>
          </p:nvSpPr>
          <p:spPr>
            <a:xfrm>
              <a:off x="824935" y="5661954"/>
              <a:ext cx="354214" cy="366113"/>
            </a:xfrm>
            <a:custGeom>
              <a:avLst/>
              <a:gdLst/>
              <a:ahLst/>
              <a:cxnLst/>
              <a:rect l="l" t="t" r="r" b="b"/>
              <a:pathLst>
                <a:path w="531321" h="549169">
                  <a:moveTo>
                    <a:pt x="0" y="0"/>
                  </a:moveTo>
                  <a:lnTo>
                    <a:pt x="531321" y="0"/>
                  </a:lnTo>
                  <a:lnTo>
                    <a:pt x="531321" y="549169"/>
                  </a:lnTo>
                  <a:lnTo>
                    <a:pt x="0" y="549169"/>
                  </a:lnTo>
                  <a:lnTo>
                    <a:pt x="0" y="0"/>
                  </a:lnTo>
                  <a:close/>
                </a:path>
              </a:pathLst>
            </a:custGeom>
            <a:blipFill>
              <a:blip r:embed="rId2">
                <a:extLst>
                  <a:ext uri="{96DAC541-7B7A-43D3-8B79-37D633B846F1}">
                    <asvg:svgBlip xmlns:asvg="http://schemas.microsoft.com/office/drawing/2016/SVG/main" xmlns="" r:embed="rId4"/>
                  </a:ext>
                </a:extLst>
              </a:blip>
              <a:stretch>
                <a:fillRect/>
              </a:stretch>
            </a:blipFill>
          </p:spPr>
          <p:txBody>
            <a:bodyPr/>
            <a:lstStyle/>
            <a:p>
              <a:endParaRPr lang="de-DE" sz="1200"/>
            </a:p>
          </p:txBody>
        </p:sp>
        <p:sp>
          <p:nvSpPr>
            <p:cNvPr id="31" name="TextBox 31"/>
            <p:cNvSpPr txBox="1"/>
            <p:nvPr/>
          </p:nvSpPr>
          <p:spPr>
            <a:xfrm>
              <a:off x="1540333" y="3329815"/>
              <a:ext cx="4069335" cy="179536"/>
            </a:xfrm>
            <a:prstGeom prst="rect">
              <a:avLst/>
            </a:prstGeom>
          </p:spPr>
          <p:txBody>
            <a:bodyPr lIns="0" tIns="0" rIns="0" bIns="0" rtlCol="0" anchor="t">
              <a:spAutoFit/>
            </a:bodyPr>
            <a:lstStyle/>
            <a:p>
              <a:pPr>
                <a:lnSpc>
                  <a:spcPts val="1441"/>
                </a:lnSpc>
              </a:pPr>
              <a:r>
                <a:rPr lang="en-US" sz="1253">
                  <a:solidFill>
                    <a:srgbClr val="FFFFFF"/>
                  </a:solidFill>
                  <a:latin typeface="Poppins Semi-Bold"/>
                </a:rPr>
                <a:t>läheisempien suhteiden luominen opiskelijoihin</a:t>
              </a:r>
            </a:p>
          </p:txBody>
        </p:sp>
        <p:sp>
          <p:nvSpPr>
            <p:cNvPr id="32" name="TextBox 32"/>
            <p:cNvSpPr txBox="1"/>
            <p:nvPr/>
          </p:nvSpPr>
          <p:spPr>
            <a:xfrm>
              <a:off x="1540333" y="4145021"/>
              <a:ext cx="4069335" cy="179536"/>
            </a:xfrm>
            <a:prstGeom prst="rect">
              <a:avLst/>
            </a:prstGeom>
          </p:spPr>
          <p:txBody>
            <a:bodyPr lIns="0" tIns="0" rIns="0" bIns="0" rtlCol="0" anchor="t">
              <a:spAutoFit/>
            </a:bodyPr>
            <a:lstStyle/>
            <a:p>
              <a:pPr>
                <a:lnSpc>
                  <a:spcPts val="1441"/>
                </a:lnSpc>
              </a:pPr>
              <a:r>
                <a:rPr lang="en-US" sz="1253">
                  <a:solidFill>
                    <a:srgbClr val="FFFFFF"/>
                  </a:solidFill>
                  <a:latin typeface="Poppins Semi-Bold"/>
                </a:rPr>
                <a:t>opiskelijoiden osallistuminen opetusprosessiin</a:t>
              </a:r>
            </a:p>
          </p:txBody>
        </p:sp>
        <p:sp>
          <p:nvSpPr>
            <p:cNvPr id="33" name="TextBox 33"/>
            <p:cNvSpPr txBox="1"/>
            <p:nvPr/>
          </p:nvSpPr>
          <p:spPr>
            <a:xfrm>
              <a:off x="1540333" y="4848677"/>
              <a:ext cx="4363911" cy="179536"/>
            </a:xfrm>
            <a:prstGeom prst="rect">
              <a:avLst/>
            </a:prstGeom>
          </p:spPr>
          <p:txBody>
            <a:bodyPr lIns="0" tIns="0" rIns="0" bIns="0" rtlCol="0" anchor="t">
              <a:spAutoFit/>
            </a:bodyPr>
            <a:lstStyle/>
            <a:p>
              <a:pPr>
                <a:lnSpc>
                  <a:spcPts val="1441"/>
                </a:lnSpc>
              </a:pPr>
              <a:r>
                <a:rPr lang="en-US" sz="1253">
                  <a:solidFill>
                    <a:srgbClr val="FFFFFF"/>
                  </a:solidFill>
                  <a:latin typeface="Poppins Semi-Bold"/>
                </a:rPr>
                <a:t>vastuun siirtäminen oppimistuloksista opiskelijoille</a:t>
              </a:r>
            </a:p>
          </p:txBody>
        </p:sp>
        <p:sp>
          <p:nvSpPr>
            <p:cNvPr id="34" name="TextBox 34"/>
            <p:cNvSpPr txBox="1"/>
            <p:nvPr/>
          </p:nvSpPr>
          <p:spPr>
            <a:xfrm>
              <a:off x="1540333" y="5730442"/>
              <a:ext cx="3338220" cy="179536"/>
            </a:xfrm>
            <a:prstGeom prst="rect">
              <a:avLst/>
            </a:prstGeom>
          </p:spPr>
          <p:txBody>
            <a:bodyPr lIns="0" tIns="0" rIns="0" bIns="0" rtlCol="0" anchor="t">
              <a:spAutoFit/>
            </a:bodyPr>
            <a:lstStyle/>
            <a:p>
              <a:pPr>
                <a:lnSpc>
                  <a:spcPts val="1441"/>
                </a:lnSpc>
              </a:pPr>
              <a:r>
                <a:rPr lang="en-US" sz="1253">
                  <a:solidFill>
                    <a:srgbClr val="FFFFFF"/>
                  </a:solidFill>
                  <a:latin typeface="Poppins Semi-Bold"/>
                </a:rPr>
                <a:t>ammatillisen loppuun palamisen ehkäisy</a:t>
              </a:r>
            </a:p>
          </p:txBody>
        </p:sp>
      </p:grpSp>
      <p:sp>
        <p:nvSpPr>
          <p:cNvPr id="35" name="TextBox 35"/>
          <p:cNvSpPr txBox="1"/>
          <p:nvPr/>
        </p:nvSpPr>
        <p:spPr>
          <a:xfrm>
            <a:off x="610276" y="1166096"/>
            <a:ext cx="6529555" cy="1384995"/>
          </a:xfrm>
          <a:prstGeom prst="rect">
            <a:avLst/>
          </a:prstGeom>
        </p:spPr>
        <p:txBody>
          <a:bodyPr lIns="0" tIns="0" rIns="0" bIns="0" rtlCol="0" anchor="t">
            <a:spAutoFit/>
          </a:bodyPr>
          <a:lstStyle/>
          <a:p>
            <a:pPr algn="just"/>
            <a:r>
              <a:rPr lang="en-US">
                <a:solidFill>
                  <a:srgbClr val="000000"/>
                </a:solidFill>
                <a:latin typeface="Liberation Sans" panose="020B0604020202020204" pitchFamily="34" charset="0"/>
              </a:rPr>
              <a:t>Tähän oppimiskokonaisuuteen valitut toiminnot voidaan toteuttaa sekä perinteisesti että verkossa, jolloin opettaja osallistuu suoraan tai toimii vain ohjaajana tai oppilaat voivat toimia itsenäisemmin. </a:t>
            </a:r>
          </a:p>
          <a:p>
            <a:pPr algn="just"/>
            <a:r>
              <a:rPr lang="en-US">
                <a:solidFill>
                  <a:srgbClr val="000000"/>
                </a:solidFill>
                <a:latin typeface="Liberation Sans" panose="020B0604020202020204" pitchFamily="34" charset="0"/>
              </a:rPr>
              <a:t>Tämän oppimiskokonaisuuden avulla opettajat voivat erityisesti:</a:t>
            </a:r>
          </a:p>
        </p:txBody>
      </p:sp>
      <p:grpSp>
        <p:nvGrpSpPr>
          <p:cNvPr id="45" name="Gruppieren 44">
            <a:extLst>
              <a:ext uri="{FF2B5EF4-FFF2-40B4-BE49-F238E27FC236}">
                <a16:creationId xmlns:a16="http://schemas.microsoft.com/office/drawing/2014/main" id="{A65D0476-5AB9-5B1C-5605-036BB7578D7B}"/>
              </a:ext>
            </a:extLst>
          </p:cNvPr>
          <p:cNvGrpSpPr/>
          <p:nvPr/>
        </p:nvGrpSpPr>
        <p:grpSpPr>
          <a:xfrm>
            <a:off x="6716375" y="1344695"/>
            <a:ext cx="4622694" cy="4260020"/>
            <a:chOff x="6676100" y="-1507826"/>
            <a:chExt cx="8065986" cy="8478304"/>
          </a:xfrm>
        </p:grpSpPr>
        <p:grpSp>
          <p:nvGrpSpPr>
            <p:cNvPr id="36" name="Group 36"/>
            <p:cNvGrpSpPr/>
            <p:nvPr/>
          </p:nvGrpSpPr>
          <p:grpSpPr>
            <a:xfrm rot="1954235">
              <a:off x="9391782" y="-1161072"/>
              <a:ext cx="4286833" cy="8131550"/>
              <a:chOff x="0" y="-339851"/>
              <a:chExt cx="1693564" cy="3212464"/>
            </a:xfrm>
          </p:grpSpPr>
          <p:sp>
            <p:nvSpPr>
              <p:cNvPr id="37" name="Freeform 37"/>
              <p:cNvSpPr/>
              <p:nvPr/>
            </p:nvSpPr>
            <p:spPr>
              <a:xfrm>
                <a:off x="11582" y="-339851"/>
                <a:ext cx="1681982" cy="3212464"/>
              </a:xfrm>
              <a:custGeom>
                <a:avLst/>
                <a:gdLst/>
                <a:ahLst/>
                <a:cxnLst/>
                <a:rect l="l" t="t" r="r" b="b"/>
                <a:pathLst>
                  <a:path w="1898567" h="4289280">
                    <a:moveTo>
                      <a:pt x="0" y="0"/>
                    </a:moveTo>
                    <a:lnTo>
                      <a:pt x="1898567" y="0"/>
                    </a:lnTo>
                    <a:lnTo>
                      <a:pt x="1898567" y="4289280"/>
                    </a:lnTo>
                    <a:lnTo>
                      <a:pt x="0" y="4289280"/>
                    </a:lnTo>
                    <a:close/>
                  </a:path>
                </a:pathLst>
              </a:custGeom>
              <a:solidFill>
                <a:srgbClr val="25303C"/>
              </a:solidFill>
            </p:spPr>
            <p:txBody>
              <a:bodyPr/>
              <a:lstStyle/>
              <a:p>
                <a:endParaRPr lang="de-DE" sz="1200"/>
              </a:p>
            </p:txBody>
          </p:sp>
          <p:sp>
            <p:nvSpPr>
              <p:cNvPr id="38" name="TextBox 38"/>
              <p:cNvSpPr txBox="1"/>
              <p:nvPr/>
            </p:nvSpPr>
            <p:spPr>
              <a:xfrm>
                <a:off x="0" y="-57150"/>
                <a:ext cx="812800" cy="869950"/>
              </a:xfrm>
              <a:prstGeom prst="rect">
                <a:avLst/>
              </a:prstGeom>
            </p:spPr>
            <p:txBody>
              <a:bodyPr lIns="33867" tIns="33867" rIns="33867" bIns="33867" rtlCol="0" anchor="ctr"/>
              <a:lstStyle/>
              <a:p>
                <a:pPr algn="ctr">
                  <a:lnSpc>
                    <a:spcPts val="1773"/>
                  </a:lnSpc>
                </a:pPr>
                <a:endParaRPr sz="1200"/>
              </a:p>
            </p:txBody>
          </p:sp>
        </p:grpSp>
        <p:sp>
          <p:nvSpPr>
            <p:cNvPr id="39" name="Freeform 39"/>
            <p:cNvSpPr/>
            <p:nvPr/>
          </p:nvSpPr>
          <p:spPr>
            <a:xfrm rot="9054204" flipV="1">
              <a:off x="6676100" y="-1507826"/>
              <a:ext cx="8065986" cy="4955036"/>
            </a:xfrm>
            <a:custGeom>
              <a:avLst/>
              <a:gdLst/>
              <a:ahLst/>
              <a:cxnLst/>
              <a:rect l="l" t="t" r="r" b="b"/>
              <a:pathLst>
                <a:path w="15686861" h="9843506">
                  <a:moveTo>
                    <a:pt x="0" y="9843505"/>
                  </a:moveTo>
                  <a:lnTo>
                    <a:pt x="15686861" y="9843505"/>
                  </a:lnTo>
                  <a:lnTo>
                    <a:pt x="15686861" y="0"/>
                  </a:lnTo>
                  <a:lnTo>
                    <a:pt x="0" y="0"/>
                  </a:lnTo>
                  <a:lnTo>
                    <a:pt x="0" y="9843505"/>
                  </a:lnTo>
                  <a:close/>
                </a:path>
              </a:pathLst>
            </a:custGeom>
            <a:blipFill>
              <a:blip r:embed="rId5">
                <a:extLst>
                  <a:ext uri="{96DAC541-7B7A-43D3-8B79-37D633B846F1}">
                    <asvg:svgBlip xmlns:asvg="http://schemas.microsoft.com/office/drawing/2016/SVG/main" xmlns="" r:embed="rId6"/>
                  </a:ext>
                </a:extLst>
              </a:blip>
              <a:stretch>
                <a:fillRect/>
              </a:stretch>
            </a:blipFill>
          </p:spPr>
          <p:txBody>
            <a:bodyPr/>
            <a:lstStyle/>
            <a:p>
              <a:endParaRPr lang="de-DE" sz="1200"/>
            </a:p>
          </p:txBody>
        </p:sp>
        <p:grpSp>
          <p:nvGrpSpPr>
            <p:cNvPr id="42" name="Group 42"/>
            <p:cNvGrpSpPr>
              <a:grpSpLocks noChangeAspect="1"/>
            </p:cNvGrpSpPr>
            <p:nvPr/>
          </p:nvGrpSpPr>
          <p:grpSpPr>
            <a:xfrm>
              <a:off x="8375407" y="269520"/>
              <a:ext cx="3653013" cy="4994612"/>
              <a:chOff x="3104155" y="-4574795"/>
              <a:chExt cx="25385263" cy="34708212"/>
            </a:xfrm>
          </p:grpSpPr>
          <p:sp>
            <p:nvSpPr>
              <p:cNvPr id="43" name="Freeform 43"/>
              <p:cNvSpPr/>
              <p:nvPr/>
            </p:nvSpPr>
            <p:spPr>
              <a:xfrm>
                <a:off x="3104155" y="-4574795"/>
                <a:ext cx="25385263" cy="34708212"/>
              </a:xfrm>
              <a:custGeom>
                <a:avLst/>
                <a:gdLst/>
                <a:ahLst/>
                <a:cxnLst/>
                <a:rect l="l" t="t" r="r" b="b"/>
                <a:pathLst>
                  <a:path w="25385268" h="34708210">
                    <a:moveTo>
                      <a:pt x="13125831" y="0"/>
                    </a:moveTo>
                    <a:lnTo>
                      <a:pt x="6485128" y="10721975"/>
                    </a:lnTo>
                    <a:lnTo>
                      <a:pt x="10475088" y="18101945"/>
                    </a:lnTo>
                    <a:lnTo>
                      <a:pt x="0" y="34708210"/>
                    </a:lnTo>
                    <a:lnTo>
                      <a:pt x="25385268" y="34708210"/>
                    </a:lnTo>
                    <a:lnTo>
                      <a:pt x="25385268" y="0"/>
                    </a:lnTo>
                    <a:close/>
                  </a:path>
                </a:pathLst>
              </a:custGeom>
              <a:blipFill>
                <a:blip r:embed="rId7"/>
                <a:stretch>
                  <a:fillRect l="-53776" r="-53776"/>
                </a:stretch>
              </a:blipFill>
            </p:spPr>
            <p:txBody>
              <a:bodyPr/>
              <a:lstStyle/>
              <a:p>
                <a:endParaRPr lang="de-DE" sz="1200"/>
              </a:p>
            </p:txBody>
          </p:sp>
        </p:grpSp>
      </p:gr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uppieren 24">
            <a:extLst>
              <a:ext uri="{FF2B5EF4-FFF2-40B4-BE49-F238E27FC236}">
                <a16:creationId xmlns:a16="http://schemas.microsoft.com/office/drawing/2014/main" id="{E3953FEC-9ED6-204D-A24D-16A9061390F8}"/>
              </a:ext>
            </a:extLst>
          </p:cNvPr>
          <p:cNvGrpSpPr/>
          <p:nvPr/>
        </p:nvGrpSpPr>
        <p:grpSpPr>
          <a:xfrm>
            <a:off x="366431" y="1314907"/>
            <a:ext cx="4678422" cy="4228186"/>
            <a:chOff x="-3157607" y="0"/>
            <a:chExt cx="10457907" cy="8255737"/>
          </a:xfrm>
        </p:grpSpPr>
        <p:grpSp>
          <p:nvGrpSpPr>
            <p:cNvPr id="2" name="Group 2"/>
            <p:cNvGrpSpPr/>
            <p:nvPr/>
          </p:nvGrpSpPr>
          <p:grpSpPr>
            <a:xfrm rot="-3695036">
              <a:off x="57635" y="1437351"/>
              <a:ext cx="4805747" cy="8831026"/>
              <a:chOff x="0" y="-57150"/>
              <a:chExt cx="1898567" cy="3488800"/>
            </a:xfrm>
          </p:grpSpPr>
          <p:sp>
            <p:nvSpPr>
              <p:cNvPr id="3" name="Freeform 3"/>
              <p:cNvSpPr/>
              <p:nvPr/>
            </p:nvSpPr>
            <p:spPr>
              <a:xfrm>
                <a:off x="572718" y="1"/>
                <a:ext cx="1325849" cy="3431649"/>
              </a:xfrm>
              <a:custGeom>
                <a:avLst/>
                <a:gdLst/>
                <a:ahLst/>
                <a:cxnLst/>
                <a:rect l="l" t="t" r="r" b="b"/>
                <a:pathLst>
                  <a:path w="1898567" h="4289280">
                    <a:moveTo>
                      <a:pt x="0" y="0"/>
                    </a:moveTo>
                    <a:lnTo>
                      <a:pt x="1898567" y="0"/>
                    </a:lnTo>
                    <a:lnTo>
                      <a:pt x="1898567" y="4289280"/>
                    </a:lnTo>
                    <a:lnTo>
                      <a:pt x="0" y="4289280"/>
                    </a:lnTo>
                    <a:close/>
                  </a:path>
                </a:pathLst>
              </a:custGeom>
              <a:solidFill>
                <a:srgbClr val="25303C"/>
              </a:solidFill>
            </p:spPr>
            <p:txBody>
              <a:bodyPr/>
              <a:lstStyle/>
              <a:p>
                <a:endParaRPr lang="de-DE" sz="1200"/>
              </a:p>
            </p:txBody>
          </p:sp>
          <p:sp>
            <p:nvSpPr>
              <p:cNvPr id="4" name="TextBox 4"/>
              <p:cNvSpPr txBox="1"/>
              <p:nvPr/>
            </p:nvSpPr>
            <p:spPr>
              <a:xfrm>
                <a:off x="0" y="-57150"/>
                <a:ext cx="812800" cy="869950"/>
              </a:xfrm>
              <a:prstGeom prst="rect">
                <a:avLst/>
              </a:prstGeom>
            </p:spPr>
            <p:txBody>
              <a:bodyPr lIns="33867" tIns="33867" rIns="33867" bIns="33867" rtlCol="0" anchor="ctr"/>
              <a:lstStyle/>
              <a:p>
                <a:pPr algn="ctr">
                  <a:lnSpc>
                    <a:spcPts val="1773"/>
                  </a:lnSpc>
                </a:pPr>
                <a:endParaRPr sz="1200"/>
              </a:p>
            </p:txBody>
          </p:sp>
        </p:grpSp>
        <p:sp>
          <p:nvSpPr>
            <p:cNvPr id="5" name="Freeform 5"/>
            <p:cNvSpPr/>
            <p:nvPr/>
          </p:nvSpPr>
          <p:spPr>
            <a:xfrm>
              <a:off x="-3157607" y="0"/>
              <a:ext cx="10457907" cy="6562337"/>
            </a:xfrm>
            <a:custGeom>
              <a:avLst/>
              <a:gdLst/>
              <a:ahLst/>
              <a:cxnLst/>
              <a:rect l="l" t="t" r="r" b="b"/>
              <a:pathLst>
                <a:path w="15686861" h="9843506">
                  <a:moveTo>
                    <a:pt x="0" y="0"/>
                  </a:moveTo>
                  <a:lnTo>
                    <a:pt x="15686861" y="0"/>
                  </a:lnTo>
                  <a:lnTo>
                    <a:pt x="15686861" y="9843506"/>
                  </a:lnTo>
                  <a:lnTo>
                    <a:pt x="0" y="9843506"/>
                  </a:lnTo>
                  <a:lnTo>
                    <a:pt x="0" y="0"/>
                  </a:lnTo>
                  <a:close/>
                </a:path>
              </a:pathLst>
            </a:custGeom>
            <a:blipFill>
              <a:blip r:embed="rId2">
                <a:extLst>
                  <a:ext uri="{96DAC541-7B7A-43D3-8B79-37D633B846F1}">
                    <asvg:svgBlip xmlns:asvg="http://schemas.microsoft.com/office/drawing/2016/SVG/main" xmlns="" r:embed="rId3"/>
                  </a:ext>
                </a:extLst>
              </a:blip>
              <a:stretch>
                <a:fillRect/>
              </a:stretch>
            </a:blipFill>
          </p:spPr>
          <p:txBody>
            <a:bodyPr/>
            <a:lstStyle/>
            <a:p>
              <a:endParaRPr lang="de-DE" sz="1200"/>
            </a:p>
          </p:txBody>
        </p:sp>
        <p:grpSp>
          <p:nvGrpSpPr>
            <p:cNvPr id="6" name="Group 6"/>
            <p:cNvGrpSpPr>
              <a:grpSpLocks noChangeAspect="1"/>
            </p:cNvGrpSpPr>
            <p:nvPr/>
          </p:nvGrpSpPr>
          <p:grpSpPr>
            <a:xfrm>
              <a:off x="1" y="449522"/>
              <a:ext cx="5309003" cy="5650593"/>
              <a:chOff x="0" y="0"/>
              <a:chExt cx="21593823" cy="22983203"/>
            </a:xfrm>
          </p:grpSpPr>
          <p:sp>
            <p:nvSpPr>
              <p:cNvPr id="7" name="Freeform 7"/>
              <p:cNvSpPr/>
              <p:nvPr/>
            </p:nvSpPr>
            <p:spPr>
              <a:xfrm>
                <a:off x="0" y="0"/>
                <a:ext cx="21593811" cy="22983189"/>
              </a:xfrm>
              <a:custGeom>
                <a:avLst/>
                <a:gdLst/>
                <a:ahLst/>
                <a:cxnLst/>
                <a:rect l="l" t="t" r="r" b="b"/>
                <a:pathLst>
                  <a:path w="21593811" h="22983189">
                    <a:moveTo>
                      <a:pt x="0" y="0"/>
                    </a:moveTo>
                    <a:lnTo>
                      <a:pt x="0" y="22983189"/>
                    </a:lnTo>
                    <a:lnTo>
                      <a:pt x="21593811" y="11491595"/>
                    </a:lnTo>
                    <a:lnTo>
                      <a:pt x="0" y="0"/>
                    </a:lnTo>
                    <a:close/>
                  </a:path>
                </a:pathLst>
              </a:custGeom>
              <a:blipFill>
                <a:blip r:embed="rId4"/>
                <a:stretch>
                  <a:fillRect l="-17500" t="-29149" b="-26247"/>
                </a:stretch>
              </a:blipFill>
            </p:spPr>
            <p:txBody>
              <a:bodyPr/>
              <a:lstStyle/>
              <a:p>
                <a:endParaRPr lang="de-DE" sz="1200"/>
              </a:p>
            </p:txBody>
          </p:sp>
        </p:grpSp>
        <p:grpSp>
          <p:nvGrpSpPr>
            <p:cNvPr id="8" name="Group 8"/>
            <p:cNvGrpSpPr/>
            <p:nvPr/>
          </p:nvGrpSpPr>
          <p:grpSpPr>
            <a:xfrm rot="-10509843">
              <a:off x="2303984" y="459970"/>
              <a:ext cx="507009" cy="451661"/>
              <a:chOff x="0" y="0"/>
              <a:chExt cx="812800" cy="724070"/>
            </a:xfrm>
          </p:grpSpPr>
          <p:sp>
            <p:nvSpPr>
              <p:cNvPr id="9" name="Freeform 9"/>
              <p:cNvSpPr/>
              <p:nvPr/>
            </p:nvSpPr>
            <p:spPr>
              <a:xfrm>
                <a:off x="0" y="0"/>
                <a:ext cx="812800" cy="724070"/>
              </a:xfrm>
              <a:custGeom>
                <a:avLst/>
                <a:gdLst/>
                <a:ahLst/>
                <a:cxnLst/>
                <a:rect l="l" t="t" r="r" b="b"/>
                <a:pathLst>
                  <a:path w="812800" h="724070">
                    <a:moveTo>
                      <a:pt x="406400" y="724070"/>
                    </a:moveTo>
                    <a:lnTo>
                      <a:pt x="812800" y="0"/>
                    </a:lnTo>
                    <a:lnTo>
                      <a:pt x="0" y="0"/>
                    </a:lnTo>
                    <a:lnTo>
                      <a:pt x="406400" y="724070"/>
                    </a:lnTo>
                    <a:close/>
                  </a:path>
                </a:pathLst>
              </a:custGeom>
              <a:solidFill>
                <a:srgbClr val="25303C"/>
              </a:solidFill>
            </p:spPr>
            <p:txBody>
              <a:bodyPr/>
              <a:lstStyle/>
              <a:p>
                <a:endParaRPr lang="de-DE" sz="1200"/>
              </a:p>
            </p:txBody>
          </p:sp>
          <p:sp>
            <p:nvSpPr>
              <p:cNvPr id="10" name="TextBox 10"/>
              <p:cNvSpPr txBox="1"/>
              <p:nvPr/>
            </p:nvSpPr>
            <p:spPr>
              <a:xfrm>
                <a:off x="127000" y="-6350"/>
                <a:ext cx="558800" cy="387350"/>
              </a:xfrm>
              <a:prstGeom prst="rect">
                <a:avLst/>
              </a:prstGeom>
            </p:spPr>
            <p:txBody>
              <a:bodyPr lIns="33867" tIns="33867" rIns="33867" bIns="33867" rtlCol="0" anchor="ctr"/>
              <a:lstStyle/>
              <a:p>
                <a:pPr algn="ctr">
                  <a:lnSpc>
                    <a:spcPts val="1773"/>
                  </a:lnSpc>
                </a:pPr>
                <a:endParaRPr sz="1200"/>
              </a:p>
            </p:txBody>
          </p:sp>
        </p:grpSp>
        <p:grpSp>
          <p:nvGrpSpPr>
            <p:cNvPr id="11" name="Group 11"/>
            <p:cNvGrpSpPr/>
            <p:nvPr/>
          </p:nvGrpSpPr>
          <p:grpSpPr>
            <a:xfrm rot="6133484">
              <a:off x="4183816" y="465066"/>
              <a:ext cx="433954" cy="379709"/>
              <a:chOff x="0" y="0"/>
              <a:chExt cx="812800" cy="711200"/>
            </a:xfrm>
          </p:grpSpPr>
          <p:sp>
            <p:nvSpPr>
              <p:cNvPr id="12" name="Freeform 12"/>
              <p:cNvSpPr/>
              <p:nvPr/>
            </p:nvSpPr>
            <p:spPr>
              <a:xfrm>
                <a:off x="0" y="0"/>
                <a:ext cx="812800" cy="711200"/>
              </a:xfrm>
              <a:custGeom>
                <a:avLst/>
                <a:gdLst/>
                <a:ahLst/>
                <a:cxnLst/>
                <a:rect l="l" t="t" r="r" b="b"/>
                <a:pathLst>
                  <a:path w="812800" h="711200">
                    <a:moveTo>
                      <a:pt x="406400" y="711200"/>
                    </a:moveTo>
                    <a:lnTo>
                      <a:pt x="812800" y="0"/>
                    </a:lnTo>
                    <a:lnTo>
                      <a:pt x="0" y="0"/>
                    </a:lnTo>
                    <a:lnTo>
                      <a:pt x="406400" y="711200"/>
                    </a:lnTo>
                    <a:close/>
                  </a:path>
                </a:pathLst>
              </a:custGeom>
              <a:solidFill>
                <a:srgbClr val="25303C"/>
              </a:solidFill>
            </p:spPr>
            <p:txBody>
              <a:bodyPr/>
              <a:lstStyle/>
              <a:p>
                <a:endParaRPr lang="de-DE" sz="1200"/>
              </a:p>
            </p:txBody>
          </p:sp>
          <p:sp>
            <p:nvSpPr>
              <p:cNvPr id="13" name="TextBox 13"/>
              <p:cNvSpPr txBox="1"/>
              <p:nvPr/>
            </p:nvSpPr>
            <p:spPr>
              <a:xfrm>
                <a:off x="127000" y="-6350"/>
                <a:ext cx="558800" cy="387350"/>
              </a:xfrm>
              <a:prstGeom prst="rect">
                <a:avLst/>
              </a:prstGeom>
            </p:spPr>
            <p:txBody>
              <a:bodyPr lIns="33867" tIns="33867" rIns="33867" bIns="33867" rtlCol="0" anchor="ctr"/>
              <a:lstStyle/>
              <a:p>
                <a:pPr algn="ctr">
                  <a:lnSpc>
                    <a:spcPts val="1773"/>
                  </a:lnSpc>
                </a:pPr>
                <a:endParaRPr sz="1200"/>
              </a:p>
            </p:txBody>
          </p:sp>
        </p:grpSp>
        <p:grpSp>
          <p:nvGrpSpPr>
            <p:cNvPr id="14" name="Group 14"/>
            <p:cNvGrpSpPr/>
            <p:nvPr/>
          </p:nvGrpSpPr>
          <p:grpSpPr>
            <a:xfrm rot="-4735780">
              <a:off x="3423087" y="946406"/>
              <a:ext cx="467983" cy="409485"/>
              <a:chOff x="0" y="0"/>
              <a:chExt cx="812800" cy="711200"/>
            </a:xfrm>
          </p:grpSpPr>
          <p:sp>
            <p:nvSpPr>
              <p:cNvPr id="15" name="Freeform 15"/>
              <p:cNvSpPr/>
              <p:nvPr/>
            </p:nvSpPr>
            <p:spPr>
              <a:xfrm>
                <a:off x="0" y="0"/>
                <a:ext cx="812800" cy="711200"/>
              </a:xfrm>
              <a:custGeom>
                <a:avLst/>
                <a:gdLst/>
                <a:ahLst/>
                <a:cxnLst/>
                <a:rect l="l" t="t" r="r" b="b"/>
                <a:pathLst>
                  <a:path w="812800" h="711200">
                    <a:moveTo>
                      <a:pt x="406400" y="711200"/>
                    </a:moveTo>
                    <a:lnTo>
                      <a:pt x="812800" y="0"/>
                    </a:lnTo>
                    <a:lnTo>
                      <a:pt x="0" y="0"/>
                    </a:lnTo>
                    <a:lnTo>
                      <a:pt x="406400" y="711200"/>
                    </a:lnTo>
                    <a:close/>
                  </a:path>
                </a:pathLst>
              </a:custGeom>
              <a:solidFill>
                <a:srgbClr val="87E817"/>
              </a:solidFill>
            </p:spPr>
            <p:txBody>
              <a:bodyPr/>
              <a:lstStyle/>
              <a:p>
                <a:endParaRPr lang="de-DE" sz="1200"/>
              </a:p>
            </p:txBody>
          </p:sp>
          <p:sp>
            <p:nvSpPr>
              <p:cNvPr id="16" name="TextBox 16"/>
              <p:cNvSpPr txBox="1"/>
              <p:nvPr/>
            </p:nvSpPr>
            <p:spPr>
              <a:xfrm>
                <a:off x="127000" y="-6350"/>
                <a:ext cx="558800" cy="387350"/>
              </a:xfrm>
              <a:prstGeom prst="rect">
                <a:avLst/>
              </a:prstGeom>
            </p:spPr>
            <p:txBody>
              <a:bodyPr lIns="33867" tIns="33867" rIns="33867" bIns="33867" rtlCol="0" anchor="ctr"/>
              <a:lstStyle/>
              <a:p>
                <a:pPr algn="ctr">
                  <a:lnSpc>
                    <a:spcPts val="1773"/>
                  </a:lnSpc>
                </a:pPr>
                <a:endParaRPr sz="1200"/>
              </a:p>
            </p:txBody>
          </p:sp>
        </p:grpSp>
        <p:grpSp>
          <p:nvGrpSpPr>
            <p:cNvPr id="17" name="Group 17"/>
            <p:cNvGrpSpPr/>
            <p:nvPr/>
          </p:nvGrpSpPr>
          <p:grpSpPr>
            <a:xfrm rot="-4735780">
              <a:off x="4460606" y="1649758"/>
              <a:ext cx="343361" cy="300441"/>
              <a:chOff x="0" y="0"/>
              <a:chExt cx="812800" cy="711200"/>
            </a:xfrm>
          </p:grpSpPr>
          <p:sp>
            <p:nvSpPr>
              <p:cNvPr id="18" name="Freeform 18"/>
              <p:cNvSpPr/>
              <p:nvPr/>
            </p:nvSpPr>
            <p:spPr>
              <a:xfrm>
                <a:off x="0" y="0"/>
                <a:ext cx="812800" cy="711200"/>
              </a:xfrm>
              <a:custGeom>
                <a:avLst/>
                <a:gdLst/>
                <a:ahLst/>
                <a:cxnLst/>
                <a:rect l="l" t="t" r="r" b="b"/>
                <a:pathLst>
                  <a:path w="812800" h="711200">
                    <a:moveTo>
                      <a:pt x="406400" y="711200"/>
                    </a:moveTo>
                    <a:lnTo>
                      <a:pt x="812800" y="0"/>
                    </a:lnTo>
                    <a:lnTo>
                      <a:pt x="0" y="0"/>
                    </a:lnTo>
                    <a:lnTo>
                      <a:pt x="406400" y="711200"/>
                    </a:lnTo>
                    <a:close/>
                  </a:path>
                </a:pathLst>
              </a:custGeom>
              <a:solidFill>
                <a:srgbClr val="25303C"/>
              </a:solidFill>
            </p:spPr>
            <p:txBody>
              <a:bodyPr/>
              <a:lstStyle/>
              <a:p>
                <a:endParaRPr lang="de-DE" sz="1200"/>
              </a:p>
            </p:txBody>
          </p:sp>
          <p:sp>
            <p:nvSpPr>
              <p:cNvPr id="19" name="TextBox 19"/>
              <p:cNvSpPr txBox="1"/>
              <p:nvPr/>
            </p:nvSpPr>
            <p:spPr>
              <a:xfrm>
                <a:off x="127000" y="-6350"/>
                <a:ext cx="558800" cy="387350"/>
              </a:xfrm>
              <a:prstGeom prst="rect">
                <a:avLst/>
              </a:prstGeom>
            </p:spPr>
            <p:txBody>
              <a:bodyPr lIns="33867" tIns="33867" rIns="33867" bIns="33867" rtlCol="0" anchor="ctr"/>
              <a:lstStyle/>
              <a:p>
                <a:pPr algn="ctr">
                  <a:lnSpc>
                    <a:spcPts val="1773"/>
                  </a:lnSpc>
                </a:pPr>
                <a:endParaRPr sz="1200"/>
              </a:p>
            </p:txBody>
          </p:sp>
        </p:grpSp>
        <p:grpSp>
          <p:nvGrpSpPr>
            <p:cNvPr id="20" name="Group 20"/>
            <p:cNvGrpSpPr/>
            <p:nvPr/>
          </p:nvGrpSpPr>
          <p:grpSpPr>
            <a:xfrm rot="-4735780">
              <a:off x="5467880" y="1000928"/>
              <a:ext cx="343361" cy="300441"/>
              <a:chOff x="0" y="0"/>
              <a:chExt cx="812800" cy="711200"/>
            </a:xfrm>
          </p:grpSpPr>
          <p:sp>
            <p:nvSpPr>
              <p:cNvPr id="21" name="Freeform 21"/>
              <p:cNvSpPr/>
              <p:nvPr/>
            </p:nvSpPr>
            <p:spPr>
              <a:xfrm>
                <a:off x="0" y="0"/>
                <a:ext cx="812800" cy="711200"/>
              </a:xfrm>
              <a:custGeom>
                <a:avLst/>
                <a:gdLst/>
                <a:ahLst/>
                <a:cxnLst/>
                <a:rect l="l" t="t" r="r" b="b"/>
                <a:pathLst>
                  <a:path w="812800" h="711200">
                    <a:moveTo>
                      <a:pt x="406400" y="711200"/>
                    </a:moveTo>
                    <a:lnTo>
                      <a:pt x="812800" y="0"/>
                    </a:lnTo>
                    <a:lnTo>
                      <a:pt x="0" y="0"/>
                    </a:lnTo>
                    <a:lnTo>
                      <a:pt x="406400" y="711200"/>
                    </a:lnTo>
                    <a:close/>
                  </a:path>
                </a:pathLst>
              </a:custGeom>
              <a:solidFill>
                <a:srgbClr val="87E817"/>
              </a:solidFill>
            </p:spPr>
            <p:txBody>
              <a:bodyPr/>
              <a:lstStyle/>
              <a:p>
                <a:endParaRPr lang="de-DE" sz="1200"/>
              </a:p>
            </p:txBody>
          </p:sp>
          <p:sp>
            <p:nvSpPr>
              <p:cNvPr id="22" name="TextBox 22"/>
              <p:cNvSpPr txBox="1"/>
              <p:nvPr/>
            </p:nvSpPr>
            <p:spPr>
              <a:xfrm>
                <a:off x="127000" y="-6350"/>
                <a:ext cx="558800" cy="387350"/>
              </a:xfrm>
              <a:prstGeom prst="rect">
                <a:avLst/>
              </a:prstGeom>
            </p:spPr>
            <p:txBody>
              <a:bodyPr lIns="33867" tIns="33867" rIns="33867" bIns="33867" rtlCol="0" anchor="ctr"/>
              <a:lstStyle/>
              <a:p>
                <a:pPr algn="ctr">
                  <a:lnSpc>
                    <a:spcPts val="1773"/>
                  </a:lnSpc>
                </a:pPr>
                <a:endParaRPr sz="1200"/>
              </a:p>
            </p:txBody>
          </p:sp>
        </p:grpSp>
      </p:grpSp>
      <p:sp>
        <p:nvSpPr>
          <p:cNvPr id="23" name="TextBox 23"/>
          <p:cNvSpPr txBox="1"/>
          <p:nvPr/>
        </p:nvSpPr>
        <p:spPr>
          <a:xfrm>
            <a:off x="8094720" y="3650093"/>
            <a:ext cx="3411480" cy="423193"/>
          </a:xfrm>
          <a:prstGeom prst="rect">
            <a:avLst/>
          </a:prstGeom>
        </p:spPr>
        <p:txBody>
          <a:bodyPr lIns="0" tIns="0" rIns="0" bIns="0" rtlCol="0" anchor="t">
            <a:spAutoFit/>
          </a:bodyPr>
          <a:lstStyle/>
          <a:p>
            <a:pPr algn="r">
              <a:lnSpc>
                <a:spcPts val="3263"/>
              </a:lnSpc>
            </a:pPr>
            <a:r>
              <a:rPr lang="en-US" sz="3200">
                <a:solidFill>
                  <a:srgbClr val="0B7940"/>
                </a:solidFill>
                <a:latin typeface="Liberation Sans"/>
                <a:ea typeface="+mj-ea"/>
                <a:cs typeface="+mj-cs"/>
              </a:rPr>
              <a:t>Huomioitavaa</a:t>
            </a:r>
          </a:p>
        </p:txBody>
      </p:sp>
      <p:sp>
        <p:nvSpPr>
          <p:cNvPr id="24" name="TextBox 24"/>
          <p:cNvSpPr txBox="1"/>
          <p:nvPr/>
        </p:nvSpPr>
        <p:spPr>
          <a:xfrm>
            <a:off x="5685485" y="2521579"/>
            <a:ext cx="5820715" cy="1128514"/>
          </a:xfrm>
          <a:prstGeom prst="rect">
            <a:avLst/>
          </a:prstGeom>
        </p:spPr>
        <p:txBody>
          <a:bodyPr lIns="0" tIns="0" rIns="0" bIns="0" rtlCol="0" anchor="t">
            <a:spAutoFit/>
          </a:bodyPr>
          <a:lstStyle/>
          <a:p>
            <a:pPr algn="r">
              <a:lnSpc>
                <a:spcPts val="8840"/>
              </a:lnSpc>
            </a:pPr>
            <a:r>
              <a:rPr lang="en-US" sz="8800">
                <a:solidFill>
                  <a:srgbClr val="0B7940"/>
                </a:solidFill>
                <a:latin typeface="Liberation Sans"/>
                <a:ea typeface="+mj-ea"/>
                <a:cs typeface="+mj-cs"/>
              </a:rPr>
              <a:t>Kiitos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85751" y="6283852"/>
            <a:ext cx="1333496" cy="384046"/>
          </a:xfrm>
          <a:prstGeom prst="rect">
            <a:avLst/>
          </a:prstGeom>
        </p:spPr>
      </p:pic>
      <p:sp>
        <p:nvSpPr>
          <p:cNvPr id="12" name="Titel 1"/>
          <p:cNvSpPr txBox="1">
            <a:spLocks/>
          </p:cNvSpPr>
          <p:nvPr/>
        </p:nvSpPr>
        <p:spPr>
          <a:xfrm>
            <a:off x="1127618" y="2405959"/>
            <a:ext cx="9936764" cy="2046081"/>
          </a:xfrm>
          <a:prstGeom prst="rect">
            <a:avLst/>
          </a:prstGeom>
        </p:spPr>
        <p:txBody>
          <a:bodyPr vert="horz" lIns="91440" tIns="45720" rIns="91440" bIns="45720" rtlCol="0" anchor="ctr" anchorCtr="0">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nSpc>
                <a:spcPct val="107000"/>
              </a:lnSpc>
              <a:spcBef>
                <a:spcPts val="1000"/>
              </a:spcBef>
            </a:pPr>
            <a:r>
              <a:rPr lang="de-DE" sz="4800" b="1" dirty="0" err="1">
                <a:latin typeface="Liberation Sans"/>
                <a:ea typeface="Liberation Sans" panose="020B0604020202020204" pitchFamily="34" charset="0"/>
                <a:cs typeface="Liberation Sans" panose="020B0604020202020204" pitchFamily="34" charset="0"/>
              </a:rPr>
              <a:t>Moduli</a:t>
            </a:r>
            <a:r>
              <a:rPr lang="de-DE" sz="4800" b="1" dirty="0">
                <a:latin typeface="Liberation Sans"/>
                <a:ea typeface="Liberation Sans" panose="020B0604020202020204" pitchFamily="34" charset="0"/>
                <a:cs typeface="Liberation Sans" panose="020B0604020202020204" pitchFamily="34" charset="0"/>
              </a:rPr>
              <a:t> 5</a:t>
            </a:r>
          </a:p>
          <a:p>
            <a:pPr>
              <a:lnSpc>
                <a:spcPct val="107000"/>
              </a:lnSpc>
              <a:spcBef>
                <a:spcPts val="1000"/>
              </a:spcBef>
            </a:pPr>
            <a:r>
              <a:rPr lang="de-DE" sz="3600" dirty="0" err="1">
                <a:ea typeface="+mj-lt"/>
                <a:cs typeface="+mj-lt"/>
              </a:rPr>
              <a:t>Vihreä</a:t>
            </a:r>
            <a:r>
              <a:rPr lang="de-DE" sz="3600" dirty="0">
                <a:ea typeface="+mj-lt"/>
                <a:cs typeface="+mj-lt"/>
              </a:rPr>
              <a:t> </a:t>
            </a:r>
            <a:r>
              <a:rPr lang="de-DE" sz="3600" dirty="0" err="1">
                <a:ea typeface="+mj-lt"/>
                <a:cs typeface="+mj-lt"/>
              </a:rPr>
              <a:t>yrittäjyys</a:t>
            </a:r>
            <a:r>
              <a:rPr lang="de-DE" sz="3600" b="1" dirty="0">
                <a:latin typeface="Liberation Sans" panose="020B0604020202020204" pitchFamily="34" charset="0"/>
                <a:ea typeface="Liberation Sans" panose="020B0604020202020204" pitchFamily="34" charset="0"/>
                <a:cs typeface="Liberation Sans" panose="020B0604020202020204" pitchFamily="34" charset="0"/>
              </a:rPr>
              <a:t/>
            </a:r>
            <a:br>
              <a:rPr lang="de-DE" sz="3600" b="1" dirty="0">
                <a:latin typeface="Liberation Sans" panose="020B0604020202020204" pitchFamily="34" charset="0"/>
                <a:ea typeface="Liberation Sans" panose="020B0604020202020204" pitchFamily="34" charset="0"/>
                <a:cs typeface="Liberation Sans" panose="020B0604020202020204" pitchFamily="34" charset="0"/>
              </a:rPr>
            </a:br>
            <a:endParaRPr lang="de-DE" sz="4800" b="1" dirty="0">
              <a:solidFill>
                <a:srgbClr val="0B7940"/>
              </a:solidFill>
              <a:latin typeface="Liberation Sans" panose="020B0604020202020204" pitchFamily="34" charset="0"/>
              <a:ea typeface="Liberation Sans" panose="020B0604020202020204" pitchFamily="34" charset="0"/>
              <a:cs typeface="Liberation Sans" panose="020B0604020202020204" pitchFamily="34" charset="0"/>
            </a:endParaRPr>
          </a:p>
        </p:txBody>
      </p:sp>
    </p:spTree>
    <p:extLst>
      <p:ext uri="{BB962C8B-B14F-4D97-AF65-F5344CB8AC3E}">
        <p14:creationId xmlns:p14="http://schemas.microsoft.com/office/powerpoint/2010/main" val="37832473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10"/>
          <p:cNvSpPr txBox="1"/>
          <p:nvPr/>
        </p:nvSpPr>
        <p:spPr>
          <a:xfrm>
            <a:off x="275743" y="321235"/>
            <a:ext cx="3687934" cy="538609"/>
          </a:xfrm>
          <a:prstGeom prst="rect">
            <a:avLst/>
          </a:prstGeom>
        </p:spPr>
        <p:txBody>
          <a:bodyPr lIns="0" tIns="0" rIns="0" bIns="0" rtlCol="0" anchor="t">
            <a:spAutoFit/>
          </a:bodyPr>
          <a:lstStyle/>
          <a:p>
            <a:pPr>
              <a:lnSpc>
                <a:spcPts val="4200"/>
              </a:lnSpc>
              <a:spcBef>
                <a:spcPct val="0"/>
              </a:spcBef>
            </a:pPr>
            <a:r>
              <a:rPr lang="en-US" sz="4000">
                <a:solidFill>
                  <a:srgbClr val="0B7940"/>
                </a:solidFill>
                <a:latin typeface="Liberation Sans"/>
                <a:ea typeface="+mj-ea"/>
                <a:cs typeface="+mj-cs"/>
              </a:rPr>
              <a:t>TAUSTAA</a:t>
            </a:r>
          </a:p>
        </p:txBody>
      </p:sp>
      <p:sp>
        <p:nvSpPr>
          <p:cNvPr id="11" name="TextBox 11"/>
          <p:cNvSpPr txBox="1"/>
          <p:nvPr/>
        </p:nvSpPr>
        <p:spPr>
          <a:xfrm>
            <a:off x="275743" y="1267311"/>
            <a:ext cx="11416248" cy="3877985"/>
          </a:xfrm>
          <a:prstGeom prst="rect">
            <a:avLst/>
          </a:prstGeom>
        </p:spPr>
        <p:txBody>
          <a:bodyPr wrap="square" lIns="0" tIns="0" rIns="0" bIns="0" rtlCol="0" anchor="t">
            <a:spAutoFit/>
          </a:bodyPr>
          <a:lstStyle/>
          <a:p>
            <a:pPr algn="just"/>
            <a:r>
              <a:rPr lang="en-US" dirty="0">
                <a:solidFill>
                  <a:srgbClr val="000000"/>
                </a:solidFill>
                <a:latin typeface="Liberation Sans" panose="020B0604020202020204" pitchFamily="34" charset="0"/>
              </a:rPr>
              <a:t>GREEN ENTREPRENEURSHIP -</a:t>
            </a:r>
            <a:r>
              <a:rPr lang="en-US" dirty="0" err="1">
                <a:solidFill>
                  <a:srgbClr val="000000"/>
                </a:solidFill>
                <a:latin typeface="Liberation Sans" panose="020B0604020202020204" pitchFamily="34" charset="0"/>
              </a:rPr>
              <a:t>oppimiskokonaisuus</a:t>
            </a:r>
            <a:r>
              <a:rPr lang="en-US" dirty="0">
                <a:solidFill>
                  <a:srgbClr val="000000"/>
                </a:solidFill>
                <a:latin typeface="Liberation Sans" panose="020B0604020202020204" pitchFamily="34" charset="0"/>
              </a:rPr>
              <a:t> </a:t>
            </a:r>
            <a:r>
              <a:rPr lang="en-US" dirty="0" err="1">
                <a:solidFill>
                  <a:srgbClr val="000000"/>
                </a:solidFill>
                <a:latin typeface="Liberation Sans" panose="020B0604020202020204" pitchFamily="34" charset="0"/>
              </a:rPr>
              <a:t>luotiin</a:t>
            </a:r>
            <a:r>
              <a:rPr lang="en-US" dirty="0">
                <a:solidFill>
                  <a:srgbClr val="000000"/>
                </a:solidFill>
                <a:latin typeface="Liberation Sans" panose="020B0604020202020204" pitchFamily="34" charset="0"/>
              </a:rPr>
              <a:t> </a:t>
            </a:r>
            <a:r>
              <a:rPr lang="en-US" dirty="0" err="1">
                <a:solidFill>
                  <a:srgbClr val="000000"/>
                </a:solidFill>
                <a:latin typeface="Liberation Sans" panose="020B0604020202020204" pitchFamily="34" charset="0"/>
              </a:rPr>
              <a:t>ammatillisille</a:t>
            </a:r>
            <a:r>
              <a:rPr lang="en-US" dirty="0">
                <a:solidFill>
                  <a:srgbClr val="000000"/>
                </a:solidFill>
                <a:latin typeface="Liberation Sans" panose="020B0604020202020204" pitchFamily="34" charset="0"/>
              </a:rPr>
              <a:t> </a:t>
            </a:r>
            <a:r>
              <a:rPr lang="en-US" dirty="0" err="1">
                <a:solidFill>
                  <a:srgbClr val="000000"/>
                </a:solidFill>
                <a:latin typeface="Liberation Sans" panose="020B0604020202020204" pitchFamily="34" charset="0"/>
              </a:rPr>
              <a:t>oppilaitoksille</a:t>
            </a:r>
            <a:r>
              <a:rPr lang="en-US" dirty="0">
                <a:solidFill>
                  <a:srgbClr val="000000"/>
                </a:solidFill>
                <a:latin typeface="Liberation Sans" panose="020B0604020202020204" pitchFamily="34" charset="0"/>
              </a:rPr>
              <a:t> </a:t>
            </a:r>
            <a:r>
              <a:rPr lang="en-US" dirty="0" err="1">
                <a:solidFill>
                  <a:srgbClr val="000000"/>
                </a:solidFill>
                <a:latin typeface="Liberation Sans" panose="020B0604020202020204" pitchFamily="34" charset="0"/>
              </a:rPr>
              <a:t>tarkoitetun</a:t>
            </a:r>
            <a:r>
              <a:rPr lang="en-US" dirty="0">
                <a:solidFill>
                  <a:srgbClr val="000000"/>
                </a:solidFill>
                <a:latin typeface="Liberation Sans" panose="020B0604020202020204" pitchFamily="34" charset="0"/>
              </a:rPr>
              <a:t> </a:t>
            </a:r>
            <a:r>
              <a:rPr lang="en-US" dirty="0" err="1">
                <a:solidFill>
                  <a:srgbClr val="000000"/>
                </a:solidFill>
                <a:latin typeface="Liberation Sans" panose="020B0604020202020204" pitchFamily="34" charset="0"/>
              </a:rPr>
              <a:t>ammatillisen</a:t>
            </a:r>
            <a:r>
              <a:rPr lang="en-US" dirty="0">
                <a:solidFill>
                  <a:srgbClr val="000000"/>
                </a:solidFill>
                <a:latin typeface="Liberation Sans" panose="020B0604020202020204" pitchFamily="34" charset="0"/>
              </a:rPr>
              <a:t> "</a:t>
            </a:r>
            <a:r>
              <a:rPr lang="en-US" dirty="0" err="1">
                <a:solidFill>
                  <a:srgbClr val="000000"/>
                </a:solidFill>
                <a:latin typeface="Liberation Sans" panose="020B0604020202020204" pitchFamily="34" charset="0"/>
              </a:rPr>
              <a:t>Yrittäjyyden</a:t>
            </a:r>
            <a:r>
              <a:rPr lang="en-US" dirty="0">
                <a:solidFill>
                  <a:srgbClr val="000000"/>
                </a:solidFill>
                <a:latin typeface="Liberation Sans" panose="020B0604020202020204" pitchFamily="34" charset="0"/>
              </a:rPr>
              <a:t> </a:t>
            </a:r>
            <a:r>
              <a:rPr lang="en-US" dirty="0" err="1">
                <a:solidFill>
                  <a:srgbClr val="000000"/>
                </a:solidFill>
                <a:latin typeface="Liberation Sans" panose="020B0604020202020204" pitchFamily="34" charset="0"/>
              </a:rPr>
              <a:t>perusteet</a:t>
            </a:r>
            <a:r>
              <a:rPr lang="en-US" dirty="0">
                <a:solidFill>
                  <a:srgbClr val="000000"/>
                </a:solidFill>
                <a:latin typeface="Liberation Sans" panose="020B0604020202020204" pitchFamily="34" charset="0"/>
              </a:rPr>
              <a:t>" </a:t>
            </a:r>
            <a:r>
              <a:rPr lang="en-US" dirty="0" err="1">
                <a:solidFill>
                  <a:srgbClr val="000000"/>
                </a:solidFill>
                <a:latin typeface="Liberation Sans" panose="020B0604020202020204" pitchFamily="34" charset="0"/>
              </a:rPr>
              <a:t>keskeisen</a:t>
            </a:r>
            <a:r>
              <a:rPr lang="en-US" dirty="0">
                <a:solidFill>
                  <a:srgbClr val="000000"/>
                </a:solidFill>
                <a:latin typeface="Liberation Sans" panose="020B0604020202020204" pitchFamily="34" charset="0"/>
              </a:rPr>
              <a:t> </a:t>
            </a:r>
            <a:r>
              <a:rPr lang="en-US" dirty="0" err="1">
                <a:solidFill>
                  <a:srgbClr val="000000"/>
                </a:solidFill>
                <a:latin typeface="Liberation Sans" panose="020B0604020202020204" pitchFamily="34" charset="0"/>
              </a:rPr>
              <a:t>opetussuunnitelman</a:t>
            </a:r>
            <a:r>
              <a:rPr lang="en-US" dirty="0">
                <a:solidFill>
                  <a:srgbClr val="000000"/>
                </a:solidFill>
                <a:latin typeface="Liberation Sans" panose="020B0604020202020204" pitchFamily="34" charset="0"/>
              </a:rPr>
              <a:t> </a:t>
            </a:r>
            <a:r>
              <a:rPr lang="en-US" dirty="0" err="1">
                <a:solidFill>
                  <a:srgbClr val="000000"/>
                </a:solidFill>
                <a:latin typeface="Liberation Sans" panose="020B0604020202020204" pitchFamily="34" charset="0"/>
              </a:rPr>
              <a:t>pohjalta</a:t>
            </a:r>
            <a:r>
              <a:rPr lang="en-US" dirty="0">
                <a:solidFill>
                  <a:srgbClr val="000000"/>
                </a:solidFill>
                <a:latin typeface="Liberation Sans" panose="020B0604020202020204" pitchFamily="34" charset="0"/>
              </a:rPr>
              <a:t>. </a:t>
            </a:r>
            <a:r>
              <a:rPr lang="en-US" dirty="0" err="1">
                <a:solidFill>
                  <a:srgbClr val="000000"/>
                </a:solidFill>
                <a:latin typeface="Liberation Sans" panose="020B0604020202020204" pitchFamily="34" charset="0"/>
              </a:rPr>
              <a:t>Oppimiskokonaisuuden</a:t>
            </a:r>
            <a:r>
              <a:rPr lang="en-US" dirty="0">
                <a:solidFill>
                  <a:srgbClr val="000000"/>
                </a:solidFill>
                <a:latin typeface="Liberation Sans" panose="020B0604020202020204" pitchFamily="34" charset="0"/>
              </a:rPr>
              <a:t> </a:t>
            </a:r>
            <a:r>
              <a:rPr lang="en-US" dirty="0" err="1">
                <a:solidFill>
                  <a:srgbClr val="000000"/>
                </a:solidFill>
                <a:latin typeface="Liberation Sans" panose="020B0604020202020204" pitchFamily="34" charset="0"/>
              </a:rPr>
              <a:t>sisältö</a:t>
            </a:r>
            <a:r>
              <a:rPr lang="en-US" dirty="0">
                <a:solidFill>
                  <a:srgbClr val="000000"/>
                </a:solidFill>
                <a:latin typeface="Liberation Sans" panose="020B0604020202020204" pitchFamily="34" charset="0"/>
              </a:rPr>
              <a:t> on </a:t>
            </a:r>
            <a:r>
              <a:rPr lang="en-US" dirty="0" err="1">
                <a:solidFill>
                  <a:srgbClr val="000000"/>
                </a:solidFill>
                <a:latin typeface="Liberation Sans" panose="020B0604020202020204" pitchFamily="34" charset="0"/>
              </a:rPr>
              <a:t>tiukasti</a:t>
            </a:r>
            <a:r>
              <a:rPr lang="en-US" dirty="0">
                <a:solidFill>
                  <a:srgbClr val="000000"/>
                </a:solidFill>
                <a:latin typeface="Liberation Sans" panose="020B0604020202020204" pitchFamily="34" charset="0"/>
              </a:rPr>
              <a:t> </a:t>
            </a:r>
            <a:r>
              <a:rPr lang="en-US" dirty="0" err="1">
                <a:solidFill>
                  <a:srgbClr val="000000"/>
                </a:solidFill>
                <a:latin typeface="Liberation Sans" panose="020B0604020202020204" pitchFamily="34" charset="0"/>
              </a:rPr>
              <a:t>sidoksissa</a:t>
            </a:r>
            <a:r>
              <a:rPr lang="en-US" dirty="0">
                <a:solidFill>
                  <a:srgbClr val="000000"/>
                </a:solidFill>
                <a:latin typeface="Liberation Sans" panose="020B0604020202020204" pitchFamily="34" charset="0"/>
              </a:rPr>
              <a:t> "</a:t>
            </a:r>
            <a:r>
              <a:rPr lang="en-US" dirty="0" err="1">
                <a:solidFill>
                  <a:srgbClr val="000000"/>
                </a:solidFill>
                <a:latin typeface="Liberation Sans" panose="020B0604020202020204" pitchFamily="34" charset="0"/>
              </a:rPr>
              <a:t>Tutustuminen</a:t>
            </a:r>
            <a:r>
              <a:rPr lang="en-US" dirty="0">
                <a:solidFill>
                  <a:srgbClr val="000000"/>
                </a:solidFill>
                <a:latin typeface="Liberation Sans" panose="020B0604020202020204" pitchFamily="34" charset="0"/>
              </a:rPr>
              <a:t> </a:t>
            </a:r>
            <a:r>
              <a:rPr lang="en-US" dirty="0" err="1">
                <a:solidFill>
                  <a:srgbClr val="000000"/>
                </a:solidFill>
                <a:latin typeface="Liberation Sans" panose="020B0604020202020204" pitchFamily="34" charset="0"/>
              </a:rPr>
              <a:t>yrityksen</a:t>
            </a:r>
            <a:r>
              <a:rPr lang="en-US" dirty="0">
                <a:solidFill>
                  <a:srgbClr val="000000"/>
                </a:solidFill>
                <a:latin typeface="Liberation Sans" panose="020B0604020202020204" pitchFamily="34" charset="0"/>
              </a:rPr>
              <a:t> </a:t>
            </a:r>
            <a:r>
              <a:rPr lang="en-US" dirty="0" err="1">
                <a:solidFill>
                  <a:srgbClr val="000000"/>
                </a:solidFill>
                <a:latin typeface="Liberation Sans" panose="020B0604020202020204" pitchFamily="34" charset="0"/>
              </a:rPr>
              <a:t>toimintaperiaatteisiin</a:t>
            </a:r>
            <a:r>
              <a:rPr lang="en-US" dirty="0">
                <a:solidFill>
                  <a:srgbClr val="000000"/>
                </a:solidFill>
                <a:latin typeface="Liberation Sans" panose="020B0604020202020204" pitchFamily="34" charset="0"/>
              </a:rPr>
              <a:t> </a:t>
            </a:r>
            <a:r>
              <a:rPr lang="en-US" dirty="0" err="1">
                <a:solidFill>
                  <a:srgbClr val="000000"/>
                </a:solidFill>
                <a:latin typeface="Liberation Sans" panose="020B0604020202020204" pitchFamily="34" charset="0"/>
              </a:rPr>
              <a:t>markkinataloudessa</a:t>
            </a:r>
            <a:r>
              <a:rPr lang="en-US" dirty="0">
                <a:solidFill>
                  <a:srgbClr val="000000"/>
                </a:solidFill>
                <a:latin typeface="Liberation Sans" panose="020B0604020202020204" pitchFamily="34" charset="0"/>
              </a:rPr>
              <a:t>, </a:t>
            </a:r>
            <a:r>
              <a:rPr lang="en-US" dirty="0" err="1">
                <a:solidFill>
                  <a:srgbClr val="000000"/>
                </a:solidFill>
                <a:latin typeface="Liberation Sans" panose="020B0604020202020204" pitchFamily="34" charset="0"/>
              </a:rPr>
              <a:t>sen</a:t>
            </a:r>
            <a:r>
              <a:rPr lang="en-US" dirty="0">
                <a:solidFill>
                  <a:srgbClr val="000000"/>
                </a:solidFill>
                <a:latin typeface="Liberation Sans" panose="020B0604020202020204" pitchFamily="34" charset="0"/>
              </a:rPr>
              <a:t> </a:t>
            </a:r>
            <a:r>
              <a:rPr lang="en-US" dirty="0" err="1">
                <a:solidFill>
                  <a:srgbClr val="000000"/>
                </a:solidFill>
                <a:latin typeface="Liberation Sans" panose="020B0604020202020204" pitchFamily="34" charset="0"/>
              </a:rPr>
              <a:t>organisatorisiin</a:t>
            </a:r>
            <a:r>
              <a:rPr lang="en-US" dirty="0">
                <a:solidFill>
                  <a:srgbClr val="000000"/>
                </a:solidFill>
                <a:latin typeface="Liberation Sans" panose="020B0604020202020204" pitchFamily="34" charset="0"/>
              </a:rPr>
              <a:t> ja </a:t>
            </a:r>
            <a:r>
              <a:rPr lang="en-US" dirty="0" err="1">
                <a:solidFill>
                  <a:srgbClr val="000000"/>
                </a:solidFill>
                <a:latin typeface="Liberation Sans" panose="020B0604020202020204" pitchFamily="34" charset="0"/>
              </a:rPr>
              <a:t>oikeudellisiin</a:t>
            </a:r>
            <a:r>
              <a:rPr lang="en-US" dirty="0">
                <a:solidFill>
                  <a:srgbClr val="000000"/>
                </a:solidFill>
                <a:latin typeface="Liberation Sans" panose="020B0604020202020204" pitchFamily="34" charset="0"/>
              </a:rPr>
              <a:t> </a:t>
            </a:r>
            <a:r>
              <a:rPr lang="en-US" dirty="0" err="1">
                <a:solidFill>
                  <a:srgbClr val="000000"/>
                </a:solidFill>
                <a:latin typeface="Liberation Sans" panose="020B0604020202020204" pitchFamily="34" charset="0"/>
              </a:rPr>
              <a:t>muotoihin</a:t>
            </a:r>
            <a:r>
              <a:rPr lang="en-US" dirty="0">
                <a:solidFill>
                  <a:srgbClr val="000000"/>
                </a:solidFill>
                <a:latin typeface="Liberation Sans" panose="020B0604020202020204" pitchFamily="34" charset="0"/>
              </a:rPr>
              <a:t>, </a:t>
            </a:r>
            <a:r>
              <a:rPr lang="en-US" dirty="0" err="1">
                <a:solidFill>
                  <a:srgbClr val="000000"/>
                </a:solidFill>
                <a:latin typeface="Liberation Sans" panose="020B0604020202020204" pitchFamily="34" charset="0"/>
              </a:rPr>
              <a:t>innovatiivisiin</a:t>
            </a:r>
            <a:r>
              <a:rPr lang="en-US" dirty="0">
                <a:solidFill>
                  <a:srgbClr val="000000"/>
                </a:solidFill>
                <a:latin typeface="Liberation Sans" panose="020B0604020202020204" pitchFamily="34" charset="0"/>
              </a:rPr>
              <a:t> </a:t>
            </a:r>
            <a:r>
              <a:rPr lang="en-US" dirty="0" err="1">
                <a:solidFill>
                  <a:srgbClr val="000000"/>
                </a:solidFill>
                <a:latin typeface="Liberation Sans" panose="020B0604020202020204" pitchFamily="34" charset="0"/>
              </a:rPr>
              <a:t>liiketoimintamalleihin</a:t>
            </a:r>
            <a:r>
              <a:rPr lang="en-US" dirty="0">
                <a:solidFill>
                  <a:srgbClr val="000000"/>
                </a:solidFill>
                <a:latin typeface="Liberation Sans" panose="020B0604020202020204" pitchFamily="34" charset="0"/>
              </a:rPr>
              <a:t> ja </a:t>
            </a:r>
            <a:r>
              <a:rPr lang="en-US" dirty="0" err="1">
                <a:solidFill>
                  <a:srgbClr val="000000"/>
                </a:solidFill>
                <a:latin typeface="Liberation Sans" panose="020B0604020202020204" pitchFamily="34" charset="0"/>
              </a:rPr>
              <a:t>yrityksen</a:t>
            </a:r>
            <a:r>
              <a:rPr lang="en-US" dirty="0">
                <a:solidFill>
                  <a:srgbClr val="000000"/>
                </a:solidFill>
                <a:latin typeface="Liberation Sans" panose="020B0604020202020204" pitchFamily="34" charset="0"/>
              </a:rPr>
              <a:t> </a:t>
            </a:r>
            <a:r>
              <a:rPr lang="en-US" dirty="0" err="1">
                <a:solidFill>
                  <a:srgbClr val="000000"/>
                </a:solidFill>
                <a:latin typeface="Liberation Sans" panose="020B0604020202020204" pitchFamily="34" charset="0"/>
              </a:rPr>
              <a:t>rekisteröintimenettelyihin</a:t>
            </a:r>
            <a:r>
              <a:rPr lang="en-US" dirty="0">
                <a:solidFill>
                  <a:srgbClr val="000000"/>
                </a:solidFill>
                <a:latin typeface="Liberation Sans" panose="020B0604020202020204" pitchFamily="34" charset="0"/>
              </a:rPr>
              <a:t>“ - </a:t>
            </a:r>
            <a:r>
              <a:rPr lang="en-US" dirty="0" err="1">
                <a:solidFill>
                  <a:srgbClr val="000000"/>
                </a:solidFill>
                <a:latin typeface="Liberation Sans" panose="020B0604020202020204" pitchFamily="34" charset="0"/>
              </a:rPr>
              <a:t>tavoitteeseen</a:t>
            </a:r>
            <a:r>
              <a:rPr lang="en-US" dirty="0">
                <a:solidFill>
                  <a:srgbClr val="000000"/>
                </a:solidFill>
                <a:latin typeface="Liberation Sans" panose="020B0604020202020204" pitchFamily="34" charset="0"/>
              </a:rPr>
              <a:t>.</a:t>
            </a:r>
          </a:p>
          <a:p>
            <a:pPr algn="just"/>
            <a:endParaRPr lang="en-US" dirty="0">
              <a:solidFill>
                <a:srgbClr val="000000"/>
              </a:solidFill>
              <a:latin typeface="Liberation Sans" panose="020B0604020202020204" pitchFamily="34" charset="0"/>
            </a:endParaRPr>
          </a:p>
          <a:p>
            <a:pPr algn="just"/>
            <a:r>
              <a:rPr lang="en-US" dirty="0" err="1">
                <a:solidFill>
                  <a:srgbClr val="000000"/>
                </a:solidFill>
                <a:latin typeface="Liberation Sans" panose="020B0604020202020204" pitchFamily="34" charset="0"/>
              </a:rPr>
              <a:t>Tämän</a:t>
            </a:r>
            <a:r>
              <a:rPr lang="en-US" dirty="0">
                <a:solidFill>
                  <a:srgbClr val="000000"/>
                </a:solidFill>
                <a:latin typeface="Liberation Sans" panose="020B0604020202020204" pitchFamily="34" charset="0"/>
              </a:rPr>
              <a:t> </a:t>
            </a:r>
            <a:r>
              <a:rPr lang="en-US" dirty="0" err="1">
                <a:solidFill>
                  <a:srgbClr val="000000"/>
                </a:solidFill>
                <a:latin typeface="Liberation Sans" panose="020B0604020202020204" pitchFamily="34" charset="0"/>
              </a:rPr>
              <a:t>tavoitteen</a:t>
            </a:r>
            <a:r>
              <a:rPr lang="en-US" dirty="0">
                <a:solidFill>
                  <a:srgbClr val="000000"/>
                </a:solidFill>
                <a:latin typeface="Liberation Sans" panose="020B0604020202020204" pitchFamily="34" charset="0"/>
              </a:rPr>
              <a:t> </a:t>
            </a:r>
            <a:r>
              <a:rPr lang="en-US" dirty="0" err="1">
                <a:solidFill>
                  <a:srgbClr val="000000"/>
                </a:solidFill>
                <a:latin typeface="Liberation Sans" panose="020B0604020202020204" pitchFamily="34" charset="0"/>
              </a:rPr>
              <a:t>puitteissa</a:t>
            </a:r>
            <a:r>
              <a:rPr lang="en-US" dirty="0">
                <a:solidFill>
                  <a:srgbClr val="000000"/>
                </a:solidFill>
                <a:latin typeface="Liberation Sans" panose="020B0604020202020204" pitchFamily="34" charset="0"/>
              </a:rPr>
              <a:t> </a:t>
            </a:r>
            <a:r>
              <a:rPr lang="en-US" dirty="0" err="1">
                <a:solidFill>
                  <a:srgbClr val="000000"/>
                </a:solidFill>
                <a:latin typeface="Liberation Sans" panose="020B0604020202020204" pitchFamily="34" charset="0"/>
              </a:rPr>
              <a:t>oppijan</a:t>
            </a:r>
            <a:r>
              <a:rPr lang="en-US" dirty="0">
                <a:solidFill>
                  <a:srgbClr val="000000"/>
                </a:solidFill>
                <a:latin typeface="Liberation Sans" panose="020B0604020202020204" pitchFamily="34" charset="0"/>
              </a:rPr>
              <a:t> </a:t>
            </a:r>
            <a:r>
              <a:rPr lang="en-US" dirty="0" err="1">
                <a:solidFill>
                  <a:srgbClr val="000000"/>
                </a:solidFill>
                <a:latin typeface="Liberation Sans" panose="020B0604020202020204" pitchFamily="34" charset="0"/>
              </a:rPr>
              <a:t>tulisi</a:t>
            </a:r>
            <a:r>
              <a:rPr lang="en-US" dirty="0">
                <a:solidFill>
                  <a:srgbClr val="000000"/>
                </a:solidFill>
                <a:latin typeface="Liberation Sans" panose="020B0604020202020204" pitchFamily="34" charset="0"/>
              </a:rPr>
              <a:t> </a:t>
            </a:r>
            <a:r>
              <a:rPr lang="en-US" dirty="0" err="1">
                <a:solidFill>
                  <a:srgbClr val="000000"/>
                </a:solidFill>
                <a:latin typeface="Liberation Sans" panose="020B0604020202020204" pitchFamily="34" charset="0"/>
              </a:rPr>
              <a:t>pystyä</a:t>
            </a:r>
            <a:r>
              <a:rPr lang="en-US" dirty="0">
                <a:solidFill>
                  <a:srgbClr val="000000"/>
                </a:solidFill>
                <a:latin typeface="Liberation Sans" panose="020B0604020202020204" pitchFamily="34" charset="0"/>
              </a:rPr>
              <a:t>:</a:t>
            </a:r>
          </a:p>
          <a:p>
            <a:pPr marL="386310" lvl="1" indent="-193155" algn="just">
              <a:buFont typeface="Arial"/>
              <a:buChar char="•"/>
            </a:pPr>
            <a:r>
              <a:rPr lang="en-US" dirty="0" err="1">
                <a:solidFill>
                  <a:srgbClr val="000000"/>
                </a:solidFill>
                <a:latin typeface="Liberation Sans" panose="020B0604020202020204" pitchFamily="34" charset="0"/>
              </a:rPr>
              <a:t>analysoida</a:t>
            </a:r>
            <a:r>
              <a:rPr lang="en-US" dirty="0">
                <a:solidFill>
                  <a:srgbClr val="000000"/>
                </a:solidFill>
                <a:latin typeface="Liberation Sans" panose="020B0604020202020204" pitchFamily="34" charset="0"/>
              </a:rPr>
              <a:t> </a:t>
            </a:r>
            <a:r>
              <a:rPr lang="en-US" dirty="0" err="1">
                <a:solidFill>
                  <a:srgbClr val="000000"/>
                </a:solidFill>
                <a:latin typeface="Liberation Sans" panose="020B0604020202020204" pitchFamily="34" charset="0"/>
              </a:rPr>
              <a:t>yrityksen</a:t>
            </a:r>
            <a:r>
              <a:rPr lang="en-US" dirty="0">
                <a:solidFill>
                  <a:srgbClr val="000000"/>
                </a:solidFill>
                <a:latin typeface="Liberation Sans" panose="020B0604020202020204" pitchFamily="34" charset="0"/>
              </a:rPr>
              <a:t> </a:t>
            </a:r>
            <a:r>
              <a:rPr lang="en-US" dirty="0" err="1">
                <a:solidFill>
                  <a:srgbClr val="000000"/>
                </a:solidFill>
                <a:latin typeface="Liberation Sans" panose="020B0604020202020204" pitchFamily="34" charset="0"/>
              </a:rPr>
              <a:t>toimintaympäristöä</a:t>
            </a:r>
            <a:r>
              <a:rPr lang="en-US" dirty="0">
                <a:solidFill>
                  <a:srgbClr val="000000"/>
                </a:solidFill>
                <a:latin typeface="Liberation Sans" panose="020B0604020202020204" pitchFamily="34" charset="0"/>
              </a:rPr>
              <a:t>, </a:t>
            </a:r>
            <a:r>
              <a:rPr lang="en-US" dirty="0" err="1">
                <a:solidFill>
                  <a:srgbClr val="000000"/>
                </a:solidFill>
                <a:latin typeface="Liberation Sans" panose="020B0604020202020204" pitchFamily="34" charset="0"/>
              </a:rPr>
              <a:t>mukaan</a:t>
            </a:r>
            <a:r>
              <a:rPr lang="en-US" dirty="0">
                <a:solidFill>
                  <a:srgbClr val="000000"/>
                </a:solidFill>
                <a:latin typeface="Liberation Sans" panose="020B0604020202020204" pitchFamily="34" charset="0"/>
              </a:rPr>
              <a:t> </a:t>
            </a:r>
            <a:r>
              <a:rPr lang="en-US" dirty="0" err="1">
                <a:solidFill>
                  <a:srgbClr val="000000"/>
                </a:solidFill>
                <a:latin typeface="Liberation Sans" panose="020B0604020202020204" pitchFamily="34" charset="0"/>
              </a:rPr>
              <a:t>lukien</a:t>
            </a:r>
            <a:r>
              <a:rPr lang="en-US" dirty="0">
                <a:solidFill>
                  <a:srgbClr val="000000"/>
                </a:solidFill>
                <a:latin typeface="Liberation Sans" panose="020B0604020202020204" pitchFamily="34" charset="0"/>
              </a:rPr>
              <a:t> </a:t>
            </a:r>
            <a:r>
              <a:rPr lang="en-US" dirty="0" err="1">
                <a:solidFill>
                  <a:srgbClr val="000000"/>
                </a:solidFill>
                <a:latin typeface="Liberation Sans" panose="020B0604020202020204" pitchFamily="34" charset="0"/>
              </a:rPr>
              <a:t>markkinat</a:t>
            </a:r>
            <a:r>
              <a:rPr lang="en-US" dirty="0">
                <a:solidFill>
                  <a:srgbClr val="000000"/>
                </a:solidFill>
                <a:latin typeface="Liberation Sans" panose="020B0604020202020204" pitchFamily="34" charset="0"/>
              </a:rPr>
              <a:t>, </a:t>
            </a:r>
            <a:r>
              <a:rPr lang="en-US" dirty="0" err="1">
                <a:solidFill>
                  <a:srgbClr val="000000"/>
                </a:solidFill>
                <a:latin typeface="Liberation Sans" panose="020B0604020202020204" pitchFamily="34" charset="0"/>
              </a:rPr>
              <a:t>joilla</a:t>
            </a:r>
            <a:r>
              <a:rPr lang="en-US" dirty="0">
                <a:solidFill>
                  <a:srgbClr val="000000"/>
                </a:solidFill>
                <a:latin typeface="Liberation Sans" panose="020B0604020202020204" pitchFamily="34" charset="0"/>
              </a:rPr>
              <a:t> </a:t>
            </a:r>
            <a:r>
              <a:rPr lang="en-US" dirty="0" err="1">
                <a:solidFill>
                  <a:srgbClr val="000000"/>
                </a:solidFill>
                <a:latin typeface="Liberation Sans" panose="020B0604020202020204" pitchFamily="34" charset="0"/>
              </a:rPr>
              <a:t>yritys</a:t>
            </a:r>
            <a:r>
              <a:rPr lang="en-US" dirty="0">
                <a:solidFill>
                  <a:srgbClr val="000000"/>
                </a:solidFill>
                <a:latin typeface="Liberation Sans" panose="020B0604020202020204" pitchFamily="34" charset="0"/>
              </a:rPr>
              <a:t> </a:t>
            </a:r>
            <a:r>
              <a:rPr lang="en-US" dirty="0" err="1">
                <a:solidFill>
                  <a:srgbClr val="000000"/>
                </a:solidFill>
                <a:latin typeface="Liberation Sans" panose="020B0604020202020204" pitchFamily="34" charset="0"/>
              </a:rPr>
              <a:t>toimii</a:t>
            </a:r>
            <a:r>
              <a:rPr lang="en-US" dirty="0">
                <a:solidFill>
                  <a:srgbClr val="000000"/>
                </a:solidFill>
                <a:latin typeface="Liberation Sans" panose="020B0604020202020204" pitchFamily="34" charset="0"/>
              </a:rPr>
              <a:t>,</a:t>
            </a:r>
          </a:p>
          <a:p>
            <a:pPr marL="386310" lvl="1" indent="-193155" algn="just">
              <a:buFont typeface="Arial"/>
              <a:buChar char="•"/>
            </a:pPr>
            <a:r>
              <a:rPr lang="en-US" dirty="0" err="1">
                <a:solidFill>
                  <a:srgbClr val="000000"/>
                </a:solidFill>
                <a:latin typeface="Liberation Sans" panose="020B0604020202020204" pitchFamily="34" charset="0"/>
              </a:rPr>
              <a:t>oman</a:t>
            </a:r>
            <a:r>
              <a:rPr lang="en-US" dirty="0">
                <a:solidFill>
                  <a:srgbClr val="000000"/>
                </a:solidFill>
                <a:latin typeface="Liberation Sans" panose="020B0604020202020204" pitchFamily="34" charset="0"/>
              </a:rPr>
              <a:t> </a:t>
            </a:r>
            <a:r>
              <a:rPr lang="en-US" dirty="0" err="1">
                <a:solidFill>
                  <a:srgbClr val="000000"/>
                </a:solidFill>
                <a:latin typeface="Liberation Sans" panose="020B0604020202020204" pitchFamily="34" charset="0"/>
              </a:rPr>
              <a:t>yrityksen</a:t>
            </a:r>
            <a:r>
              <a:rPr lang="en-US" dirty="0">
                <a:solidFill>
                  <a:srgbClr val="000000"/>
                </a:solidFill>
                <a:latin typeface="Liberation Sans" panose="020B0604020202020204" pitchFamily="34" charset="0"/>
              </a:rPr>
              <a:t> </a:t>
            </a:r>
            <a:r>
              <a:rPr lang="en-US" dirty="0" err="1">
                <a:solidFill>
                  <a:srgbClr val="000000"/>
                </a:solidFill>
                <a:latin typeface="Liberation Sans" panose="020B0604020202020204" pitchFamily="34" charset="0"/>
              </a:rPr>
              <a:t>perustamiseen</a:t>
            </a:r>
            <a:r>
              <a:rPr lang="en-US" dirty="0">
                <a:solidFill>
                  <a:srgbClr val="000000"/>
                </a:solidFill>
                <a:latin typeface="Liberation Sans" panose="020B0604020202020204" pitchFamily="34" charset="0"/>
              </a:rPr>
              <a:t> tai </a:t>
            </a:r>
            <a:r>
              <a:rPr lang="en-US" dirty="0" err="1">
                <a:solidFill>
                  <a:srgbClr val="000000"/>
                </a:solidFill>
                <a:latin typeface="Liberation Sans" panose="020B0604020202020204" pitchFamily="34" charset="0"/>
              </a:rPr>
              <a:t>muihin</a:t>
            </a:r>
            <a:r>
              <a:rPr lang="en-US" dirty="0">
                <a:solidFill>
                  <a:srgbClr val="000000"/>
                </a:solidFill>
                <a:latin typeface="Liberation Sans" panose="020B0604020202020204" pitchFamily="34" charset="0"/>
              </a:rPr>
              <a:t> </a:t>
            </a:r>
            <a:r>
              <a:rPr lang="en-US" dirty="0" err="1">
                <a:solidFill>
                  <a:srgbClr val="000000"/>
                </a:solidFill>
                <a:latin typeface="Liberation Sans" panose="020B0604020202020204" pitchFamily="34" charset="0"/>
              </a:rPr>
              <a:t>sosioekonomisiin</a:t>
            </a:r>
            <a:r>
              <a:rPr lang="en-US" dirty="0">
                <a:solidFill>
                  <a:srgbClr val="000000"/>
                </a:solidFill>
                <a:latin typeface="Liberation Sans" panose="020B0604020202020204" pitchFamily="34" charset="0"/>
              </a:rPr>
              <a:t> </a:t>
            </a:r>
            <a:r>
              <a:rPr lang="en-US" dirty="0" err="1">
                <a:solidFill>
                  <a:srgbClr val="000000"/>
                </a:solidFill>
                <a:latin typeface="Liberation Sans" panose="020B0604020202020204" pitchFamily="34" charset="0"/>
              </a:rPr>
              <a:t>hankkeisiin</a:t>
            </a:r>
            <a:r>
              <a:rPr lang="en-US" dirty="0">
                <a:solidFill>
                  <a:srgbClr val="000000"/>
                </a:solidFill>
                <a:latin typeface="Liberation Sans" panose="020B0604020202020204" pitchFamily="34" charset="0"/>
              </a:rPr>
              <a:t> </a:t>
            </a:r>
            <a:r>
              <a:rPr lang="en-US" dirty="0" err="1">
                <a:solidFill>
                  <a:srgbClr val="000000"/>
                </a:solidFill>
                <a:latin typeface="Liberation Sans" panose="020B0604020202020204" pitchFamily="34" charset="0"/>
              </a:rPr>
              <a:t>liittyvä</a:t>
            </a:r>
            <a:r>
              <a:rPr lang="en-US" dirty="0">
                <a:solidFill>
                  <a:srgbClr val="000000"/>
                </a:solidFill>
                <a:latin typeface="Liberation Sans" panose="020B0604020202020204" pitchFamily="34" charset="0"/>
              </a:rPr>
              <a:t> </a:t>
            </a:r>
            <a:r>
              <a:rPr lang="en-US" dirty="0" err="1">
                <a:solidFill>
                  <a:srgbClr val="000000"/>
                </a:solidFill>
                <a:latin typeface="Liberation Sans" panose="020B0604020202020204" pitchFamily="34" charset="0"/>
              </a:rPr>
              <a:t>suunnittelutoiminta</a:t>
            </a:r>
            <a:r>
              <a:rPr lang="en-US" dirty="0">
                <a:solidFill>
                  <a:srgbClr val="000000"/>
                </a:solidFill>
                <a:latin typeface="Liberation Sans" panose="020B0604020202020204" pitchFamily="34" charset="0"/>
              </a:rPr>
              <a:t>,</a:t>
            </a:r>
          </a:p>
          <a:p>
            <a:pPr marL="386310" lvl="1" indent="-193155" algn="just">
              <a:buFont typeface="Arial"/>
              <a:buChar char="•"/>
            </a:pPr>
            <a:r>
              <a:rPr lang="en-US" dirty="0" err="1">
                <a:solidFill>
                  <a:srgbClr val="000000"/>
                </a:solidFill>
                <a:latin typeface="Liberation Sans" panose="020B0604020202020204" pitchFamily="34" charset="0"/>
              </a:rPr>
              <a:t>valmistautua</a:t>
            </a:r>
            <a:r>
              <a:rPr lang="en-US" dirty="0">
                <a:solidFill>
                  <a:srgbClr val="000000"/>
                </a:solidFill>
                <a:latin typeface="Liberation Sans" panose="020B0604020202020204" pitchFamily="34" charset="0"/>
              </a:rPr>
              <a:t> </a:t>
            </a:r>
            <a:r>
              <a:rPr lang="en-US" dirty="0" err="1">
                <a:solidFill>
                  <a:srgbClr val="000000"/>
                </a:solidFill>
                <a:latin typeface="Liberation Sans" panose="020B0604020202020204" pitchFamily="34" charset="0"/>
              </a:rPr>
              <a:t>johtamaan</a:t>
            </a:r>
            <a:r>
              <a:rPr lang="en-US" dirty="0">
                <a:solidFill>
                  <a:srgbClr val="000000"/>
                </a:solidFill>
                <a:latin typeface="Liberation Sans" panose="020B0604020202020204" pitchFamily="34" charset="0"/>
              </a:rPr>
              <a:t> </a:t>
            </a:r>
            <a:r>
              <a:rPr lang="en-US" dirty="0" err="1">
                <a:solidFill>
                  <a:srgbClr val="000000"/>
                </a:solidFill>
                <a:latin typeface="Liberation Sans" panose="020B0604020202020204" pitchFamily="34" charset="0"/>
              </a:rPr>
              <a:t>omaa</a:t>
            </a:r>
            <a:r>
              <a:rPr lang="en-US" dirty="0">
                <a:solidFill>
                  <a:srgbClr val="000000"/>
                </a:solidFill>
                <a:latin typeface="Liberation Sans" panose="020B0604020202020204" pitchFamily="34" charset="0"/>
              </a:rPr>
              <a:t> </a:t>
            </a:r>
            <a:r>
              <a:rPr lang="en-US" dirty="0" err="1">
                <a:solidFill>
                  <a:srgbClr val="000000"/>
                </a:solidFill>
                <a:latin typeface="Liberation Sans" panose="020B0604020202020204" pitchFamily="34" charset="0"/>
              </a:rPr>
              <a:t>yritystään</a:t>
            </a:r>
            <a:r>
              <a:rPr lang="en-US" dirty="0">
                <a:solidFill>
                  <a:srgbClr val="000000"/>
                </a:solidFill>
                <a:latin typeface="Liberation Sans" panose="020B0604020202020204" pitchFamily="34" charset="0"/>
              </a:rPr>
              <a:t>,</a:t>
            </a:r>
          </a:p>
          <a:p>
            <a:pPr marL="386310" lvl="1" indent="-193155" algn="just">
              <a:buFont typeface="Arial"/>
              <a:buChar char="•"/>
            </a:pPr>
            <a:r>
              <a:rPr lang="en-US" dirty="0" err="1">
                <a:solidFill>
                  <a:srgbClr val="000000"/>
                </a:solidFill>
                <a:latin typeface="Liberation Sans" panose="020B0604020202020204" pitchFamily="34" charset="0"/>
              </a:rPr>
              <a:t>osallistua</a:t>
            </a:r>
            <a:r>
              <a:rPr lang="en-US" dirty="0">
                <a:solidFill>
                  <a:srgbClr val="000000"/>
                </a:solidFill>
                <a:latin typeface="Liberation Sans" panose="020B0604020202020204" pitchFamily="34" charset="0"/>
              </a:rPr>
              <a:t> </a:t>
            </a:r>
            <a:r>
              <a:rPr lang="en-US" dirty="0" err="1">
                <a:solidFill>
                  <a:srgbClr val="000000"/>
                </a:solidFill>
                <a:latin typeface="Liberation Sans" panose="020B0604020202020204" pitchFamily="34" charset="0"/>
              </a:rPr>
              <a:t>tehokkaasti</a:t>
            </a:r>
            <a:r>
              <a:rPr lang="en-US" dirty="0">
                <a:solidFill>
                  <a:srgbClr val="000000"/>
                </a:solidFill>
                <a:latin typeface="Liberation Sans" panose="020B0604020202020204" pitchFamily="34" charset="0"/>
              </a:rPr>
              <a:t> </a:t>
            </a:r>
            <a:r>
              <a:rPr lang="en-US" dirty="0" err="1">
                <a:solidFill>
                  <a:srgbClr val="000000"/>
                </a:solidFill>
                <a:latin typeface="Liberation Sans" panose="020B0604020202020204" pitchFamily="34" charset="0"/>
              </a:rPr>
              <a:t>tiimityöskentelyyn</a:t>
            </a:r>
            <a:r>
              <a:rPr lang="en-US" dirty="0">
                <a:solidFill>
                  <a:srgbClr val="000000"/>
                </a:solidFill>
                <a:latin typeface="Liberation Sans" panose="020B0604020202020204" pitchFamily="34" charset="0"/>
              </a:rPr>
              <a:t> </a:t>
            </a:r>
            <a:r>
              <a:rPr lang="en-US" dirty="0" err="1">
                <a:solidFill>
                  <a:srgbClr val="000000"/>
                </a:solidFill>
                <a:latin typeface="Liberation Sans" panose="020B0604020202020204" pitchFamily="34" charset="0"/>
              </a:rPr>
              <a:t>käyttämällä</a:t>
            </a:r>
            <a:r>
              <a:rPr lang="en-US" dirty="0">
                <a:solidFill>
                  <a:srgbClr val="000000"/>
                </a:solidFill>
                <a:latin typeface="Liberation Sans" panose="020B0604020202020204" pitchFamily="34" charset="0"/>
              </a:rPr>
              <a:t> </a:t>
            </a:r>
            <a:r>
              <a:rPr lang="en-US" dirty="0" err="1">
                <a:solidFill>
                  <a:srgbClr val="000000"/>
                </a:solidFill>
                <a:latin typeface="Liberation Sans" panose="020B0604020202020204" pitchFamily="34" charset="0"/>
              </a:rPr>
              <a:t>ihmissuhdetaitoja</a:t>
            </a:r>
            <a:r>
              <a:rPr lang="en-US" dirty="0">
                <a:solidFill>
                  <a:srgbClr val="000000"/>
                </a:solidFill>
                <a:latin typeface="Liberation Sans" panose="020B0604020202020204" pitchFamily="34" charset="0"/>
              </a:rPr>
              <a:t> ja </a:t>
            </a:r>
            <a:r>
              <a:rPr lang="en-US" dirty="0" err="1">
                <a:solidFill>
                  <a:srgbClr val="000000"/>
                </a:solidFill>
                <a:latin typeface="Liberation Sans" panose="020B0604020202020204" pitchFamily="34" charset="0"/>
              </a:rPr>
              <a:t>toteuttamalla</a:t>
            </a:r>
            <a:r>
              <a:rPr lang="en-US" dirty="0">
                <a:solidFill>
                  <a:srgbClr val="000000"/>
                </a:solidFill>
                <a:latin typeface="Liberation Sans" panose="020B0604020202020204" pitchFamily="34" charset="0"/>
              </a:rPr>
              <a:t> </a:t>
            </a:r>
            <a:r>
              <a:rPr lang="en-US" dirty="0" err="1">
                <a:solidFill>
                  <a:srgbClr val="000000"/>
                </a:solidFill>
                <a:latin typeface="Liberation Sans" panose="020B0604020202020204" pitchFamily="34" charset="0"/>
              </a:rPr>
              <a:t>tehokkaan</a:t>
            </a:r>
            <a:r>
              <a:rPr lang="en-US" dirty="0">
                <a:solidFill>
                  <a:srgbClr val="000000"/>
                </a:solidFill>
                <a:latin typeface="Liberation Sans" panose="020B0604020202020204" pitchFamily="34" charset="0"/>
              </a:rPr>
              <a:t> </a:t>
            </a:r>
            <a:r>
              <a:rPr lang="en-US" dirty="0" err="1">
                <a:solidFill>
                  <a:srgbClr val="000000"/>
                </a:solidFill>
                <a:latin typeface="Liberation Sans" panose="020B0604020202020204" pitchFamily="34" charset="0"/>
              </a:rPr>
              <a:t>johtamisen</a:t>
            </a:r>
            <a:r>
              <a:rPr lang="en-US" dirty="0">
                <a:solidFill>
                  <a:srgbClr val="000000"/>
                </a:solidFill>
                <a:latin typeface="Liberation Sans" panose="020B0604020202020204" pitchFamily="34" charset="0"/>
              </a:rPr>
              <a:t> </a:t>
            </a:r>
            <a:r>
              <a:rPr lang="en-US" dirty="0" err="1">
                <a:solidFill>
                  <a:srgbClr val="000000"/>
                </a:solidFill>
                <a:latin typeface="Liberation Sans" panose="020B0604020202020204" pitchFamily="34" charset="0"/>
              </a:rPr>
              <a:t>periaatteita</a:t>
            </a:r>
            <a:r>
              <a:rPr lang="en-US" dirty="0">
                <a:solidFill>
                  <a:srgbClr val="000000"/>
                </a:solidFill>
                <a:latin typeface="Liberation Sans" panose="020B0604020202020204" pitchFamily="34" charset="0"/>
              </a:rPr>
              <a:t> </a:t>
            </a:r>
            <a:r>
              <a:rPr lang="en-US" dirty="0" err="1">
                <a:solidFill>
                  <a:srgbClr val="000000"/>
                </a:solidFill>
                <a:latin typeface="Liberation Sans" panose="020B0604020202020204" pitchFamily="34" charset="0"/>
              </a:rPr>
              <a:t>organisaatiossa</a:t>
            </a:r>
            <a:r>
              <a:rPr lang="en-US" dirty="0">
                <a:solidFill>
                  <a:srgbClr val="000000"/>
                </a:solidFill>
                <a:latin typeface="Liberation Sans" panose="020B0604020202020204" pitchFamily="34" charset="0"/>
              </a:rPr>
              <a:t>,</a:t>
            </a:r>
          </a:p>
          <a:p>
            <a:pPr marL="386310" lvl="1" indent="-193155" algn="just">
              <a:buFont typeface="Arial"/>
              <a:buChar char="•"/>
            </a:pPr>
            <a:r>
              <a:rPr lang="en-US" dirty="0" err="1">
                <a:solidFill>
                  <a:srgbClr val="000000"/>
                </a:solidFill>
                <a:latin typeface="Liberation Sans" panose="020B0604020202020204" pitchFamily="34" charset="0"/>
              </a:rPr>
              <a:t>eettisen</a:t>
            </a:r>
            <a:r>
              <a:rPr lang="en-US" dirty="0">
                <a:solidFill>
                  <a:srgbClr val="000000"/>
                </a:solidFill>
                <a:latin typeface="Liberation Sans" panose="020B0604020202020204" pitchFamily="34" charset="0"/>
              </a:rPr>
              <a:t> ja </a:t>
            </a:r>
            <a:r>
              <a:rPr lang="en-US" dirty="0" err="1">
                <a:solidFill>
                  <a:srgbClr val="000000"/>
                </a:solidFill>
                <a:latin typeface="Liberation Sans" panose="020B0604020202020204" pitchFamily="34" charset="0"/>
              </a:rPr>
              <a:t>epäeettisen</a:t>
            </a:r>
            <a:r>
              <a:rPr lang="en-US" dirty="0">
                <a:solidFill>
                  <a:srgbClr val="000000"/>
                </a:solidFill>
                <a:latin typeface="Liberation Sans" panose="020B0604020202020204" pitchFamily="34" charset="0"/>
              </a:rPr>
              <a:t> </a:t>
            </a:r>
            <a:r>
              <a:rPr lang="en-US" dirty="0" err="1">
                <a:solidFill>
                  <a:srgbClr val="000000"/>
                </a:solidFill>
                <a:latin typeface="Liberation Sans" panose="020B0604020202020204" pitchFamily="34" charset="0"/>
              </a:rPr>
              <a:t>toiminnan</a:t>
            </a:r>
            <a:r>
              <a:rPr lang="en-US" dirty="0">
                <a:solidFill>
                  <a:srgbClr val="000000"/>
                </a:solidFill>
                <a:latin typeface="Liberation Sans" panose="020B0604020202020204" pitchFamily="34" charset="0"/>
              </a:rPr>
              <a:t> </a:t>
            </a:r>
            <a:r>
              <a:rPr lang="en-US" dirty="0" err="1">
                <a:solidFill>
                  <a:srgbClr val="000000"/>
                </a:solidFill>
                <a:latin typeface="Liberation Sans" panose="020B0604020202020204" pitchFamily="34" charset="0"/>
              </a:rPr>
              <a:t>tunnistaminen</a:t>
            </a:r>
            <a:r>
              <a:rPr lang="en-US" dirty="0">
                <a:solidFill>
                  <a:srgbClr val="000000"/>
                </a:solidFill>
                <a:latin typeface="Liberation Sans" panose="020B0604020202020204" pitchFamily="34" charset="0"/>
              </a:rPr>
              <a:t> </a:t>
            </a:r>
            <a:r>
              <a:rPr lang="en-US" dirty="0" err="1">
                <a:solidFill>
                  <a:srgbClr val="000000"/>
                </a:solidFill>
                <a:latin typeface="Liberation Sans" panose="020B0604020202020204" pitchFamily="34" charset="0"/>
              </a:rPr>
              <a:t>talouselämässä</a:t>
            </a:r>
            <a:r>
              <a:rPr lang="en-US" dirty="0">
                <a:solidFill>
                  <a:srgbClr val="000000"/>
                </a:solidFill>
                <a:latin typeface="Liberation Sans" panose="020B0604020202020204" pitchFamily="34" charset="0"/>
              </a:rPr>
              <a:t> ja </a:t>
            </a:r>
            <a:r>
              <a:rPr lang="en-US" dirty="0" err="1">
                <a:solidFill>
                  <a:srgbClr val="000000"/>
                </a:solidFill>
                <a:latin typeface="Liberation Sans" panose="020B0604020202020204" pitchFamily="34" charset="0"/>
              </a:rPr>
              <a:t>yritysten</a:t>
            </a:r>
            <a:r>
              <a:rPr lang="en-US" dirty="0">
                <a:solidFill>
                  <a:srgbClr val="000000"/>
                </a:solidFill>
                <a:latin typeface="Liberation Sans" panose="020B0604020202020204" pitchFamily="34" charset="0"/>
              </a:rPr>
              <a:t> </a:t>
            </a:r>
            <a:r>
              <a:rPr lang="en-US" dirty="0" err="1">
                <a:solidFill>
                  <a:srgbClr val="000000"/>
                </a:solidFill>
                <a:latin typeface="Liberation Sans" panose="020B0604020202020204" pitchFamily="34" charset="0"/>
              </a:rPr>
              <a:t>sosiaalisen</a:t>
            </a:r>
            <a:r>
              <a:rPr lang="en-US" dirty="0">
                <a:solidFill>
                  <a:srgbClr val="000000"/>
                </a:solidFill>
                <a:latin typeface="Liberation Sans" panose="020B0604020202020204" pitchFamily="34" charset="0"/>
              </a:rPr>
              <a:t> </a:t>
            </a:r>
            <a:r>
              <a:rPr lang="en-US" dirty="0" err="1">
                <a:solidFill>
                  <a:srgbClr val="000000"/>
                </a:solidFill>
                <a:latin typeface="Liberation Sans" panose="020B0604020202020204" pitchFamily="34" charset="0"/>
              </a:rPr>
              <a:t>vastuun</a:t>
            </a:r>
            <a:r>
              <a:rPr lang="en-US" dirty="0">
                <a:solidFill>
                  <a:srgbClr val="000000"/>
                </a:solidFill>
                <a:latin typeface="Liberation Sans" panose="020B0604020202020204" pitchFamily="34" charset="0"/>
              </a:rPr>
              <a:t> </a:t>
            </a:r>
            <a:r>
              <a:rPr lang="en-US" dirty="0" err="1">
                <a:solidFill>
                  <a:srgbClr val="000000"/>
                </a:solidFill>
                <a:latin typeface="Liberation Sans" panose="020B0604020202020204" pitchFamily="34" charset="0"/>
              </a:rPr>
              <a:t>ilmenemismuodot</a:t>
            </a:r>
            <a:r>
              <a:rPr lang="en-US" dirty="0">
                <a:solidFill>
                  <a:srgbClr val="000000"/>
                </a:solidFill>
                <a:latin typeface="Liberation Sans" panose="020B0604020202020204" pitchFamily="34" charset="0"/>
              </a:rPr>
              <a: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2"/>
          <p:cNvSpPr txBox="1"/>
          <p:nvPr/>
        </p:nvSpPr>
        <p:spPr>
          <a:xfrm>
            <a:off x="340533" y="385571"/>
            <a:ext cx="8063728" cy="453394"/>
          </a:xfrm>
          <a:prstGeom prst="rect">
            <a:avLst/>
          </a:prstGeom>
        </p:spPr>
        <p:txBody>
          <a:bodyPr wrap="square" lIns="0" tIns="0" rIns="0" bIns="0" rtlCol="0" anchor="t">
            <a:spAutoFit/>
          </a:bodyPr>
          <a:lstStyle/>
          <a:p>
            <a:pPr>
              <a:lnSpc>
                <a:spcPts val="3450"/>
              </a:lnSpc>
            </a:pPr>
            <a:r>
              <a:rPr lang="en-US" sz="4000">
                <a:solidFill>
                  <a:srgbClr val="0B7940"/>
                </a:solidFill>
                <a:latin typeface="Liberation Sans"/>
                <a:ea typeface="+mj-ea"/>
                <a:cs typeface="+mj-cs"/>
              </a:rPr>
              <a:t>OPPIMISYKSIKÖN RAKENNE</a:t>
            </a:r>
          </a:p>
        </p:txBody>
      </p:sp>
      <p:sp>
        <p:nvSpPr>
          <p:cNvPr id="23" name="TextBox 23"/>
          <p:cNvSpPr txBox="1"/>
          <p:nvPr/>
        </p:nvSpPr>
        <p:spPr>
          <a:xfrm>
            <a:off x="340533" y="1117869"/>
            <a:ext cx="11320636" cy="1107996"/>
          </a:xfrm>
          <a:prstGeom prst="rect">
            <a:avLst/>
          </a:prstGeom>
        </p:spPr>
        <p:txBody>
          <a:bodyPr wrap="square" lIns="0" tIns="0" rIns="0" bIns="0" rtlCol="0" anchor="t">
            <a:spAutoFit/>
          </a:bodyPr>
          <a:lstStyle/>
          <a:p>
            <a:pPr algn="just"/>
            <a:r>
              <a:rPr lang="en-US">
                <a:solidFill>
                  <a:srgbClr val="000000"/>
                </a:solidFill>
                <a:latin typeface="Liberation Sans" panose="020B0604020202020204" pitchFamily="34" charset="0"/>
              </a:rPr>
              <a:t>Koko oppimiskokonaisuus oli jaettu kolmeen oppimislohkoon. Kunkin lohkon oletetaan kestävän 90 minuuttia, joten sen suorittaminen (puolalaisessa ammattikoulussa) vaatisi joko kaksi opetustuntia (45 minuuttia kukin) tai yhden opetustunnin, kun otetaan huomioon, että oppijat toteuttavat joitakin toimintoja itsenäisesti (valmistelevina töinä tai kotitehtävinä).</a:t>
            </a:r>
          </a:p>
        </p:txBody>
      </p:sp>
      <p:grpSp>
        <p:nvGrpSpPr>
          <p:cNvPr id="30" name="Gruppieren 29">
            <a:extLst>
              <a:ext uri="{FF2B5EF4-FFF2-40B4-BE49-F238E27FC236}">
                <a16:creationId xmlns:a16="http://schemas.microsoft.com/office/drawing/2014/main" id="{244E3C95-AD54-A6F5-4218-C92BBC8DE2A5}"/>
              </a:ext>
            </a:extLst>
          </p:cNvPr>
          <p:cNvGrpSpPr/>
          <p:nvPr/>
        </p:nvGrpSpPr>
        <p:grpSpPr>
          <a:xfrm>
            <a:off x="2864148" y="2313306"/>
            <a:ext cx="6783286" cy="3563511"/>
            <a:chOff x="5232796" y="2559886"/>
            <a:chExt cx="6273405" cy="3172172"/>
          </a:xfrm>
        </p:grpSpPr>
        <p:grpSp>
          <p:nvGrpSpPr>
            <p:cNvPr id="10" name="Group 10"/>
            <p:cNvGrpSpPr/>
            <p:nvPr/>
          </p:nvGrpSpPr>
          <p:grpSpPr>
            <a:xfrm>
              <a:off x="5232796" y="3149704"/>
              <a:ext cx="2089801" cy="2582354"/>
              <a:chOff x="0" y="0"/>
              <a:chExt cx="864582" cy="1068359"/>
            </a:xfrm>
          </p:grpSpPr>
          <p:sp>
            <p:nvSpPr>
              <p:cNvPr id="11" name="Freeform 11"/>
              <p:cNvSpPr/>
              <p:nvPr/>
            </p:nvSpPr>
            <p:spPr>
              <a:xfrm>
                <a:off x="0" y="0"/>
                <a:ext cx="864582" cy="1068359"/>
              </a:xfrm>
              <a:custGeom>
                <a:avLst/>
                <a:gdLst/>
                <a:ahLst/>
                <a:cxnLst/>
                <a:rect l="l" t="t" r="r" b="b"/>
                <a:pathLst>
                  <a:path w="864582" h="1068359">
                    <a:moveTo>
                      <a:pt x="0" y="0"/>
                    </a:moveTo>
                    <a:lnTo>
                      <a:pt x="864582" y="0"/>
                    </a:lnTo>
                    <a:lnTo>
                      <a:pt x="864582" y="1068359"/>
                    </a:lnTo>
                    <a:lnTo>
                      <a:pt x="0" y="1068359"/>
                    </a:lnTo>
                    <a:close/>
                  </a:path>
                </a:pathLst>
              </a:custGeom>
              <a:solidFill>
                <a:srgbClr val="87E817"/>
              </a:solidFill>
            </p:spPr>
            <p:txBody>
              <a:bodyPr/>
              <a:lstStyle/>
              <a:p>
                <a:endParaRPr lang="de-DE" sz="1200"/>
              </a:p>
            </p:txBody>
          </p:sp>
          <p:sp>
            <p:nvSpPr>
              <p:cNvPr id="12" name="TextBox 12"/>
              <p:cNvSpPr txBox="1"/>
              <p:nvPr/>
            </p:nvSpPr>
            <p:spPr>
              <a:xfrm>
                <a:off x="0" y="-57150"/>
                <a:ext cx="812800" cy="869950"/>
              </a:xfrm>
              <a:prstGeom prst="rect">
                <a:avLst/>
              </a:prstGeom>
            </p:spPr>
            <p:txBody>
              <a:bodyPr lIns="33867" tIns="33867" rIns="33867" bIns="33867" rtlCol="0" anchor="ctr"/>
              <a:lstStyle/>
              <a:p>
                <a:pPr algn="ctr">
                  <a:lnSpc>
                    <a:spcPts val="1773"/>
                  </a:lnSpc>
                </a:pPr>
                <a:endParaRPr sz="1200"/>
              </a:p>
            </p:txBody>
          </p:sp>
        </p:grpSp>
        <p:grpSp>
          <p:nvGrpSpPr>
            <p:cNvPr id="13" name="Group 13"/>
            <p:cNvGrpSpPr/>
            <p:nvPr/>
          </p:nvGrpSpPr>
          <p:grpSpPr>
            <a:xfrm>
              <a:off x="7322596" y="3149704"/>
              <a:ext cx="2089801" cy="2582354"/>
              <a:chOff x="0" y="0"/>
              <a:chExt cx="864582" cy="1068359"/>
            </a:xfrm>
          </p:grpSpPr>
          <p:sp>
            <p:nvSpPr>
              <p:cNvPr id="14" name="Freeform 14"/>
              <p:cNvSpPr/>
              <p:nvPr/>
            </p:nvSpPr>
            <p:spPr>
              <a:xfrm>
                <a:off x="0" y="0"/>
                <a:ext cx="864582" cy="1068359"/>
              </a:xfrm>
              <a:custGeom>
                <a:avLst/>
                <a:gdLst/>
                <a:ahLst/>
                <a:cxnLst/>
                <a:rect l="l" t="t" r="r" b="b"/>
                <a:pathLst>
                  <a:path w="864582" h="1068359">
                    <a:moveTo>
                      <a:pt x="0" y="0"/>
                    </a:moveTo>
                    <a:lnTo>
                      <a:pt x="864582" y="0"/>
                    </a:lnTo>
                    <a:lnTo>
                      <a:pt x="864582" y="1068359"/>
                    </a:lnTo>
                    <a:lnTo>
                      <a:pt x="0" y="1068359"/>
                    </a:lnTo>
                    <a:close/>
                  </a:path>
                </a:pathLst>
              </a:custGeom>
              <a:solidFill>
                <a:srgbClr val="25303C"/>
              </a:solidFill>
            </p:spPr>
            <p:txBody>
              <a:bodyPr/>
              <a:lstStyle/>
              <a:p>
                <a:endParaRPr lang="de-DE" sz="1200"/>
              </a:p>
            </p:txBody>
          </p:sp>
          <p:sp>
            <p:nvSpPr>
              <p:cNvPr id="15" name="TextBox 15"/>
              <p:cNvSpPr txBox="1"/>
              <p:nvPr/>
            </p:nvSpPr>
            <p:spPr>
              <a:xfrm>
                <a:off x="0" y="-57150"/>
                <a:ext cx="812800" cy="869950"/>
              </a:xfrm>
              <a:prstGeom prst="rect">
                <a:avLst/>
              </a:prstGeom>
            </p:spPr>
            <p:txBody>
              <a:bodyPr lIns="33867" tIns="33867" rIns="33867" bIns="33867" rtlCol="0" anchor="ctr"/>
              <a:lstStyle/>
              <a:p>
                <a:pPr algn="ctr">
                  <a:lnSpc>
                    <a:spcPts val="1773"/>
                  </a:lnSpc>
                </a:pPr>
                <a:endParaRPr sz="1200"/>
              </a:p>
            </p:txBody>
          </p:sp>
        </p:grpSp>
        <p:grpSp>
          <p:nvGrpSpPr>
            <p:cNvPr id="16" name="Group 16"/>
            <p:cNvGrpSpPr/>
            <p:nvPr/>
          </p:nvGrpSpPr>
          <p:grpSpPr>
            <a:xfrm>
              <a:off x="9416400" y="3149704"/>
              <a:ext cx="2089801" cy="2582354"/>
              <a:chOff x="0" y="0"/>
              <a:chExt cx="864582" cy="1068359"/>
            </a:xfrm>
          </p:grpSpPr>
          <p:sp>
            <p:nvSpPr>
              <p:cNvPr id="17" name="Freeform 17"/>
              <p:cNvSpPr/>
              <p:nvPr/>
            </p:nvSpPr>
            <p:spPr>
              <a:xfrm>
                <a:off x="0" y="0"/>
                <a:ext cx="864582" cy="1068359"/>
              </a:xfrm>
              <a:custGeom>
                <a:avLst/>
                <a:gdLst/>
                <a:ahLst/>
                <a:cxnLst/>
                <a:rect l="l" t="t" r="r" b="b"/>
                <a:pathLst>
                  <a:path w="864582" h="1068359">
                    <a:moveTo>
                      <a:pt x="0" y="0"/>
                    </a:moveTo>
                    <a:lnTo>
                      <a:pt x="864582" y="0"/>
                    </a:lnTo>
                    <a:lnTo>
                      <a:pt x="864582" y="1068359"/>
                    </a:lnTo>
                    <a:lnTo>
                      <a:pt x="0" y="1068359"/>
                    </a:lnTo>
                    <a:close/>
                  </a:path>
                </a:pathLst>
              </a:custGeom>
              <a:solidFill>
                <a:srgbClr val="87E817"/>
              </a:solidFill>
            </p:spPr>
            <p:txBody>
              <a:bodyPr/>
              <a:lstStyle/>
              <a:p>
                <a:endParaRPr lang="de-DE" sz="1200"/>
              </a:p>
            </p:txBody>
          </p:sp>
          <p:sp>
            <p:nvSpPr>
              <p:cNvPr id="18" name="TextBox 18"/>
              <p:cNvSpPr txBox="1"/>
              <p:nvPr/>
            </p:nvSpPr>
            <p:spPr>
              <a:xfrm>
                <a:off x="0" y="-57150"/>
                <a:ext cx="812800" cy="869950"/>
              </a:xfrm>
              <a:prstGeom prst="rect">
                <a:avLst/>
              </a:prstGeom>
            </p:spPr>
            <p:txBody>
              <a:bodyPr lIns="33867" tIns="33867" rIns="33867" bIns="33867" rtlCol="0" anchor="ctr"/>
              <a:lstStyle/>
              <a:p>
                <a:pPr algn="ctr">
                  <a:lnSpc>
                    <a:spcPts val="1773"/>
                  </a:lnSpc>
                </a:pPr>
                <a:endParaRPr sz="1200"/>
              </a:p>
            </p:txBody>
          </p:sp>
        </p:grpSp>
        <p:sp>
          <p:nvSpPr>
            <p:cNvPr id="19" name="Freeform 19"/>
            <p:cNvSpPr/>
            <p:nvPr/>
          </p:nvSpPr>
          <p:spPr>
            <a:xfrm>
              <a:off x="5707048" y="2559886"/>
              <a:ext cx="1141298" cy="1179636"/>
            </a:xfrm>
            <a:custGeom>
              <a:avLst/>
              <a:gdLst/>
              <a:ahLst/>
              <a:cxnLst/>
              <a:rect l="l" t="t" r="r" b="b"/>
              <a:pathLst>
                <a:path w="1711947" h="1769454">
                  <a:moveTo>
                    <a:pt x="0" y="0"/>
                  </a:moveTo>
                  <a:lnTo>
                    <a:pt x="1711947" y="0"/>
                  </a:lnTo>
                  <a:lnTo>
                    <a:pt x="1711947" y="1769454"/>
                  </a:lnTo>
                  <a:lnTo>
                    <a:pt x="0" y="1769454"/>
                  </a:lnTo>
                  <a:lnTo>
                    <a:pt x="0" y="0"/>
                  </a:lnTo>
                  <a:close/>
                </a:path>
              </a:pathLst>
            </a:custGeom>
            <a:blipFill>
              <a:blip r:embed="rId3">
                <a:extLst>
                  <a:ext uri="{96DAC541-7B7A-43D3-8B79-37D633B846F1}">
                    <asvg:svgBlip xmlns:asvg="http://schemas.microsoft.com/office/drawing/2016/SVG/main" xmlns="" r:embed="rId4"/>
                  </a:ext>
                </a:extLst>
              </a:blip>
              <a:stretch>
                <a:fillRect/>
              </a:stretch>
            </a:blipFill>
          </p:spPr>
          <p:txBody>
            <a:bodyPr/>
            <a:lstStyle/>
            <a:p>
              <a:endParaRPr lang="de-DE" sz="1200"/>
            </a:p>
          </p:txBody>
        </p:sp>
        <p:sp>
          <p:nvSpPr>
            <p:cNvPr id="20" name="Freeform 20"/>
            <p:cNvSpPr/>
            <p:nvPr/>
          </p:nvSpPr>
          <p:spPr>
            <a:xfrm>
              <a:off x="9888647" y="2559886"/>
              <a:ext cx="1141298" cy="1179636"/>
            </a:xfrm>
            <a:custGeom>
              <a:avLst/>
              <a:gdLst/>
              <a:ahLst/>
              <a:cxnLst/>
              <a:rect l="l" t="t" r="r" b="b"/>
              <a:pathLst>
                <a:path w="1711947" h="1769454">
                  <a:moveTo>
                    <a:pt x="0" y="0"/>
                  </a:moveTo>
                  <a:lnTo>
                    <a:pt x="1711947" y="0"/>
                  </a:lnTo>
                  <a:lnTo>
                    <a:pt x="1711947" y="1769454"/>
                  </a:lnTo>
                  <a:lnTo>
                    <a:pt x="0" y="1769454"/>
                  </a:lnTo>
                  <a:lnTo>
                    <a:pt x="0" y="0"/>
                  </a:lnTo>
                  <a:close/>
                </a:path>
              </a:pathLst>
            </a:custGeom>
            <a:blipFill>
              <a:blip r:embed="rId3">
                <a:extLst>
                  <a:ext uri="{96DAC541-7B7A-43D3-8B79-37D633B846F1}">
                    <asvg:svgBlip xmlns:asvg="http://schemas.microsoft.com/office/drawing/2016/SVG/main" xmlns="" r:embed="rId5"/>
                  </a:ext>
                </a:extLst>
              </a:blip>
              <a:stretch>
                <a:fillRect/>
              </a:stretch>
            </a:blipFill>
          </p:spPr>
          <p:txBody>
            <a:bodyPr/>
            <a:lstStyle/>
            <a:p>
              <a:endParaRPr lang="de-DE" sz="1200"/>
            </a:p>
          </p:txBody>
        </p:sp>
        <p:sp>
          <p:nvSpPr>
            <p:cNvPr id="21" name="Freeform 21"/>
            <p:cNvSpPr/>
            <p:nvPr/>
          </p:nvSpPr>
          <p:spPr>
            <a:xfrm>
              <a:off x="7796848" y="2559886"/>
              <a:ext cx="1141298" cy="1179636"/>
            </a:xfrm>
            <a:custGeom>
              <a:avLst/>
              <a:gdLst/>
              <a:ahLst/>
              <a:cxnLst/>
              <a:rect l="l" t="t" r="r" b="b"/>
              <a:pathLst>
                <a:path w="1711947" h="1769454">
                  <a:moveTo>
                    <a:pt x="0" y="0"/>
                  </a:moveTo>
                  <a:lnTo>
                    <a:pt x="1711947" y="0"/>
                  </a:lnTo>
                  <a:lnTo>
                    <a:pt x="1711947" y="1769454"/>
                  </a:lnTo>
                  <a:lnTo>
                    <a:pt x="0" y="1769454"/>
                  </a:lnTo>
                  <a:lnTo>
                    <a:pt x="0" y="0"/>
                  </a:lnTo>
                  <a:close/>
                </a:path>
              </a:pathLst>
            </a:custGeom>
            <a:blipFill>
              <a:blip r:embed="rId6">
                <a:extLst>
                  <a:ext uri="{96DAC541-7B7A-43D3-8B79-37D633B846F1}">
                    <asvg:svgBlip xmlns:asvg="http://schemas.microsoft.com/office/drawing/2016/SVG/main" xmlns="" r:embed="rId7"/>
                  </a:ext>
                </a:extLst>
              </a:blip>
              <a:stretch>
                <a:fillRect/>
              </a:stretch>
            </a:blipFill>
          </p:spPr>
          <p:txBody>
            <a:bodyPr/>
            <a:lstStyle/>
            <a:p>
              <a:endParaRPr lang="de-DE" sz="1200"/>
            </a:p>
          </p:txBody>
        </p:sp>
        <p:sp>
          <p:nvSpPr>
            <p:cNvPr id="24" name="TextBox 24"/>
            <p:cNvSpPr txBox="1"/>
            <p:nvPr/>
          </p:nvSpPr>
          <p:spPr>
            <a:xfrm>
              <a:off x="5441767" y="3815722"/>
              <a:ext cx="1595079" cy="512961"/>
            </a:xfrm>
            <a:prstGeom prst="rect">
              <a:avLst/>
            </a:prstGeom>
          </p:spPr>
          <p:txBody>
            <a:bodyPr lIns="0" tIns="0" rIns="0" bIns="0" rtlCol="0" anchor="t">
              <a:spAutoFit/>
            </a:bodyPr>
            <a:lstStyle/>
            <a:p>
              <a:pPr algn="ctr">
                <a:lnSpc>
                  <a:spcPts val="1993"/>
                </a:lnSpc>
              </a:pPr>
              <a:r>
                <a:rPr lang="en-US" sz="1733" spc="-52">
                  <a:solidFill>
                    <a:srgbClr val="000000"/>
                  </a:solidFill>
                  <a:latin typeface="Poppins Bold"/>
                </a:rPr>
                <a:t>FINDING </a:t>
              </a:r>
            </a:p>
            <a:p>
              <a:pPr algn="ctr">
                <a:lnSpc>
                  <a:spcPts val="1993"/>
                </a:lnSpc>
              </a:pPr>
              <a:r>
                <a:rPr lang="en-US" sz="1733" spc="-52">
                  <a:solidFill>
                    <a:srgbClr val="000000"/>
                  </a:solidFill>
                  <a:latin typeface="Poppins Bold"/>
                </a:rPr>
                <a:t>KONSEPTI</a:t>
              </a:r>
            </a:p>
          </p:txBody>
        </p:sp>
        <p:sp>
          <p:nvSpPr>
            <p:cNvPr id="25" name="TextBox 25"/>
            <p:cNvSpPr txBox="1"/>
            <p:nvPr/>
          </p:nvSpPr>
          <p:spPr>
            <a:xfrm>
              <a:off x="9534678" y="3815722"/>
              <a:ext cx="1853244" cy="512961"/>
            </a:xfrm>
            <a:prstGeom prst="rect">
              <a:avLst/>
            </a:prstGeom>
          </p:spPr>
          <p:txBody>
            <a:bodyPr lIns="0" tIns="0" rIns="0" bIns="0" rtlCol="0" anchor="t">
              <a:spAutoFit/>
            </a:bodyPr>
            <a:lstStyle/>
            <a:p>
              <a:pPr algn="ctr">
                <a:lnSpc>
                  <a:spcPts val="1993"/>
                </a:lnSpc>
              </a:pPr>
              <a:r>
                <a:rPr lang="en-US" sz="1733" spc="-52">
                  <a:solidFill>
                    <a:srgbClr val="000000"/>
                  </a:solidFill>
                  <a:latin typeface="Poppins Bold"/>
                </a:rPr>
                <a:t>VÄÄNTÖ </a:t>
              </a:r>
            </a:p>
            <a:p>
              <a:pPr algn="ctr">
                <a:lnSpc>
                  <a:spcPts val="1993"/>
                </a:lnSpc>
              </a:pPr>
              <a:r>
                <a:rPr lang="en-US" sz="1733" spc="-52">
                  <a:solidFill>
                    <a:srgbClr val="000000"/>
                  </a:solidFill>
                  <a:latin typeface="Poppins Bold"/>
                </a:rPr>
                <a:t>LIIKETOIMINTAAN</a:t>
              </a:r>
            </a:p>
          </p:txBody>
        </p:sp>
        <p:sp>
          <p:nvSpPr>
            <p:cNvPr id="26" name="TextBox 26"/>
            <p:cNvSpPr txBox="1"/>
            <p:nvPr/>
          </p:nvSpPr>
          <p:spPr>
            <a:xfrm>
              <a:off x="7484240" y="3815722"/>
              <a:ext cx="1853244" cy="512961"/>
            </a:xfrm>
            <a:prstGeom prst="rect">
              <a:avLst/>
            </a:prstGeom>
          </p:spPr>
          <p:txBody>
            <a:bodyPr lIns="0" tIns="0" rIns="0" bIns="0" rtlCol="0" anchor="t">
              <a:spAutoFit/>
            </a:bodyPr>
            <a:lstStyle/>
            <a:p>
              <a:pPr algn="ctr">
                <a:lnSpc>
                  <a:spcPts val="1993"/>
                </a:lnSpc>
              </a:pPr>
              <a:r>
                <a:rPr lang="en-US" sz="1733" spc="-52">
                  <a:solidFill>
                    <a:srgbClr val="FFFFFF"/>
                  </a:solidFill>
                  <a:latin typeface="Poppins Bold"/>
                </a:rPr>
                <a:t>RAKENTAMINEN </a:t>
              </a:r>
            </a:p>
            <a:p>
              <a:pPr algn="ctr">
                <a:lnSpc>
                  <a:spcPts val="1993"/>
                </a:lnSpc>
              </a:pPr>
              <a:r>
                <a:rPr lang="en-US" sz="1733" spc="-52">
                  <a:solidFill>
                    <a:srgbClr val="FFFFFF"/>
                  </a:solidFill>
                  <a:latin typeface="Poppins Bold"/>
                </a:rPr>
                <a:t>KAPASITEETTI</a:t>
              </a:r>
            </a:p>
          </p:txBody>
        </p:sp>
        <p:sp>
          <p:nvSpPr>
            <p:cNvPr id="27" name="TextBox 27"/>
            <p:cNvSpPr txBox="1"/>
            <p:nvPr/>
          </p:nvSpPr>
          <p:spPr>
            <a:xfrm>
              <a:off x="5356050" y="4428573"/>
              <a:ext cx="1766513" cy="1077218"/>
            </a:xfrm>
            <a:prstGeom prst="rect">
              <a:avLst/>
            </a:prstGeom>
          </p:spPr>
          <p:txBody>
            <a:bodyPr lIns="0" tIns="0" rIns="0" bIns="0" rtlCol="0" anchor="t">
              <a:spAutoFit/>
            </a:bodyPr>
            <a:lstStyle/>
            <a:p>
              <a:pPr marL="215911" lvl="1" indent="-107955" algn="ctr">
                <a:lnSpc>
                  <a:spcPts val="1200"/>
                </a:lnSpc>
                <a:buFont typeface="Arial"/>
                <a:buChar char="•"/>
              </a:pPr>
              <a:r>
                <a:rPr lang="en-US" sz="1000">
                  <a:solidFill>
                    <a:srgbClr val="000000"/>
                  </a:solidFill>
                  <a:latin typeface="Poppins"/>
                </a:rPr>
                <a:t>-tutkimus olemassa olevista nuorten yrittäjien johtamista kestävistä/vihreistä yrityksistä. </a:t>
              </a:r>
            </a:p>
            <a:p>
              <a:pPr marL="215911" lvl="1" indent="-107955" algn="ctr">
                <a:lnSpc>
                  <a:spcPts val="1200"/>
                </a:lnSpc>
                <a:buFont typeface="Arial"/>
                <a:buChar char="•"/>
              </a:pPr>
              <a:r>
                <a:rPr lang="en-US" sz="1000">
                  <a:solidFill>
                    <a:srgbClr val="000000"/>
                  </a:solidFill>
                  <a:latin typeface="Poppins"/>
                </a:rPr>
                <a:t>-tilan löytäminen omalle yritykselle.</a:t>
              </a:r>
            </a:p>
            <a:p>
              <a:pPr algn="just">
                <a:lnSpc>
                  <a:spcPts val="1200"/>
                </a:lnSpc>
              </a:pPr>
              <a:endParaRPr lang="en-US" sz="1000">
                <a:solidFill>
                  <a:srgbClr val="000000"/>
                </a:solidFill>
                <a:latin typeface="Poppins"/>
              </a:endParaRPr>
            </a:p>
          </p:txBody>
        </p:sp>
        <p:sp>
          <p:nvSpPr>
            <p:cNvPr id="28" name="TextBox 28"/>
            <p:cNvSpPr txBox="1"/>
            <p:nvPr/>
          </p:nvSpPr>
          <p:spPr>
            <a:xfrm>
              <a:off x="9534678" y="4428573"/>
              <a:ext cx="1809879" cy="1077218"/>
            </a:xfrm>
            <a:prstGeom prst="rect">
              <a:avLst/>
            </a:prstGeom>
          </p:spPr>
          <p:txBody>
            <a:bodyPr lIns="0" tIns="0" rIns="0" bIns="0" rtlCol="0" anchor="t">
              <a:spAutoFit/>
            </a:bodyPr>
            <a:lstStyle/>
            <a:p>
              <a:pPr marL="215911" lvl="1" indent="-107955" algn="ctr">
                <a:lnSpc>
                  <a:spcPts val="1200"/>
                </a:lnSpc>
                <a:buFont typeface="Arial"/>
                <a:buChar char="•"/>
              </a:pPr>
              <a:r>
                <a:rPr lang="en-US" sz="1000">
                  <a:solidFill>
                    <a:srgbClr val="000000"/>
                  </a:solidFill>
                  <a:latin typeface="Poppins"/>
                </a:rPr>
                <a:t>uuden yrityksen tarvitsemien lupien ja todistusten tarkistaminen, </a:t>
              </a:r>
            </a:p>
            <a:p>
              <a:pPr marL="215911" lvl="1" indent="-107955" algn="ctr">
                <a:lnSpc>
                  <a:spcPts val="1200"/>
                </a:lnSpc>
                <a:buFont typeface="Arial"/>
                <a:buChar char="•"/>
              </a:pPr>
              <a:r>
                <a:rPr lang="en-US" sz="1000">
                  <a:solidFill>
                    <a:srgbClr val="000000"/>
                  </a:solidFill>
                  <a:latin typeface="Poppins"/>
                </a:rPr>
                <a:t>uuden yrityksen rahoitusmahdollisuuksien tutkiminen, pankkitilin avaaminen jne.</a:t>
              </a:r>
            </a:p>
          </p:txBody>
        </p:sp>
        <p:sp>
          <p:nvSpPr>
            <p:cNvPr id="29" name="TextBox 29"/>
            <p:cNvSpPr txBox="1"/>
            <p:nvPr/>
          </p:nvSpPr>
          <p:spPr>
            <a:xfrm>
              <a:off x="7322596" y="4428573"/>
              <a:ext cx="1928157" cy="1077218"/>
            </a:xfrm>
            <a:prstGeom prst="rect">
              <a:avLst/>
            </a:prstGeom>
          </p:spPr>
          <p:txBody>
            <a:bodyPr lIns="0" tIns="0" rIns="0" bIns="0" rtlCol="0" anchor="t">
              <a:spAutoFit/>
            </a:bodyPr>
            <a:lstStyle/>
            <a:p>
              <a:pPr marL="215911" lvl="1" indent="-107955" algn="ctr">
                <a:lnSpc>
                  <a:spcPts val="1200"/>
                </a:lnSpc>
                <a:buFont typeface="Arial"/>
                <a:buChar char="•"/>
              </a:pPr>
              <a:r>
                <a:rPr lang="en-US" sz="1000">
                  <a:solidFill>
                    <a:srgbClr val="FFFFFF"/>
                  </a:solidFill>
                  <a:latin typeface="Poppins"/>
                </a:rPr>
                <a:t>parhaan toimintarakenteen löytäminen uudelle yritykselle, </a:t>
              </a:r>
            </a:p>
            <a:p>
              <a:pPr marL="215911" lvl="1" indent="-107955" algn="ctr">
                <a:lnSpc>
                  <a:spcPts val="1200"/>
                </a:lnSpc>
                <a:buFont typeface="Arial"/>
                <a:buChar char="•"/>
              </a:pPr>
              <a:r>
                <a:rPr lang="en-US" sz="1000">
                  <a:solidFill>
                    <a:srgbClr val="FFFFFF"/>
                  </a:solidFill>
                  <a:latin typeface="Poppins"/>
                </a:rPr>
                <a:t>toiminimen ja logon luominen, </a:t>
              </a:r>
            </a:p>
            <a:p>
              <a:pPr marL="215911" lvl="1" indent="-107955" algn="ctr">
                <a:lnSpc>
                  <a:spcPts val="1200"/>
                </a:lnSpc>
                <a:buFont typeface="Arial"/>
                <a:buChar char="•"/>
              </a:pPr>
              <a:r>
                <a:rPr lang="en-US" sz="1000">
                  <a:solidFill>
                    <a:srgbClr val="FFFFFF"/>
                  </a:solidFill>
                  <a:latin typeface="Poppins"/>
                </a:rPr>
                <a:t>liiketoimintasuunnitelman laatiminen uudelle yritykselle</a:t>
              </a:r>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nvSpPr>
        <p:spPr>
          <a:xfrm>
            <a:off x="550584" y="1228526"/>
            <a:ext cx="5036906" cy="423193"/>
          </a:xfrm>
          <a:prstGeom prst="rect">
            <a:avLst/>
          </a:prstGeom>
        </p:spPr>
        <p:txBody>
          <a:bodyPr wrap="square" lIns="0" tIns="0" rIns="0" bIns="0" rtlCol="0" anchor="t">
            <a:spAutoFit/>
          </a:bodyPr>
          <a:lstStyle/>
          <a:p>
            <a:pPr>
              <a:lnSpc>
                <a:spcPts val="3267"/>
              </a:lnSpc>
              <a:spcBef>
                <a:spcPct val="0"/>
              </a:spcBef>
            </a:pPr>
            <a:r>
              <a:rPr lang="en-US" sz="3200">
                <a:solidFill>
                  <a:srgbClr val="0B7940"/>
                </a:solidFill>
                <a:latin typeface="Liberation Sans"/>
                <a:ea typeface="+mj-ea"/>
                <a:cs typeface="+mj-cs"/>
              </a:rPr>
              <a:t>KÄSITTEEN </a:t>
            </a:r>
            <a:r>
              <a:rPr lang="en-US" sz="2800">
                <a:solidFill>
                  <a:srgbClr val="0B7940"/>
                </a:solidFill>
                <a:latin typeface="Liberation Sans"/>
                <a:ea typeface="+mj-ea"/>
                <a:cs typeface="+mj-cs"/>
              </a:rPr>
              <a:t>LÖYTÄMINEN</a:t>
            </a:r>
          </a:p>
        </p:txBody>
      </p:sp>
      <p:sp>
        <p:nvSpPr>
          <p:cNvPr id="5" name="TextBox 5"/>
          <p:cNvSpPr txBox="1"/>
          <p:nvPr/>
        </p:nvSpPr>
        <p:spPr>
          <a:xfrm>
            <a:off x="550584" y="1882088"/>
            <a:ext cx="4315515" cy="3549048"/>
          </a:xfrm>
          <a:prstGeom prst="rect">
            <a:avLst/>
          </a:prstGeom>
        </p:spPr>
        <p:txBody>
          <a:bodyPr lIns="0" tIns="0" rIns="0" bIns="0" rtlCol="0" anchor="t">
            <a:spAutoFit/>
          </a:bodyPr>
          <a:lstStyle/>
          <a:p>
            <a:pPr algn="just"/>
            <a:r>
              <a:rPr lang="en-US">
                <a:solidFill>
                  <a:srgbClr val="000000"/>
                </a:solidFill>
                <a:latin typeface="Liberation Sans" panose="020B0604020202020204" pitchFamily="34" charset="0"/>
              </a:rPr>
              <a:t>Tässä osassa oppijat tutustuvat vihreän talouden käsitteeseen ja keräävät tarvittavat tiedot uuden vihreän liiketoimintakonseptin suunnittelua varten.</a:t>
            </a:r>
          </a:p>
          <a:p>
            <a:pPr algn="just"/>
            <a:endParaRPr lang="en-US">
              <a:solidFill>
                <a:srgbClr val="000000"/>
              </a:solidFill>
              <a:latin typeface="Liberation Sans" panose="020B0604020202020204" pitchFamily="34" charset="0"/>
            </a:endParaRPr>
          </a:p>
          <a:p>
            <a:pPr algn="just"/>
            <a:r>
              <a:rPr lang="en-US">
                <a:solidFill>
                  <a:srgbClr val="000000"/>
                </a:solidFill>
                <a:latin typeface="Liberation Sans" panose="020B0604020202020204" pitchFamily="34" charset="0"/>
              </a:rPr>
              <a:t>Tässä osassa jaetaan tietoa vihreästä liiketoiminnasta, nuorista yrittäjistä ja vihreän liiketoiminnan ideoista. Osa toiminnoista tähtää paikalliselle/alueelliselle yhteisölle sopivien vihreiden liikeideoiden itsetutkiskeluun.</a:t>
            </a:r>
          </a:p>
          <a:p>
            <a:pPr algn="just">
              <a:lnSpc>
                <a:spcPts val="1687"/>
              </a:lnSpc>
            </a:pPr>
            <a:endParaRPr lang="en-US" sz="1600">
              <a:solidFill>
                <a:srgbClr val="000000"/>
              </a:solidFill>
              <a:latin typeface="Poppins"/>
            </a:endParaRPr>
          </a:p>
        </p:txBody>
      </p:sp>
      <p:grpSp>
        <p:nvGrpSpPr>
          <p:cNvPr id="19" name="Gruppieren 18">
            <a:extLst>
              <a:ext uri="{FF2B5EF4-FFF2-40B4-BE49-F238E27FC236}">
                <a16:creationId xmlns:a16="http://schemas.microsoft.com/office/drawing/2014/main" id="{09ADFB63-70CB-E035-6892-B566EBAD3300}"/>
              </a:ext>
            </a:extLst>
          </p:cNvPr>
          <p:cNvGrpSpPr/>
          <p:nvPr/>
        </p:nvGrpSpPr>
        <p:grpSpPr>
          <a:xfrm>
            <a:off x="5768197" y="1127587"/>
            <a:ext cx="5759407" cy="4758740"/>
            <a:chOff x="5233941" y="685800"/>
            <a:chExt cx="6407475" cy="5486400"/>
          </a:xfrm>
        </p:grpSpPr>
        <p:sp>
          <p:nvSpPr>
            <p:cNvPr id="2" name="Freeform 2"/>
            <p:cNvSpPr/>
            <p:nvPr/>
          </p:nvSpPr>
          <p:spPr>
            <a:xfrm>
              <a:off x="5233941" y="685800"/>
              <a:ext cx="6407475" cy="5486400"/>
            </a:xfrm>
            <a:custGeom>
              <a:avLst/>
              <a:gdLst/>
              <a:ahLst/>
              <a:cxnLst/>
              <a:rect l="l" t="t" r="r" b="b"/>
              <a:pathLst>
                <a:path w="9611212" h="8229600">
                  <a:moveTo>
                    <a:pt x="0" y="0"/>
                  </a:moveTo>
                  <a:lnTo>
                    <a:pt x="9611212" y="0"/>
                  </a:lnTo>
                  <a:lnTo>
                    <a:pt x="9611212" y="8229600"/>
                  </a:lnTo>
                  <a:lnTo>
                    <a:pt x="0" y="8229600"/>
                  </a:lnTo>
                  <a:lnTo>
                    <a:pt x="0" y="0"/>
                  </a:lnTo>
                  <a:close/>
                </a:path>
              </a:pathLst>
            </a:custGeom>
            <a:blipFill>
              <a:blip r:embed="rId3">
                <a:extLst>
                  <a:ext uri="{96DAC541-7B7A-43D3-8B79-37D633B846F1}">
                    <asvg:svgBlip xmlns:asvg="http://schemas.microsoft.com/office/drawing/2016/SVG/main" xmlns="" r:embed="rId4"/>
                  </a:ext>
                </a:extLst>
              </a:blip>
              <a:stretch>
                <a:fillRect/>
              </a:stretch>
            </a:blipFill>
          </p:spPr>
          <p:txBody>
            <a:bodyPr/>
            <a:lstStyle/>
            <a:p>
              <a:endParaRPr lang="de-DE" sz="1200"/>
            </a:p>
          </p:txBody>
        </p:sp>
        <p:sp>
          <p:nvSpPr>
            <p:cNvPr id="3" name="Freeform 3"/>
            <p:cNvSpPr/>
            <p:nvPr/>
          </p:nvSpPr>
          <p:spPr>
            <a:xfrm>
              <a:off x="6727303" y="2844901"/>
              <a:ext cx="1257819" cy="1168199"/>
            </a:xfrm>
            <a:custGeom>
              <a:avLst/>
              <a:gdLst/>
              <a:ahLst/>
              <a:cxnLst/>
              <a:rect l="l" t="t" r="r" b="b"/>
              <a:pathLst>
                <a:path w="1886729" h="1752299">
                  <a:moveTo>
                    <a:pt x="0" y="0"/>
                  </a:moveTo>
                  <a:lnTo>
                    <a:pt x="1886729" y="0"/>
                  </a:lnTo>
                  <a:lnTo>
                    <a:pt x="1886729" y="1752300"/>
                  </a:lnTo>
                  <a:lnTo>
                    <a:pt x="0" y="1752300"/>
                  </a:lnTo>
                  <a:lnTo>
                    <a:pt x="0" y="0"/>
                  </a:lnTo>
                  <a:close/>
                </a:path>
              </a:pathLst>
            </a:custGeom>
            <a:blipFill>
              <a:blip r:embed="rId5">
                <a:extLst>
                  <a:ext uri="{96DAC541-7B7A-43D3-8B79-37D633B846F1}">
                    <asvg:svgBlip xmlns:asvg="http://schemas.microsoft.com/office/drawing/2016/SVG/main" xmlns="" r:embed="rId6"/>
                  </a:ext>
                </a:extLst>
              </a:blip>
              <a:stretch>
                <a:fillRect/>
              </a:stretch>
            </a:blipFill>
          </p:spPr>
          <p:txBody>
            <a:bodyPr/>
            <a:lstStyle/>
            <a:p>
              <a:endParaRPr lang="de-DE" sz="1200"/>
            </a:p>
          </p:txBody>
        </p:sp>
        <p:sp>
          <p:nvSpPr>
            <p:cNvPr id="6" name="TextBox 6"/>
            <p:cNvSpPr txBox="1"/>
            <p:nvPr/>
          </p:nvSpPr>
          <p:spPr>
            <a:xfrm>
              <a:off x="7291624" y="792509"/>
              <a:ext cx="1773953" cy="436017"/>
            </a:xfrm>
            <a:prstGeom prst="rect">
              <a:avLst/>
            </a:prstGeom>
          </p:spPr>
          <p:txBody>
            <a:bodyPr lIns="0" tIns="0" rIns="0" bIns="0" rtlCol="0" anchor="t">
              <a:spAutoFit/>
            </a:bodyPr>
            <a:lstStyle/>
            <a:p>
              <a:pPr>
                <a:lnSpc>
                  <a:spcPts val="1680"/>
                </a:lnSpc>
              </a:pPr>
              <a:r>
                <a:rPr lang="en-US" sz="1461" spc="-43">
                  <a:solidFill>
                    <a:srgbClr val="000000"/>
                  </a:solidFill>
                  <a:latin typeface="Poppins Bold"/>
                </a:rPr>
                <a:t>VIDEOKLIPIT </a:t>
              </a:r>
            </a:p>
            <a:p>
              <a:pPr>
                <a:lnSpc>
                  <a:spcPts val="1680"/>
                </a:lnSpc>
              </a:pPr>
              <a:r>
                <a:rPr lang="en-US" sz="1461" spc="-43">
                  <a:solidFill>
                    <a:srgbClr val="000000"/>
                  </a:solidFill>
                  <a:latin typeface="Poppins Bold"/>
                </a:rPr>
                <a:t>JOHDANTO</a:t>
              </a:r>
            </a:p>
          </p:txBody>
        </p:sp>
        <p:sp>
          <p:nvSpPr>
            <p:cNvPr id="7" name="TextBox 7"/>
            <p:cNvSpPr txBox="1"/>
            <p:nvPr/>
          </p:nvSpPr>
          <p:spPr>
            <a:xfrm>
              <a:off x="9348583" y="1882088"/>
              <a:ext cx="1996099" cy="205184"/>
            </a:xfrm>
            <a:prstGeom prst="rect">
              <a:avLst/>
            </a:prstGeom>
          </p:spPr>
          <p:txBody>
            <a:bodyPr lIns="0" tIns="0" rIns="0" bIns="0" rtlCol="0" anchor="t">
              <a:spAutoFit/>
            </a:bodyPr>
            <a:lstStyle/>
            <a:p>
              <a:pPr>
                <a:lnSpc>
                  <a:spcPts val="1603"/>
                </a:lnSpc>
              </a:pPr>
              <a:r>
                <a:rPr lang="en-US" sz="1394" spc="-41">
                  <a:solidFill>
                    <a:srgbClr val="FFFFFF"/>
                  </a:solidFill>
                  <a:latin typeface="Poppins Bold"/>
                </a:rPr>
                <a:t>MERIROSVOLAIVA TOIMINTA</a:t>
              </a:r>
            </a:p>
          </p:txBody>
        </p:sp>
        <p:sp>
          <p:nvSpPr>
            <p:cNvPr id="8" name="TextBox 8"/>
            <p:cNvSpPr txBox="1"/>
            <p:nvPr/>
          </p:nvSpPr>
          <p:spPr>
            <a:xfrm>
              <a:off x="9712322" y="3362885"/>
              <a:ext cx="1773953" cy="218008"/>
            </a:xfrm>
            <a:prstGeom prst="rect">
              <a:avLst/>
            </a:prstGeom>
          </p:spPr>
          <p:txBody>
            <a:bodyPr lIns="0" tIns="0" rIns="0" bIns="0" rtlCol="0" anchor="t">
              <a:spAutoFit/>
            </a:bodyPr>
            <a:lstStyle/>
            <a:p>
              <a:pPr algn="ctr">
                <a:lnSpc>
                  <a:spcPts val="1680"/>
                </a:lnSpc>
              </a:pPr>
              <a:r>
                <a:rPr lang="en-US" sz="1461" spc="-43">
                  <a:solidFill>
                    <a:srgbClr val="000000"/>
                  </a:solidFill>
                  <a:latin typeface="Poppins Bold"/>
                </a:rPr>
                <a:t>MIKÄ ON IDEASI?</a:t>
              </a:r>
            </a:p>
          </p:txBody>
        </p:sp>
        <p:sp>
          <p:nvSpPr>
            <p:cNvPr id="9" name="TextBox 9"/>
            <p:cNvSpPr txBox="1"/>
            <p:nvPr/>
          </p:nvSpPr>
          <p:spPr>
            <a:xfrm>
              <a:off x="9348582" y="4636500"/>
              <a:ext cx="1805654" cy="410369"/>
            </a:xfrm>
            <a:prstGeom prst="rect">
              <a:avLst/>
            </a:prstGeom>
          </p:spPr>
          <p:txBody>
            <a:bodyPr lIns="0" tIns="0" rIns="0" bIns="0" rtlCol="0" anchor="t">
              <a:spAutoFit/>
            </a:bodyPr>
            <a:lstStyle/>
            <a:p>
              <a:pPr algn="ctr">
                <a:lnSpc>
                  <a:spcPts val="1603"/>
                </a:lnSpc>
              </a:pPr>
              <a:r>
                <a:rPr lang="en-US" sz="1394" spc="-41">
                  <a:solidFill>
                    <a:srgbClr val="FFFFFF"/>
                  </a:solidFill>
                  <a:latin typeface="Poppins Bold"/>
                </a:rPr>
                <a:t>ITSEARVIOINTITOIMET</a:t>
              </a:r>
            </a:p>
          </p:txBody>
        </p:sp>
        <p:sp>
          <p:nvSpPr>
            <p:cNvPr id="10" name="TextBox 10"/>
            <p:cNvSpPr txBox="1"/>
            <p:nvPr/>
          </p:nvSpPr>
          <p:spPr>
            <a:xfrm>
              <a:off x="7291624" y="5626000"/>
              <a:ext cx="1644775" cy="436017"/>
            </a:xfrm>
            <a:prstGeom prst="rect">
              <a:avLst/>
            </a:prstGeom>
          </p:spPr>
          <p:txBody>
            <a:bodyPr lIns="0" tIns="0" rIns="0" bIns="0" rtlCol="0" anchor="t">
              <a:spAutoFit/>
            </a:bodyPr>
            <a:lstStyle/>
            <a:p>
              <a:pPr algn="ctr">
                <a:lnSpc>
                  <a:spcPts val="1680"/>
                </a:lnSpc>
              </a:pPr>
              <a:r>
                <a:rPr lang="en-US" sz="1461" spc="-43">
                  <a:solidFill>
                    <a:srgbClr val="000000"/>
                  </a:solidFill>
                  <a:latin typeface="Poppins Bold"/>
                </a:rPr>
                <a:t>ESITYS</a:t>
              </a:r>
            </a:p>
            <a:p>
              <a:pPr algn="ctr">
                <a:lnSpc>
                  <a:spcPts val="1680"/>
                </a:lnSpc>
              </a:pPr>
              <a:r>
                <a:rPr lang="en-US" sz="1461" spc="-43">
                  <a:solidFill>
                    <a:srgbClr val="000000"/>
                  </a:solidFill>
                  <a:latin typeface="Poppins Bold"/>
                </a:rPr>
                <a:t>+ KESKUSTELU</a:t>
              </a:r>
            </a:p>
          </p:txBody>
        </p:sp>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5233942" y="1310961"/>
            <a:ext cx="6515945" cy="4430843"/>
          </a:xfrm>
          <a:custGeom>
            <a:avLst/>
            <a:gdLst/>
            <a:ahLst/>
            <a:cxnLst/>
            <a:rect l="l" t="t" r="r" b="b"/>
            <a:pathLst>
              <a:path w="9773917" h="6646264">
                <a:moveTo>
                  <a:pt x="0" y="0"/>
                </a:moveTo>
                <a:lnTo>
                  <a:pt x="9773917" y="0"/>
                </a:lnTo>
                <a:lnTo>
                  <a:pt x="9773917" y="6646264"/>
                </a:lnTo>
                <a:lnTo>
                  <a:pt x="0" y="6646264"/>
                </a:lnTo>
                <a:lnTo>
                  <a:pt x="0" y="0"/>
                </a:lnTo>
                <a:close/>
              </a:path>
            </a:pathLst>
          </a:custGeom>
          <a:blipFill>
            <a:blip r:embed="rId3">
              <a:extLst>
                <a:ext uri="{96DAC541-7B7A-43D3-8B79-37D633B846F1}">
                  <asvg:svgBlip xmlns:asvg="http://schemas.microsoft.com/office/drawing/2016/SVG/main" xmlns="" r:embed="rId4"/>
                </a:ext>
              </a:extLst>
            </a:blip>
            <a:stretch>
              <a:fillRect/>
            </a:stretch>
          </a:blipFill>
        </p:spPr>
        <p:txBody>
          <a:bodyPr/>
          <a:lstStyle/>
          <a:p>
            <a:endParaRPr lang="de-DE" sz="1200"/>
          </a:p>
        </p:txBody>
      </p:sp>
      <p:sp>
        <p:nvSpPr>
          <p:cNvPr id="3" name="Freeform 3"/>
          <p:cNvSpPr/>
          <p:nvPr/>
        </p:nvSpPr>
        <p:spPr>
          <a:xfrm>
            <a:off x="5645806" y="2732275"/>
            <a:ext cx="1620629" cy="1588216"/>
          </a:xfrm>
          <a:custGeom>
            <a:avLst/>
            <a:gdLst/>
            <a:ahLst/>
            <a:cxnLst/>
            <a:rect l="l" t="t" r="r" b="b"/>
            <a:pathLst>
              <a:path w="2430943" h="2382324">
                <a:moveTo>
                  <a:pt x="0" y="0"/>
                </a:moveTo>
                <a:lnTo>
                  <a:pt x="2430943" y="0"/>
                </a:lnTo>
                <a:lnTo>
                  <a:pt x="2430943" y="2382324"/>
                </a:lnTo>
                <a:lnTo>
                  <a:pt x="0" y="2382324"/>
                </a:lnTo>
                <a:lnTo>
                  <a:pt x="0" y="0"/>
                </a:lnTo>
                <a:close/>
              </a:path>
            </a:pathLst>
          </a:custGeom>
          <a:blipFill>
            <a:blip r:embed="rId5">
              <a:extLst>
                <a:ext uri="{96DAC541-7B7A-43D3-8B79-37D633B846F1}">
                  <asvg:svgBlip xmlns:asvg="http://schemas.microsoft.com/office/drawing/2016/SVG/main" xmlns="" r:embed="rId6"/>
                </a:ext>
              </a:extLst>
            </a:blip>
            <a:stretch>
              <a:fillRect/>
            </a:stretch>
          </a:blipFill>
        </p:spPr>
        <p:txBody>
          <a:bodyPr/>
          <a:lstStyle/>
          <a:p>
            <a:endParaRPr lang="de-DE" sz="1200"/>
          </a:p>
        </p:txBody>
      </p:sp>
      <p:sp>
        <p:nvSpPr>
          <p:cNvPr id="4" name="TextBox 4"/>
          <p:cNvSpPr txBox="1"/>
          <p:nvPr/>
        </p:nvSpPr>
        <p:spPr>
          <a:xfrm>
            <a:off x="567976" y="1233321"/>
            <a:ext cx="5410200" cy="423193"/>
          </a:xfrm>
          <a:prstGeom prst="rect">
            <a:avLst/>
          </a:prstGeom>
        </p:spPr>
        <p:txBody>
          <a:bodyPr wrap="square" lIns="0" tIns="0" rIns="0" bIns="0" rtlCol="0" anchor="t">
            <a:spAutoFit/>
          </a:bodyPr>
          <a:lstStyle/>
          <a:p>
            <a:pPr>
              <a:lnSpc>
                <a:spcPts val="3267"/>
              </a:lnSpc>
              <a:spcBef>
                <a:spcPct val="0"/>
              </a:spcBef>
            </a:pPr>
            <a:r>
              <a:rPr lang="en-US" sz="2800">
                <a:solidFill>
                  <a:srgbClr val="0B7940"/>
                </a:solidFill>
                <a:latin typeface="Liberation Sans"/>
                <a:ea typeface="+mj-ea"/>
                <a:cs typeface="+mj-cs"/>
              </a:rPr>
              <a:t>VAIHTOEHTOISET </a:t>
            </a:r>
            <a:r>
              <a:rPr lang="en-US" sz="3200">
                <a:solidFill>
                  <a:srgbClr val="0B7940"/>
                </a:solidFill>
                <a:latin typeface="Liberation Sans"/>
                <a:ea typeface="+mj-ea"/>
                <a:cs typeface="+mj-cs"/>
              </a:rPr>
              <a:t>TOIMINNOT </a:t>
            </a:r>
          </a:p>
        </p:txBody>
      </p:sp>
      <p:sp>
        <p:nvSpPr>
          <p:cNvPr id="5" name="TextBox 5"/>
          <p:cNvSpPr txBox="1"/>
          <p:nvPr/>
        </p:nvSpPr>
        <p:spPr>
          <a:xfrm>
            <a:off x="567976" y="2028585"/>
            <a:ext cx="4315515" cy="3200876"/>
          </a:xfrm>
          <a:prstGeom prst="rect">
            <a:avLst/>
          </a:prstGeom>
        </p:spPr>
        <p:txBody>
          <a:bodyPr lIns="0" tIns="0" rIns="0" bIns="0" rtlCol="0" anchor="t">
            <a:spAutoFit/>
          </a:bodyPr>
          <a:lstStyle/>
          <a:p>
            <a:pPr algn="just"/>
            <a:r>
              <a:rPr lang="en-US" sz="1600">
                <a:solidFill>
                  <a:srgbClr val="000000"/>
                </a:solidFill>
                <a:latin typeface="Liberation Sans" panose="020B0604020202020204" pitchFamily="34" charset="0"/>
              </a:rPr>
              <a:t>Vaihtoehtoisia aktiviteetteja - kuten nimestä käy ilmi - voidaan käyttää vaihtoehtoisesti oppimiskokonaisuuden pääkonseptissa esitettyjen pääaktiviteettien kanssa.</a:t>
            </a:r>
          </a:p>
          <a:p>
            <a:pPr algn="just"/>
            <a:endParaRPr lang="en-US" sz="1600">
              <a:solidFill>
                <a:srgbClr val="000000"/>
              </a:solidFill>
              <a:latin typeface="Liberation Sans" panose="020B0604020202020204" pitchFamily="34" charset="0"/>
            </a:endParaRPr>
          </a:p>
          <a:p>
            <a:pPr algn="just"/>
            <a:r>
              <a:rPr lang="en-US" sz="1600">
                <a:solidFill>
                  <a:srgbClr val="000000"/>
                </a:solidFill>
                <a:latin typeface="Liberation Sans" panose="020B0604020202020204" pitchFamily="34" charset="0"/>
              </a:rPr>
              <a:t>Ne ovat myös loistavia välineitä opettajille ja kouluttajille, jotka haluavat henkilökohtaisemman kontaktin oppilaisiin tai luokissa, joissa vaaditaan tai suositaan perinteisempää lähestymistapaa.</a:t>
            </a:r>
          </a:p>
          <a:p>
            <a:pPr algn="just"/>
            <a:endParaRPr lang="en-US" sz="1600">
              <a:solidFill>
                <a:srgbClr val="000000"/>
              </a:solidFill>
              <a:latin typeface="Liberation Sans" panose="020B0604020202020204" pitchFamily="34" charset="0"/>
            </a:endParaRPr>
          </a:p>
          <a:p>
            <a:pPr algn="just"/>
            <a:r>
              <a:rPr lang="en-US" sz="1600">
                <a:solidFill>
                  <a:srgbClr val="000000"/>
                </a:solidFill>
                <a:latin typeface="Liberation Sans" panose="020B0604020202020204" pitchFamily="34" charset="0"/>
              </a:rPr>
              <a:t>Vaihtoehtoinen toiminta on monipuolista - se tarkoittaa, että sitä voidaan käyttää erilaisissa ympäristöissä ja eri luokissa ja eri aiheista riippumatta.</a:t>
            </a:r>
          </a:p>
        </p:txBody>
      </p:sp>
      <p:sp>
        <p:nvSpPr>
          <p:cNvPr id="6" name="TextBox 6"/>
          <p:cNvSpPr txBox="1"/>
          <p:nvPr/>
        </p:nvSpPr>
        <p:spPr>
          <a:xfrm>
            <a:off x="8584366" y="1483249"/>
            <a:ext cx="3039658" cy="218008"/>
          </a:xfrm>
          <a:prstGeom prst="rect">
            <a:avLst/>
          </a:prstGeom>
        </p:spPr>
        <p:txBody>
          <a:bodyPr lIns="0" tIns="0" rIns="0" bIns="0" rtlCol="0" anchor="t">
            <a:spAutoFit/>
          </a:bodyPr>
          <a:lstStyle/>
          <a:p>
            <a:pPr>
              <a:lnSpc>
                <a:spcPts val="1680"/>
              </a:lnSpc>
            </a:pPr>
            <a:r>
              <a:rPr lang="en-US" sz="1461" spc="-43">
                <a:solidFill>
                  <a:srgbClr val="000000"/>
                </a:solidFill>
                <a:latin typeface="Poppins Bold"/>
              </a:rPr>
              <a:t>TILANNEKUVA ELÄMÄSTÄNI</a:t>
            </a:r>
          </a:p>
        </p:txBody>
      </p:sp>
      <p:sp>
        <p:nvSpPr>
          <p:cNvPr id="7" name="TextBox 7"/>
          <p:cNvSpPr txBox="1"/>
          <p:nvPr/>
        </p:nvSpPr>
        <p:spPr>
          <a:xfrm>
            <a:off x="8584366" y="2466077"/>
            <a:ext cx="3039658" cy="218008"/>
          </a:xfrm>
          <a:prstGeom prst="rect">
            <a:avLst/>
          </a:prstGeom>
        </p:spPr>
        <p:txBody>
          <a:bodyPr lIns="0" tIns="0" rIns="0" bIns="0" rtlCol="0" anchor="t">
            <a:spAutoFit/>
          </a:bodyPr>
          <a:lstStyle/>
          <a:p>
            <a:pPr>
              <a:lnSpc>
                <a:spcPts val="1680"/>
              </a:lnSpc>
            </a:pPr>
            <a:r>
              <a:rPr lang="en-US" sz="1461" spc="-43">
                <a:solidFill>
                  <a:srgbClr val="FFFFFF"/>
                </a:solidFill>
                <a:latin typeface="Poppins Bold"/>
              </a:rPr>
              <a:t>ITSEARVIOINTIKYSELY</a:t>
            </a:r>
          </a:p>
        </p:txBody>
      </p:sp>
      <p:sp>
        <p:nvSpPr>
          <p:cNvPr id="8" name="TextBox 8"/>
          <p:cNvSpPr txBox="1"/>
          <p:nvPr/>
        </p:nvSpPr>
        <p:spPr>
          <a:xfrm>
            <a:off x="8584366" y="3411015"/>
            <a:ext cx="3039658" cy="218008"/>
          </a:xfrm>
          <a:prstGeom prst="rect">
            <a:avLst/>
          </a:prstGeom>
        </p:spPr>
        <p:txBody>
          <a:bodyPr lIns="0" tIns="0" rIns="0" bIns="0" rtlCol="0" anchor="t">
            <a:spAutoFit/>
          </a:bodyPr>
          <a:lstStyle/>
          <a:p>
            <a:pPr>
              <a:lnSpc>
                <a:spcPts val="1680"/>
              </a:lnSpc>
            </a:pPr>
            <a:r>
              <a:rPr lang="en-US" sz="1461" spc="-43">
                <a:solidFill>
                  <a:srgbClr val="000000"/>
                </a:solidFill>
                <a:latin typeface="Poppins Bold"/>
              </a:rPr>
              <a:t>HILJAINEN KESKUSTELU</a:t>
            </a:r>
          </a:p>
        </p:txBody>
      </p:sp>
      <p:sp>
        <p:nvSpPr>
          <p:cNvPr id="9" name="TextBox 9"/>
          <p:cNvSpPr txBox="1"/>
          <p:nvPr/>
        </p:nvSpPr>
        <p:spPr>
          <a:xfrm>
            <a:off x="8584366" y="4391013"/>
            <a:ext cx="3039658" cy="218008"/>
          </a:xfrm>
          <a:prstGeom prst="rect">
            <a:avLst/>
          </a:prstGeom>
        </p:spPr>
        <p:txBody>
          <a:bodyPr lIns="0" tIns="0" rIns="0" bIns="0" rtlCol="0" anchor="t">
            <a:spAutoFit/>
          </a:bodyPr>
          <a:lstStyle/>
          <a:p>
            <a:pPr>
              <a:lnSpc>
                <a:spcPts val="1680"/>
              </a:lnSpc>
            </a:pPr>
            <a:r>
              <a:rPr lang="en-US" sz="1461" spc="-43">
                <a:solidFill>
                  <a:srgbClr val="FFFFFF"/>
                </a:solidFill>
                <a:latin typeface="Poppins Bold"/>
              </a:rPr>
              <a:t>MITEN-NOW-WOW-MATRIISI</a:t>
            </a:r>
          </a:p>
        </p:txBody>
      </p:sp>
      <p:sp>
        <p:nvSpPr>
          <p:cNvPr id="10" name="TextBox 10"/>
          <p:cNvSpPr txBox="1"/>
          <p:nvPr/>
        </p:nvSpPr>
        <p:spPr>
          <a:xfrm>
            <a:off x="8584366" y="5334769"/>
            <a:ext cx="3039658" cy="218008"/>
          </a:xfrm>
          <a:prstGeom prst="rect">
            <a:avLst/>
          </a:prstGeom>
        </p:spPr>
        <p:txBody>
          <a:bodyPr lIns="0" tIns="0" rIns="0" bIns="0" rtlCol="0" anchor="t">
            <a:spAutoFit/>
          </a:bodyPr>
          <a:lstStyle/>
          <a:p>
            <a:pPr>
              <a:lnSpc>
                <a:spcPts val="1680"/>
              </a:lnSpc>
            </a:pPr>
            <a:r>
              <a:rPr lang="en-US" sz="1461" spc="-43">
                <a:solidFill>
                  <a:srgbClr val="000000"/>
                </a:solidFill>
                <a:latin typeface="Poppins Bold"/>
              </a:rPr>
              <a:t>SIDOSRYHMÄKIERROS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nvSpPr>
        <p:spPr>
          <a:xfrm>
            <a:off x="685800" y="1291196"/>
            <a:ext cx="5078002" cy="423193"/>
          </a:xfrm>
          <a:prstGeom prst="rect">
            <a:avLst/>
          </a:prstGeom>
        </p:spPr>
        <p:txBody>
          <a:bodyPr wrap="square" lIns="0" tIns="0" rIns="0" bIns="0" rtlCol="0" anchor="t">
            <a:spAutoFit/>
          </a:bodyPr>
          <a:lstStyle/>
          <a:p>
            <a:pPr>
              <a:lnSpc>
                <a:spcPts val="3267"/>
              </a:lnSpc>
              <a:spcBef>
                <a:spcPct val="0"/>
              </a:spcBef>
            </a:pPr>
            <a:r>
              <a:rPr lang="en-US" sz="2800">
                <a:solidFill>
                  <a:srgbClr val="0B7940"/>
                </a:solidFill>
                <a:latin typeface="Liberation Sans"/>
                <a:ea typeface="+mj-ea"/>
                <a:cs typeface="+mj-cs"/>
              </a:rPr>
              <a:t>VALMIUKSIEN KEHITTÄMINEN</a:t>
            </a:r>
          </a:p>
        </p:txBody>
      </p:sp>
      <p:sp>
        <p:nvSpPr>
          <p:cNvPr id="5" name="TextBox 5"/>
          <p:cNvSpPr txBox="1"/>
          <p:nvPr/>
        </p:nvSpPr>
        <p:spPr>
          <a:xfrm>
            <a:off x="631758" y="2243576"/>
            <a:ext cx="5061274" cy="3200876"/>
          </a:xfrm>
          <a:prstGeom prst="rect">
            <a:avLst/>
          </a:prstGeom>
        </p:spPr>
        <p:txBody>
          <a:bodyPr wrap="square" lIns="0" tIns="0" rIns="0" bIns="0" rtlCol="0" anchor="t">
            <a:spAutoFit/>
          </a:bodyPr>
          <a:lstStyle/>
          <a:p>
            <a:pPr algn="just"/>
            <a:r>
              <a:rPr lang="en-US" sz="1600" dirty="0" err="1">
                <a:solidFill>
                  <a:srgbClr val="000000"/>
                </a:solidFill>
                <a:latin typeface="Liberation Sans" panose="020B0604020202020204" pitchFamily="34" charset="0"/>
              </a:rPr>
              <a:t>Oppimiskokonaisuuden</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ytimessä</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keskitytään</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visuaaliseen</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ilmeeseen</a:t>
            </a:r>
            <a:r>
              <a:rPr lang="en-US" sz="1600" dirty="0">
                <a:solidFill>
                  <a:srgbClr val="000000"/>
                </a:solidFill>
                <a:latin typeface="Liberation Sans" panose="020B0604020202020204" pitchFamily="34" charset="0"/>
              </a:rPr>
              <a:t> - </a:t>
            </a:r>
            <a:r>
              <a:rPr lang="en-US" sz="1600" dirty="0" err="1">
                <a:solidFill>
                  <a:srgbClr val="000000"/>
                </a:solidFill>
                <a:latin typeface="Liberation Sans" panose="020B0604020202020204" pitchFamily="34" charset="0"/>
              </a:rPr>
              <a:t>kuten</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logoon</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missioon</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iskulauseeseen</a:t>
            </a:r>
            <a:r>
              <a:rPr lang="en-US" sz="1600" dirty="0">
                <a:solidFill>
                  <a:srgbClr val="000000"/>
                </a:solidFill>
                <a:latin typeface="Liberation Sans" panose="020B0604020202020204" pitchFamily="34" charset="0"/>
              </a:rPr>
              <a:t> ja </a:t>
            </a:r>
            <a:r>
              <a:rPr lang="en-US" sz="1600" dirty="0" err="1">
                <a:solidFill>
                  <a:srgbClr val="000000"/>
                </a:solidFill>
                <a:latin typeface="Liberation Sans" panose="020B0604020202020204" pitchFamily="34" charset="0"/>
              </a:rPr>
              <a:t>uuden</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vihreän</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konseptin</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nimeen</a:t>
            </a:r>
            <a:r>
              <a:rPr lang="en-US" sz="1600" dirty="0">
                <a:solidFill>
                  <a:srgbClr val="000000"/>
                </a:solidFill>
                <a:latin typeface="Liberation Sans" panose="020B0604020202020204" pitchFamily="34" charset="0"/>
              </a:rPr>
              <a:t> - </a:t>
            </a:r>
            <a:r>
              <a:rPr lang="en-US" sz="1600" dirty="0" err="1">
                <a:solidFill>
                  <a:srgbClr val="000000"/>
                </a:solidFill>
                <a:latin typeface="Liberation Sans" panose="020B0604020202020204" pitchFamily="34" charset="0"/>
              </a:rPr>
              <a:t>sekä</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ensimmäiseen</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tärkeään</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asiakirjaan</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joka</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jokaisella</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yrityksellä</a:t>
            </a:r>
            <a:r>
              <a:rPr lang="en-US" sz="1600" dirty="0">
                <a:solidFill>
                  <a:srgbClr val="000000"/>
                </a:solidFill>
                <a:latin typeface="Liberation Sans" panose="020B0604020202020204" pitchFamily="34" charset="0"/>
              </a:rPr>
              <a:t> tai </a:t>
            </a:r>
            <a:r>
              <a:rPr lang="en-US" sz="1600" dirty="0" err="1">
                <a:solidFill>
                  <a:srgbClr val="000000"/>
                </a:solidFill>
                <a:latin typeface="Liberation Sans" panose="020B0604020202020204" pitchFamily="34" charset="0"/>
              </a:rPr>
              <a:t>organisaatiolla</a:t>
            </a:r>
            <a:r>
              <a:rPr lang="en-US" sz="1600" dirty="0">
                <a:solidFill>
                  <a:srgbClr val="000000"/>
                </a:solidFill>
                <a:latin typeface="Liberation Sans" panose="020B0604020202020204" pitchFamily="34" charset="0"/>
              </a:rPr>
              <a:t> on </a:t>
            </a:r>
            <a:r>
              <a:rPr lang="en-US" sz="1600" dirty="0" err="1">
                <a:solidFill>
                  <a:srgbClr val="000000"/>
                </a:solidFill>
                <a:latin typeface="Liberation Sans" panose="020B0604020202020204" pitchFamily="34" charset="0"/>
              </a:rPr>
              <a:t>oltava</a:t>
            </a:r>
            <a:r>
              <a:rPr lang="en-US" sz="1600" dirty="0">
                <a:solidFill>
                  <a:srgbClr val="000000"/>
                </a:solidFill>
                <a:latin typeface="Liberation Sans" panose="020B0604020202020204" pitchFamily="34" charset="0"/>
              </a:rPr>
              <a:t> - </a:t>
            </a:r>
            <a:r>
              <a:rPr lang="en-US" sz="1600" dirty="0" err="1">
                <a:solidFill>
                  <a:srgbClr val="000000"/>
                </a:solidFill>
                <a:latin typeface="Liberation Sans" panose="020B0604020202020204" pitchFamily="34" charset="0"/>
              </a:rPr>
              <a:t>perusliiketoimintasuunnitelmaan</a:t>
            </a:r>
            <a:r>
              <a:rPr lang="en-US" sz="1600" dirty="0">
                <a:solidFill>
                  <a:srgbClr val="000000"/>
                </a:solidFill>
                <a:latin typeface="Liberation Sans" panose="020B0604020202020204" pitchFamily="34" charset="0"/>
              </a:rPr>
              <a:t>.</a:t>
            </a:r>
          </a:p>
          <a:p>
            <a:pPr algn="just"/>
            <a:endParaRPr lang="en-US" sz="1600" dirty="0">
              <a:solidFill>
                <a:srgbClr val="000000"/>
              </a:solidFill>
              <a:latin typeface="Liberation Sans" panose="020B0604020202020204" pitchFamily="34" charset="0"/>
            </a:endParaRPr>
          </a:p>
          <a:p>
            <a:pPr algn="just"/>
            <a:r>
              <a:rPr lang="en-US" sz="1600" dirty="0" err="1">
                <a:solidFill>
                  <a:srgbClr val="000000"/>
                </a:solidFill>
                <a:latin typeface="Liberation Sans" panose="020B0604020202020204" pitchFamily="34" charset="0"/>
              </a:rPr>
              <a:t>Olemme</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valinneet</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tälle</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harjoituskierrokselle</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yhden</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sivun</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liiketoimintasuunnitelman</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koska</a:t>
            </a:r>
            <a:r>
              <a:rPr lang="en-US" sz="1600" dirty="0">
                <a:solidFill>
                  <a:srgbClr val="000000"/>
                </a:solidFill>
                <a:latin typeface="Liberation Sans" panose="020B0604020202020204" pitchFamily="34" charset="0"/>
              </a:rPr>
              <a:t> se on </a:t>
            </a:r>
            <a:r>
              <a:rPr lang="en-US" sz="1600" dirty="0" err="1">
                <a:solidFill>
                  <a:srgbClr val="000000"/>
                </a:solidFill>
                <a:latin typeface="Liberation Sans" panose="020B0604020202020204" pitchFamily="34" charset="0"/>
              </a:rPr>
              <a:t>helpompi</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toteuttaa</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kuin</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liiketoimintamallin</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kanvaasi</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mutta</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jos</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oppijoilla</a:t>
            </a:r>
            <a:r>
              <a:rPr lang="en-US" sz="1600" dirty="0">
                <a:solidFill>
                  <a:srgbClr val="000000"/>
                </a:solidFill>
                <a:latin typeface="Liberation Sans" panose="020B0604020202020204" pitchFamily="34" charset="0"/>
              </a:rPr>
              <a:t> on </a:t>
            </a:r>
            <a:r>
              <a:rPr lang="en-US" sz="1600" dirty="0" err="1">
                <a:solidFill>
                  <a:srgbClr val="000000"/>
                </a:solidFill>
                <a:latin typeface="Liberation Sans" panose="020B0604020202020204" pitchFamily="34" charset="0"/>
              </a:rPr>
              <a:t>riittävästi</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pohjatietoa</a:t>
            </a:r>
            <a:r>
              <a:rPr lang="en-US" sz="1600" dirty="0">
                <a:solidFill>
                  <a:srgbClr val="000000"/>
                </a:solidFill>
                <a:latin typeface="Liberation Sans" panose="020B0604020202020204" pitchFamily="34" charset="0"/>
              </a:rPr>
              <a:t> tai he </a:t>
            </a:r>
            <a:r>
              <a:rPr lang="en-US" sz="1600" dirty="0" err="1">
                <a:solidFill>
                  <a:srgbClr val="000000"/>
                </a:solidFill>
                <a:latin typeface="Liberation Sans" panose="020B0604020202020204" pitchFamily="34" charset="0"/>
              </a:rPr>
              <a:t>ovat</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edistyneempiä</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suunnitelma</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voidaan</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muuttaa</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haastavammaksi</a:t>
            </a:r>
            <a:r>
              <a:rPr lang="en-US" sz="1600" dirty="0">
                <a:solidFill>
                  <a:srgbClr val="000000"/>
                </a:solidFill>
                <a:latin typeface="Liberation Sans" panose="020B0604020202020204" pitchFamily="34" charset="0"/>
              </a:rPr>
              <a:t>.</a:t>
            </a:r>
          </a:p>
        </p:txBody>
      </p:sp>
      <p:grpSp>
        <p:nvGrpSpPr>
          <p:cNvPr id="19" name="Gruppieren 18">
            <a:extLst>
              <a:ext uri="{FF2B5EF4-FFF2-40B4-BE49-F238E27FC236}">
                <a16:creationId xmlns:a16="http://schemas.microsoft.com/office/drawing/2014/main" id="{F37F94C3-4E25-70B5-1FA0-06CD2940DB32}"/>
              </a:ext>
            </a:extLst>
          </p:cNvPr>
          <p:cNvGrpSpPr/>
          <p:nvPr/>
        </p:nvGrpSpPr>
        <p:grpSpPr>
          <a:xfrm>
            <a:off x="5853442" y="1196681"/>
            <a:ext cx="5652758" cy="4672692"/>
            <a:chOff x="5233941" y="685800"/>
            <a:chExt cx="6407475" cy="5486400"/>
          </a:xfrm>
        </p:grpSpPr>
        <p:sp>
          <p:nvSpPr>
            <p:cNvPr id="2" name="Freeform 2"/>
            <p:cNvSpPr/>
            <p:nvPr/>
          </p:nvSpPr>
          <p:spPr>
            <a:xfrm>
              <a:off x="5233941" y="685800"/>
              <a:ext cx="6407475" cy="5486400"/>
            </a:xfrm>
            <a:custGeom>
              <a:avLst/>
              <a:gdLst/>
              <a:ahLst/>
              <a:cxnLst/>
              <a:rect l="l" t="t" r="r" b="b"/>
              <a:pathLst>
                <a:path w="9611212" h="8229600">
                  <a:moveTo>
                    <a:pt x="0" y="0"/>
                  </a:moveTo>
                  <a:lnTo>
                    <a:pt x="9611212" y="0"/>
                  </a:lnTo>
                  <a:lnTo>
                    <a:pt x="9611212" y="8229600"/>
                  </a:lnTo>
                  <a:lnTo>
                    <a:pt x="0" y="8229600"/>
                  </a:lnTo>
                  <a:lnTo>
                    <a:pt x="0" y="0"/>
                  </a:lnTo>
                  <a:close/>
                </a:path>
              </a:pathLst>
            </a:custGeom>
            <a:blipFill>
              <a:blip r:embed="rId3">
                <a:extLst>
                  <a:ext uri="{96DAC541-7B7A-43D3-8B79-37D633B846F1}">
                    <asvg:svgBlip xmlns:asvg="http://schemas.microsoft.com/office/drawing/2016/SVG/main" xmlns="" r:embed="rId4"/>
                  </a:ext>
                </a:extLst>
              </a:blip>
              <a:stretch>
                <a:fillRect/>
              </a:stretch>
            </a:blipFill>
          </p:spPr>
          <p:txBody>
            <a:bodyPr/>
            <a:lstStyle/>
            <a:p>
              <a:endParaRPr lang="de-DE" sz="1200"/>
            </a:p>
          </p:txBody>
        </p:sp>
        <p:sp>
          <p:nvSpPr>
            <p:cNvPr id="3" name="Freeform 3"/>
            <p:cNvSpPr/>
            <p:nvPr/>
          </p:nvSpPr>
          <p:spPr>
            <a:xfrm>
              <a:off x="6727303" y="2844901"/>
              <a:ext cx="1257819" cy="1168199"/>
            </a:xfrm>
            <a:custGeom>
              <a:avLst/>
              <a:gdLst/>
              <a:ahLst/>
              <a:cxnLst/>
              <a:rect l="l" t="t" r="r" b="b"/>
              <a:pathLst>
                <a:path w="1886729" h="1752299">
                  <a:moveTo>
                    <a:pt x="0" y="0"/>
                  </a:moveTo>
                  <a:lnTo>
                    <a:pt x="1886729" y="0"/>
                  </a:lnTo>
                  <a:lnTo>
                    <a:pt x="1886729" y="1752300"/>
                  </a:lnTo>
                  <a:lnTo>
                    <a:pt x="0" y="1752300"/>
                  </a:lnTo>
                  <a:lnTo>
                    <a:pt x="0" y="0"/>
                  </a:lnTo>
                  <a:close/>
                </a:path>
              </a:pathLst>
            </a:custGeom>
            <a:blipFill>
              <a:blip r:embed="rId5">
                <a:extLst>
                  <a:ext uri="{96DAC541-7B7A-43D3-8B79-37D633B846F1}">
                    <asvg:svgBlip xmlns:asvg="http://schemas.microsoft.com/office/drawing/2016/SVG/main" xmlns="" r:embed="rId6"/>
                  </a:ext>
                </a:extLst>
              </a:blip>
              <a:stretch>
                <a:fillRect/>
              </a:stretch>
            </a:blipFill>
          </p:spPr>
          <p:txBody>
            <a:bodyPr/>
            <a:lstStyle/>
            <a:p>
              <a:endParaRPr lang="de-DE" sz="1200"/>
            </a:p>
          </p:txBody>
        </p:sp>
        <p:sp>
          <p:nvSpPr>
            <p:cNvPr id="6" name="TextBox 6"/>
            <p:cNvSpPr txBox="1"/>
            <p:nvPr/>
          </p:nvSpPr>
          <p:spPr>
            <a:xfrm>
              <a:off x="7304834" y="791991"/>
              <a:ext cx="1773953" cy="218008"/>
            </a:xfrm>
            <a:prstGeom prst="rect">
              <a:avLst/>
            </a:prstGeom>
          </p:spPr>
          <p:txBody>
            <a:bodyPr lIns="0" tIns="0" rIns="0" bIns="0" rtlCol="0" anchor="t">
              <a:spAutoFit/>
            </a:bodyPr>
            <a:lstStyle/>
            <a:p>
              <a:pPr>
                <a:lnSpc>
                  <a:spcPts val="1680"/>
                </a:lnSpc>
              </a:pPr>
              <a:r>
                <a:rPr lang="en-US" sz="1461" spc="-43">
                  <a:solidFill>
                    <a:srgbClr val="000000"/>
                  </a:solidFill>
                  <a:latin typeface="Poppins Bold"/>
                </a:rPr>
                <a:t>ESITTELYTILAISUUS</a:t>
              </a:r>
            </a:p>
          </p:txBody>
        </p:sp>
        <p:sp>
          <p:nvSpPr>
            <p:cNvPr id="7" name="TextBox 7"/>
            <p:cNvSpPr txBox="1"/>
            <p:nvPr/>
          </p:nvSpPr>
          <p:spPr>
            <a:xfrm>
              <a:off x="9253360" y="1876086"/>
              <a:ext cx="1996099" cy="205184"/>
            </a:xfrm>
            <a:prstGeom prst="rect">
              <a:avLst/>
            </a:prstGeom>
          </p:spPr>
          <p:txBody>
            <a:bodyPr lIns="0" tIns="0" rIns="0" bIns="0" rtlCol="0" anchor="t">
              <a:spAutoFit/>
            </a:bodyPr>
            <a:lstStyle/>
            <a:p>
              <a:pPr>
                <a:lnSpc>
                  <a:spcPts val="1603"/>
                </a:lnSpc>
              </a:pPr>
              <a:r>
                <a:rPr lang="en-US" sz="1394" spc="-41">
                  <a:solidFill>
                    <a:srgbClr val="FFFFFF"/>
                  </a:solidFill>
                  <a:latin typeface="Poppins Bold"/>
                </a:rPr>
                <a:t>TYÖKALUJEN TESTAUS</a:t>
              </a:r>
            </a:p>
          </p:txBody>
        </p:sp>
        <p:sp>
          <p:nvSpPr>
            <p:cNvPr id="8" name="TextBox 8"/>
            <p:cNvSpPr txBox="1"/>
            <p:nvPr/>
          </p:nvSpPr>
          <p:spPr>
            <a:xfrm>
              <a:off x="9660310" y="3296855"/>
              <a:ext cx="1773953" cy="436017"/>
            </a:xfrm>
            <a:prstGeom prst="rect">
              <a:avLst/>
            </a:prstGeom>
          </p:spPr>
          <p:txBody>
            <a:bodyPr lIns="0" tIns="0" rIns="0" bIns="0" rtlCol="0" anchor="t">
              <a:spAutoFit/>
            </a:bodyPr>
            <a:lstStyle/>
            <a:p>
              <a:pPr>
                <a:lnSpc>
                  <a:spcPts val="1680"/>
                </a:lnSpc>
              </a:pPr>
              <a:r>
                <a:rPr lang="en-US" sz="1461" spc="-43">
                  <a:solidFill>
                    <a:srgbClr val="000000"/>
                  </a:solidFill>
                  <a:latin typeface="Poppins Bold"/>
                </a:rPr>
                <a:t>LOGON, NIMEN JA ISKULAUSEEN LUOMINEN</a:t>
              </a:r>
            </a:p>
          </p:txBody>
        </p:sp>
        <p:sp>
          <p:nvSpPr>
            <p:cNvPr id="9" name="TextBox 9"/>
            <p:cNvSpPr txBox="1"/>
            <p:nvPr/>
          </p:nvSpPr>
          <p:spPr>
            <a:xfrm>
              <a:off x="9348582" y="4604427"/>
              <a:ext cx="1805654" cy="410369"/>
            </a:xfrm>
            <a:prstGeom prst="rect">
              <a:avLst/>
            </a:prstGeom>
          </p:spPr>
          <p:txBody>
            <a:bodyPr lIns="0" tIns="0" rIns="0" bIns="0" rtlCol="0" anchor="t">
              <a:spAutoFit/>
            </a:bodyPr>
            <a:lstStyle/>
            <a:p>
              <a:pPr>
                <a:lnSpc>
                  <a:spcPts val="1603"/>
                </a:lnSpc>
              </a:pPr>
              <a:r>
                <a:rPr lang="en-US" sz="1394" spc="-41">
                  <a:solidFill>
                    <a:srgbClr val="FFFFFF"/>
                  </a:solidFill>
                  <a:latin typeface="Poppins Bold"/>
                </a:rPr>
                <a:t>YKSISIVUINEN</a:t>
              </a:r>
            </a:p>
            <a:p>
              <a:pPr>
                <a:lnSpc>
                  <a:spcPts val="1603"/>
                </a:lnSpc>
              </a:pPr>
              <a:r>
                <a:rPr lang="en-US" sz="1394" spc="-41">
                  <a:solidFill>
                    <a:srgbClr val="FFFFFF"/>
                  </a:solidFill>
                  <a:latin typeface="Poppins Bold"/>
                </a:rPr>
                <a:t>LIIKETOIMINTASUUNNITELMA</a:t>
              </a:r>
            </a:p>
          </p:txBody>
        </p:sp>
        <p:sp>
          <p:nvSpPr>
            <p:cNvPr id="10" name="TextBox 10"/>
            <p:cNvSpPr txBox="1"/>
            <p:nvPr/>
          </p:nvSpPr>
          <p:spPr>
            <a:xfrm>
              <a:off x="7304834" y="5648024"/>
              <a:ext cx="1773953" cy="436017"/>
            </a:xfrm>
            <a:prstGeom prst="rect">
              <a:avLst/>
            </a:prstGeom>
          </p:spPr>
          <p:txBody>
            <a:bodyPr lIns="0" tIns="0" rIns="0" bIns="0" rtlCol="0" anchor="t">
              <a:spAutoFit/>
            </a:bodyPr>
            <a:lstStyle/>
            <a:p>
              <a:pPr>
                <a:lnSpc>
                  <a:spcPts val="1680"/>
                </a:lnSpc>
              </a:pPr>
              <a:r>
                <a:rPr lang="en-US" sz="1461" spc="-43">
                  <a:solidFill>
                    <a:srgbClr val="000000"/>
                  </a:solidFill>
                  <a:latin typeface="Poppins Bold"/>
                </a:rPr>
                <a:t>ESITYS</a:t>
              </a:r>
            </a:p>
            <a:p>
              <a:pPr>
                <a:lnSpc>
                  <a:spcPts val="1680"/>
                </a:lnSpc>
              </a:pPr>
              <a:r>
                <a:rPr lang="en-US" sz="1461" spc="-43">
                  <a:solidFill>
                    <a:srgbClr val="000000"/>
                  </a:solidFill>
                  <a:latin typeface="Poppins Bold"/>
                </a:rPr>
                <a:t>+ KESKUSTELU</a:t>
              </a:r>
            </a:p>
          </p:txBody>
        </p: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5233942" y="1310961"/>
            <a:ext cx="6515945" cy="4430843"/>
          </a:xfrm>
          <a:custGeom>
            <a:avLst/>
            <a:gdLst/>
            <a:ahLst/>
            <a:cxnLst/>
            <a:rect l="l" t="t" r="r" b="b"/>
            <a:pathLst>
              <a:path w="9773917" h="6646264">
                <a:moveTo>
                  <a:pt x="0" y="0"/>
                </a:moveTo>
                <a:lnTo>
                  <a:pt x="9773917" y="0"/>
                </a:lnTo>
                <a:lnTo>
                  <a:pt x="9773917" y="6646264"/>
                </a:lnTo>
                <a:lnTo>
                  <a:pt x="0" y="6646264"/>
                </a:lnTo>
                <a:lnTo>
                  <a:pt x="0" y="0"/>
                </a:lnTo>
                <a:close/>
              </a:path>
            </a:pathLst>
          </a:custGeom>
          <a:blipFill>
            <a:blip r:embed="rId3">
              <a:extLst>
                <a:ext uri="{96DAC541-7B7A-43D3-8B79-37D633B846F1}">
                  <asvg:svgBlip xmlns:asvg="http://schemas.microsoft.com/office/drawing/2016/SVG/main" xmlns="" r:embed="rId4"/>
                </a:ext>
              </a:extLst>
            </a:blip>
            <a:stretch>
              <a:fillRect/>
            </a:stretch>
          </a:blipFill>
        </p:spPr>
        <p:txBody>
          <a:bodyPr/>
          <a:lstStyle/>
          <a:p>
            <a:endParaRPr lang="de-DE" sz="1200"/>
          </a:p>
        </p:txBody>
      </p:sp>
      <p:sp>
        <p:nvSpPr>
          <p:cNvPr id="3" name="Freeform 3"/>
          <p:cNvSpPr/>
          <p:nvPr/>
        </p:nvSpPr>
        <p:spPr>
          <a:xfrm>
            <a:off x="5645806" y="2732275"/>
            <a:ext cx="1620629" cy="1588216"/>
          </a:xfrm>
          <a:custGeom>
            <a:avLst/>
            <a:gdLst/>
            <a:ahLst/>
            <a:cxnLst/>
            <a:rect l="l" t="t" r="r" b="b"/>
            <a:pathLst>
              <a:path w="2430943" h="2382324">
                <a:moveTo>
                  <a:pt x="0" y="0"/>
                </a:moveTo>
                <a:lnTo>
                  <a:pt x="2430943" y="0"/>
                </a:lnTo>
                <a:lnTo>
                  <a:pt x="2430943" y="2382324"/>
                </a:lnTo>
                <a:lnTo>
                  <a:pt x="0" y="2382324"/>
                </a:lnTo>
                <a:lnTo>
                  <a:pt x="0" y="0"/>
                </a:lnTo>
                <a:close/>
              </a:path>
            </a:pathLst>
          </a:custGeom>
          <a:blipFill>
            <a:blip r:embed="rId5">
              <a:extLst>
                <a:ext uri="{96DAC541-7B7A-43D3-8B79-37D633B846F1}">
                  <asvg:svgBlip xmlns:asvg="http://schemas.microsoft.com/office/drawing/2016/SVG/main" xmlns="" r:embed="rId6"/>
                </a:ext>
              </a:extLst>
            </a:blip>
            <a:stretch>
              <a:fillRect/>
            </a:stretch>
          </a:blipFill>
        </p:spPr>
        <p:txBody>
          <a:bodyPr/>
          <a:lstStyle/>
          <a:p>
            <a:endParaRPr lang="de-DE" sz="1200"/>
          </a:p>
        </p:txBody>
      </p:sp>
      <p:sp>
        <p:nvSpPr>
          <p:cNvPr id="4" name="TextBox 4"/>
          <p:cNvSpPr txBox="1"/>
          <p:nvPr/>
        </p:nvSpPr>
        <p:spPr>
          <a:xfrm>
            <a:off x="639749" y="1321053"/>
            <a:ext cx="5283485" cy="423193"/>
          </a:xfrm>
          <a:prstGeom prst="rect">
            <a:avLst/>
          </a:prstGeom>
        </p:spPr>
        <p:txBody>
          <a:bodyPr wrap="square" lIns="0" tIns="0" rIns="0" bIns="0" rtlCol="0" anchor="t">
            <a:spAutoFit/>
          </a:bodyPr>
          <a:lstStyle/>
          <a:p>
            <a:pPr>
              <a:lnSpc>
                <a:spcPts val="3267"/>
              </a:lnSpc>
              <a:spcBef>
                <a:spcPct val="0"/>
              </a:spcBef>
            </a:pPr>
            <a:r>
              <a:rPr lang="en-US" sz="2800">
                <a:solidFill>
                  <a:srgbClr val="0B7940"/>
                </a:solidFill>
                <a:latin typeface="Liberation Sans"/>
                <a:ea typeface="+mj-ea"/>
                <a:cs typeface="+mj-cs"/>
              </a:rPr>
              <a:t>VAIHTOEHTOISET </a:t>
            </a:r>
            <a:r>
              <a:rPr lang="en-US" sz="3200">
                <a:solidFill>
                  <a:srgbClr val="0B7940"/>
                </a:solidFill>
                <a:latin typeface="Liberation Sans"/>
                <a:ea typeface="+mj-ea"/>
                <a:cs typeface="+mj-cs"/>
              </a:rPr>
              <a:t>TOIMINNOT</a:t>
            </a:r>
          </a:p>
        </p:txBody>
      </p:sp>
      <p:sp>
        <p:nvSpPr>
          <p:cNvPr id="5" name="TextBox 5"/>
          <p:cNvSpPr txBox="1"/>
          <p:nvPr/>
        </p:nvSpPr>
        <p:spPr>
          <a:xfrm>
            <a:off x="712495" y="2193081"/>
            <a:ext cx="4315515" cy="4078039"/>
          </a:xfrm>
          <a:prstGeom prst="rect">
            <a:avLst/>
          </a:prstGeom>
        </p:spPr>
        <p:txBody>
          <a:bodyPr lIns="0" tIns="0" rIns="0" bIns="0" rtlCol="0" anchor="t">
            <a:spAutoFit/>
          </a:bodyPr>
          <a:lstStyle/>
          <a:p>
            <a:pPr algn="just"/>
            <a:r>
              <a:rPr lang="en-US" sz="1600" dirty="0" err="1">
                <a:solidFill>
                  <a:srgbClr val="000000"/>
                </a:solidFill>
                <a:latin typeface="Liberation Sans" panose="020B0604020202020204" pitchFamily="34" charset="0"/>
              </a:rPr>
              <a:t>Vaihtoehtoisia</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aktiviteetteja</a:t>
            </a:r>
            <a:r>
              <a:rPr lang="en-US" sz="1600" dirty="0">
                <a:solidFill>
                  <a:srgbClr val="000000"/>
                </a:solidFill>
                <a:latin typeface="Liberation Sans" panose="020B0604020202020204" pitchFamily="34" charset="0"/>
              </a:rPr>
              <a:t> - </a:t>
            </a:r>
            <a:r>
              <a:rPr lang="en-US" sz="1600" dirty="0" err="1">
                <a:solidFill>
                  <a:srgbClr val="000000"/>
                </a:solidFill>
                <a:latin typeface="Liberation Sans" panose="020B0604020202020204" pitchFamily="34" charset="0"/>
              </a:rPr>
              <a:t>kuten</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nimestä</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käy</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ilmi</a:t>
            </a:r>
            <a:r>
              <a:rPr lang="en-US" sz="1600" dirty="0">
                <a:solidFill>
                  <a:srgbClr val="000000"/>
                </a:solidFill>
                <a:latin typeface="Liberation Sans" panose="020B0604020202020204" pitchFamily="34" charset="0"/>
              </a:rPr>
              <a:t> - </a:t>
            </a:r>
            <a:r>
              <a:rPr lang="en-US" sz="1600" dirty="0" err="1">
                <a:solidFill>
                  <a:srgbClr val="000000"/>
                </a:solidFill>
                <a:latin typeface="Liberation Sans" panose="020B0604020202020204" pitchFamily="34" charset="0"/>
              </a:rPr>
              <a:t>voidaan</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käyttää</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vaihtoehtoisesti</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oppimiskokonaisuuden</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pääkonseptissa</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esitettyjen</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pääaktiviteettien</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kanssa</a:t>
            </a:r>
            <a:r>
              <a:rPr lang="en-US" sz="1600" dirty="0">
                <a:solidFill>
                  <a:srgbClr val="000000"/>
                </a:solidFill>
                <a:latin typeface="Liberation Sans" panose="020B0604020202020204" pitchFamily="34" charset="0"/>
              </a:rPr>
              <a:t>.</a:t>
            </a:r>
          </a:p>
          <a:p>
            <a:pPr algn="just"/>
            <a:endParaRPr lang="en-US" sz="1600" dirty="0">
              <a:solidFill>
                <a:srgbClr val="000000"/>
              </a:solidFill>
              <a:latin typeface="Liberation Sans" panose="020B0604020202020204" pitchFamily="34" charset="0"/>
            </a:endParaRPr>
          </a:p>
          <a:p>
            <a:pPr algn="just"/>
            <a:r>
              <a:rPr lang="en-US" sz="1600" dirty="0">
                <a:solidFill>
                  <a:srgbClr val="000000"/>
                </a:solidFill>
                <a:latin typeface="Liberation Sans" panose="020B0604020202020204" pitchFamily="34" charset="0"/>
              </a:rPr>
              <a:t>Ne </a:t>
            </a:r>
            <a:r>
              <a:rPr lang="en-US" sz="1600" dirty="0" err="1">
                <a:solidFill>
                  <a:srgbClr val="000000"/>
                </a:solidFill>
                <a:latin typeface="Liberation Sans" panose="020B0604020202020204" pitchFamily="34" charset="0"/>
              </a:rPr>
              <a:t>ovat</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myös</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loistavia</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välineitä</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opettajille</a:t>
            </a:r>
            <a:r>
              <a:rPr lang="en-US" sz="1600" dirty="0">
                <a:solidFill>
                  <a:srgbClr val="000000"/>
                </a:solidFill>
                <a:latin typeface="Liberation Sans" panose="020B0604020202020204" pitchFamily="34" charset="0"/>
              </a:rPr>
              <a:t> ja </a:t>
            </a:r>
            <a:r>
              <a:rPr lang="en-US" sz="1600" dirty="0" err="1">
                <a:solidFill>
                  <a:srgbClr val="000000"/>
                </a:solidFill>
                <a:latin typeface="Liberation Sans" panose="020B0604020202020204" pitchFamily="34" charset="0"/>
              </a:rPr>
              <a:t>kouluttajille</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jotka</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haluavat</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henkilökohtaisemman</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kontaktin</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oppilaisiin</a:t>
            </a:r>
            <a:r>
              <a:rPr lang="en-US" sz="1600" dirty="0">
                <a:solidFill>
                  <a:srgbClr val="000000"/>
                </a:solidFill>
                <a:latin typeface="Liberation Sans" panose="020B0604020202020204" pitchFamily="34" charset="0"/>
              </a:rPr>
              <a:t> tai </a:t>
            </a:r>
            <a:r>
              <a:rPr lang="en-US" sz="1600" dirty="0" err="1">
                <a:solidFill>
                  <a:srgbClr val="000000"/>
                </a:solidFill>
                <a:latin typeface="Liberation Sans" panose="020B0604020202020204" pitchFamily="34" charset="0"/>
              </a:rPr>
              <a:t>luokissa</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joissa</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vaaditaan</a:t>
            </a:r>
            <a:r>
              <a:rPr lang="en-US" sz="1600" dirty="0">
                <a:solidFill>
                  <a:srgbClr val="000000"/>
                </a:solidFill>
                <a:latin typeface="Liberation Sans" panose="020B0604020202020204" pitchFamily="34" charset="0"/>
              </a:rPr>
              <a:t> tai </a:t>
            </a:r>
            <a:r>
              <a:rPr lang="en-US" sz="1600" dirty="0" err="1">
                <a:solidFill>
                  <a:srgbClr val="000000"/>
                </a:solidFill>
                <a:latin typeface="Liberation Sans" panose="020B0604020202020204" pitchFamily="34" charset="0"/>
              </a:rPr>
              <a:t>suositaan</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perinteisempää</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lähestymistapaa</a:t>
            </a:r>
            <a:r>
              <a:rPr lang="en-US" sz="1600" dirty="0">
                <a:solidFill>
                  <a:srgbClr val="000000"/>
                </a:solidFill>
                <a:latin typeface="Liberation Sans" panose="020B0604020202020204" pitchFamily="34" charset="0"/>
              </a:rPr>
              <a:t>.</a:t>
            </a:r>
          </a:p>
          <a:p>
            <a:pPr algn="just"/>
            <a:endParaRPr lang="en-US" sz="1600" dirty="0">
              <a:solidFill>
                <a:srgbClr val="000000"/>
              </a:solidFill>
              <a:latin typeface="Liberation Sans" panose="020B0604020202020204" pitchFamily="34" charset="0"/>
            </a:endParaRPr>
          </a:p>
          <a:p>
            <a:pPr algn="just"/>
            <a:r>
              <a:rPr lang="en-US" sz="1600" dirty="0" err="1">
                <a:solidFill>
                  <a:srgbClr val="000000"/>
                </a:solidFill>
                <a:latin typeface="Liberation Sans" panose="020B0604020202020204" pitchFamily="34" charset="0"/>
              </a:rPr>
              <a:t>Vaihtoehtoinen</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toiminta</a:t>
            </a:r>
            <a:r>
              <a:rPr lang="en-US" sz="1600" dirty="0">
                <a:solidFill>
                  <a:srgbClr val="000000"/>
                </a:solidFill>
                <a:latin typeface="Liberation Sans" panose="020B0604020202020204" pitchFamily="34" charset="0"/>
              </a:rPr>
              <a:t> on </a:t>
            </a:r>
            <a:r>
              <a:rPr lang="en-US" sz="1600" dirty="0" err="1">
                <a:solidFill>
                  <a:srgbClr val="000000"/>
                </a:solidFill>
                <a:latin typeface="Liberation Sans" panose="020B0604020202020204" pitchFamily="34" charset="0"/>
              </a:rPr>
              <a:t>monipuolista</a:t>
            </a:r>
            <a:r>
              <a:rPr lang="en-US" sz="1600" dirty="0">
                <a:solidFill>
                  <a:srgbClr val="000000"/>
                </a:solidFill>
                <a:latin typeface="Liberation Sans" panose="020B0604020202020204" pitchFamily="34" charset="0"/>
              </a:rPr>
              <a:t> - se </a:t>
            </a:r>
            <a:r>
              <a:rPr lang="en-US" sz="1600" dirty="0" err="1">
                <a:solidFill>
                  <a:srgbClr val="000000"/>
                </a:solidFill>
                <a:latin typeface="Liberation Sans" panose="020B0604020202020204" pitchFamily="34" charset="0"/>
              </a:rPr>
              <a:t>tarkoittaa</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että</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sitä</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voidaan</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käyttää</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erilaisissa</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ympäristöissä</a:t>
            </a:r>
            <a:r>
              <a:rPr lang="en-US" sz="1600" dirty="0">
                <a:solidFill>
                  <a:srgbClr val="000000"/>
                </a:solidFill>
                <a:latin typeface="Liberation Sans" panose="020B0604020202020204" pitchFamily="34" charset="0"/>
              </a:rPr>
              <a:t> ja </a:t>
            </a:r>
            <a:r>
              <a:rPr lang="en-US" sz="1600" dirty="0" err="1">
                <a:solidFill>
                  <a:srgbClr val="000000"/>
                </a:solidFill>
                <a:latin typeface="Liberation Sans" panose="020B0604020202020204" pitchFamily="34" charset="0"/>
              </a:rPr>
              <a:t>eri</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luokissa</a:t>
            </a:r>
            <a:r>
              <a:rPr lang="en-US" sz="1600" dirty="0">
                <a:solidFill>
                  <a:srgbClr val="000000"/>
                </a:solidFill>
                <a:latin typeface="Liberation Sans" panose="020B0604020202020204" pitchFamily="34" charset="0"/>
              </a:rPr>
              <a:t> ja </a:t>
            </a:r>
            <a:r>
              <a:rPr lang="en-US" sz="1600" dirty="0" err="1">
                <a:solidFill>
                  <a:srgbClr val="000000"/>
                </a:solidFill>
                <a:latin typeface="Liberation Sans" panose="020B0604020202020204" pitchFamily="34" charset="0"/>
              </a:rPr>
              <a:t>eri</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aiheista</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riippumatta</a:t>
            </a:r>
            <a:r>
              <a:rPr lang="en-US" sz="1600" dirty="0">
                <a:solidFill>
                  <a:srgbClr val="000000"/>
                </a:solidFill>
                <a:latin typeface="Liberation Sans" panose="020B0604020202020204" pitchFamily="34" charset="0"/>
              </a:rPr>
              <a:t>.</a:t>
            </a:r>
          </a:p>
          <a:p>
            <a:pPr algn="just">
              <a:lnSpc>
                <a:spcPts val="1840"/>
              </a:lnSpc>
            </a:pPr>
            <a:endParaRPr lang="en-US" sz="1400" dirty="0">
              <a:solidFill>
                <a:srgbClr val="000000"/>
              </a:solidFill>
              <a:latin typeface="Poppins"/>
            </a:endParaRPr>
          </a:p>
        </p:txBody>
      </p:sp>
      <p:sp>
        <p:nvSpPr>
          <p:cNvPr id="6" name="TextBox 6"/>
          <p:cNvSpPr txBox="1"/>
          <p:nvPr/>
        </p:nvSpPr>
        <p:spPr>
          <a:xfrm>
            <a:off x="8584366" y="1483249"/>
            <a:ext cx="3039658" cy="218008"/>
          </a:xfrm>
          <a:prstGeom prst="rect">
            <a:avLst/>
          </a:prstGeom>
        </p:spPr>
        <p:txBody>
          <a:bodyPr lIns="0" tIns="0" rIns="0" bIns="0" rtlCol="0" anchor="t">
            <a:spAutoFit/>
          </a:bodyPr>
          <a:lstStyle/>
          <a:p>
            <a:pPr>
              <a:lnSpc>
                <a:spcPts val="1680"/>
              </a:lnSpc>
            </a:pPr>
            <a:r>
              <a:rPr lang="en-US" sz="1461" spc="-43">
                <a:solidFill>
                  <a:srgbClr val="000000"/>
                </a:solidFill>
                <a:latin typeface="Poppins Bold"/>
              </a:rPr>
              <a:t>SISÄÄNKIRJAUTUMISTA JA ULOSKIRJAUTUMISTA KOSKEVAT KYSYMYKSET</a:t>
            </a:r>
          </a:p>
        </p:txBody>
      </p:sp>
      <p:sp>
        <p:nvSpPr>
          <p:cNvPr id="7" name="TextBox 7"/>
          <p:cNvSpPr txBox="1"/>
          <p:nvPr/>
        </p:nvSpPr>
        <p:spPr>
          <a:xfrm>
            <a:off x="8584366" y="3411015"/>
            <a:ext cx="3039658" cy="218008"/>
          </a:xfrm>
          <a:prstGeom prst="rect">
            <a:avLst/>
          </a:prstGeom>
        </p:spPr>
        <p:txBody>
          <a:bodyPr lIns="0" tIns="0" rIns="0" bIns="0" rtlCol="0" anchor="t">
            <a:spAutoFit/>
          </a:bodyPr>
          <a:lstStyle/>
          <a:p>
            <a:pPr>
              <a:lnSpc>
                <a:spcPts val="1680"/>
              </a:lnSpc>
            </a:pPr>
            <a:r>
              <a:rPr lang="en-US" sz="1461" spc="-43">
                <a:solidFill>
                  <a:srgbClr val="000000"/>
                </a:solidFill>
                <a:latin typeface="Poppins Bold"/>
              </a:rPr>
              <a:t>PIIRTELEMÄSSÄ YHDESSÄ</a:t>
            </a:r>
          </a:p>
        </p:txBody>
      </p:sp>
      <p:sp>
        <p:nvSpPr>
          <p:cNvPr id="8" name="TextBox 8"/>
          <p:cNvSpPr txBox="1"/>
          <p:nvPr/>
        </p:nvSpPr>
        <p:spPr>
          <a:xfrm>
            <a:off x="8584366" y="4409947"/>
            <a:ext cx="3039658" cy="218008"/>
          </a:xfrm>
          <a:prstGeom prst="rect">
            <a:avLst/>
          </a:prstGeom>
        </p:spPr>
        <p:txBody>
          <a:bodyPr lIns="0" tIns="0" rIns="0" bIns="0" rtlCol="0" anchor="t">
            <a:spAutoFit/>
          </a:bodyPr>
          <a:lstStyle/>
          <a:p>
            <a:pPr>
              <a:lnSpc>
                <a:spcPts val="1680"/>
              </a:lnSpc>
            </a:pPr>
            <a:r>
              <a:rPr lang="en-US" sz="1461" spc="-43">
                <a:solidFill>
                  <a:srgbClr val="FFFFFF"/>
                </a:solidFill>
                <a:latin typeface="Poppins Bold"/>
              </a:rPr>
              <a:t>LÄHTÖPAIKKA</a:t>
            </a:r>
          </a:p>
        </p:txBody>
      </p:sp>
      <p:sp>
        <p:nvSpPr>
          <p:cNvPr id="9" name="TextBox 9"/>
          <p:cNvSpPr txBox="1"/>
          <p:nvPr/>
        </p:nvSpPr>
        <p:spPr>
          <a:xfrm>
            <a:off x="8584366" y="5334769"/>
            <a:ext cx="3039658" cy="218008"/>
          </a:xfrm>
          <a:prstGeom prst="rect">
            <a:avLst/>
          </a:prstGeom>
        </p:spPr>
        <p:txBody>
          <a:bodyPr lIns="0" tIns="0" rIns="0" bIns="0" rtlCol="0" anchor="t">
            <a:spAutoFit/>
          </a:bodyPr>
          <a:lstStyle/>
          <a:p>
            <a:pPr>
              <a:lnSpc>
                <a:spcPts val="1680"/>
              </a:lnSpc>
            </a:pPr>
            <a:r>
              <a:rPr lang="en-US" sz="1461" spc="-43">
                <a:solidFill>
                  <a:srgbClr val="000000"/>
                </a:solidFill>
                <a:latin typeface="Poppins Bold"/>
              </a:rPr>
              <a:t>WORLD CAFE</a:t>
            </a:r>
          </a:p>
        </p:txBody>
      </p:sp>
      <p:sp>
        <p:nvSpPr>
          <p:cNvPr id="18" name="TextBox 18"/>
          <p:cNvSpPr txBox="1"/>
          <p:nvPr/>
        </p:nvSpPr>
        <p:spPr>
          <a:xfrm>
            <a:off x="8346456" y="2411137"/>
            <a:ext cx="3039658" cy="218008"/>
          </a:xfrm>
          <a:prstGeom prst="rect">
            <a:avLst/>
          </a:prstGeom>
        </p:spPr>
        <p:txBody>
          <a:bodyPr lIns="0" tIns="0" rIns="0" bIns="0" rtlCol="0" anchor="t">
            <a:spAutoFit/>
          </a:bodyPr>
          <a:lstStyle/>
          <a:p>
            <a:pPr>
              <a:lnSpc>
                <a:spcPts val="1680"/>
              </a:lnSpc>
            </a:pPr>
            <a:r>
              <a:rPr lang="en-US" sz="1461" spc="-43">
                <a:solidFill>
                  <a:srgbClr val="FFFFFF"/>
                </a:solidFill>
                <a:latin typeface="Poppins Bold"/>
              </a:rPr>
              <a:t>KUKA? MITÄ? MILLOIN? MIKSI?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nvSpPr>
        <p:spPr>
          <a:xfrm>
            <a:off x="685800" y="1528767"/>
            <a:ext cx="5201292" cy="423193"/>
          </a:xfrm>
          <a:prstGeom prst="rect">
            <a:avLst/>
          </a:prstGeom>
        </p:spPr>
        <p:txBody>
          <a:bodyPr wrap="square" lIns="0" tIns="0" rIns="0" bIns="0" rtlCol="0" anchor="t">
            <a:spAutoFit/>
          </a:bodyPr>
          <a:lstStyle/>
          <a:p>
            <a:pPr>
              <a:lnSpc>
                <a:spcPts val="3267"/>
              </a:lnSpc>
              <a:spcBef>
                <a:spcPct val="0"/>
              </a:spcBef>
            </a:pPr>
            <a:r>
              <a:rPr lang="en-US" sz="2800">
                <a:solidFill>
                  <a:srgbClr val="0B7940"/>
                </a:solidFill>
                <a:latin typeface="Liberation Sans"/>
                <a:ea typeface="+mj-ea"/>
                <a:cs typeface="+mj-cs"/>
              </a:rPr>
              <a:t>LIIKETOIMINTAAN VALMISTAUTUMINEN</a:t>
            </a:r>
          </a:p>
        </p:txBody>
      </p:sp>
      <p:sp>
        <p:nvSpPr>
          <p:cNvPr id="5" name="TextBox 5"/>
          <p:cNvSpPr txBox="1"/>
          <p:nvPr/>
        </p:nvSpPr>
        <p:spPr>
          <a:xfrm>
            <a:off x="685800" y="2431443"/>
            <a:ext cx="4315515" cy="3200876"/>
          </a:xfrm>
          <a:prstGeom prst="rect">
            <a:avLst/>
          </a:prstGeom>
        </p:spPr>
        <p:txBody>
          <a:bodyPr lIns="0" tIns="0" rIns="0" bIns="0" rtlCol="0" anchor="t">
            <a:spAutoFit/>
          </a:bodyPr>
          <a:lstStyle/>
          <a:p>
            <a:r>
              <a:rPr lang="en-US" sz="1600" dirty="0" err="1">
                <a:solidFill>
                  <a:srgbClr val="000000"/>
                </a:solidFill>
                <a:latin typeface="Liberation Sans" panose="020B0604020202020204" pitchFamily="34" charset="0"/>
              </a:rPr>
              <a:t>Oppimiskokonaisuuden</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viimeisessä</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osassa</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keskitytään</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yrityksen</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pyörittämiseen</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liittyviin</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taloudellisiin</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näkökohtiin</a:t>
            </a:r>
            <a:r>
              <a:rPr lang="en-US" sz="1600" dirty="0">
                <a:solidFill>
                  <a:srgbClr val="000000"/>
                </a:solidFill>
                <a:latin typeface="Liberation Sans" panose="020B0604020202020204" pitchFamily="34" charset="0"/>
              </a:rPr>
              <a:t>. Se </a:t>
            </a:r>
            <a:r>
              <a:rPr lang="en-US" sz="1600" dirty="0" err="1">
                <a:solidFill>
                  <a:srgbClr val="000000"/>
                </a:solidFill>
                <a:latin typeface="Liberation Sans" panose="020B0604020202020204" pitchFamily="34" charset="0"/>
              </a:rPr>
              <a:t>alkaa</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lukuharjoituksella</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yrityksen</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perustamisen</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tarkistuslista</a:t>
            </a:r>
            <a:r>
              <a:rPr lang="en-US" sz="1600" dirty="0">
                <a:solidFill>
                  <a:srgbClr val="000000"/>
                </a:solidFill>
                <a:latin typeface="Liberation Sans" panose="020B0604020202020204" pitchFamily="34" charset="0"/>
              </a:rPr>
              <a:t>), ja </a:t>
            </a:r>
            <a:r>
              <a:rPr lang="en-US" sz="1600" dirty="0" err="1">
                <a:solidFill>
                  <a:srgbClr val="000000"/>
                </a:solidFill>
                <a:latin typeface="Liberation Sans" panose="020B0604020202020204" pitchFamily="34" charset="0"/>
              </a:rPr>
              <a:t>siinä</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pyydetään</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oppijoita</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tutkimaan</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paikallista</a:t>
            </a:r>
            <a:r>
              <a:rPr lang="en-US" sz="1600" dirty="0">
                <a:solidFill>
                  <a:srgbClr val="000000"/>
                </a:solidFill>
                <a:latin typeface="Liberation Sans" panose="020B0604020202020204" pitchFamily="34" charset="0"/>
              </a:rPr>
              <a:t>/</a:t>
            </a:r>
            <a:r>
              <a:rPr lang="en-US" sz="1600" dirty="0" err="1">
                <a:solidFill>
                  <a:srgbClr val="000000"/>
                </a:solidFill>
                <a:latin typeface="Liberation Sans" panose="020B0604020202020204" pitchFamily="34" charset="0"/>
              </a:rPr>
              <a:t>alueellista</a:t>
            </a:r>
            <a:r>
              <a:rPr lang="en-US" sz="1600" dirty="0">
                <a:solidFill>
                  <a:srgbClr val="000000"/>
                </a:solidFill>
                <a:latin typeface="Liberation Sans" panose="020B0604020202020204" pitchFamily="34" charset="0"/>
              </a:rPr>
              <a:t>/</a:t>
            </a:r>
            <a:r>
              <a:rPr lang="en-US" sz="1600" dirty="0" err="1">
                <a:solidFill>
                  <a:srgbClr val="000000"/>
                </a:solidFill>
                <a:latin typeface="Liberation Sans" panose="020B0604020202020204" pitchFamily="34" charset="0"/>
              </a:rPr>
              <a:t>kansallista</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lainsäädäntöä</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joka</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koskee</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liiketoimintakonseptia</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jonka</a:t>
            </a:r>
            <a:r>
              <a:rPr lang="en-US" sz="1600" dirty="0">
                <a:solidFill>
                  <a:srgbClr val="000000"/>
                </a:solidFill>
                <a:latin typeface="Liberation Sans" panose="020B0604020202020204" pitchFamily="34" charset="0"/>
              </a:rPr>
              <a:t> he </a:t>
            </a:r>
            <a:r>
              <a:rPr lang="en-US" sz="1600" dirty="0" err="1">
                <a:solidFill>
                  <a:srgbClr val="000000"/>
                </a:solidFill>
                <a:latin typeface="Liberation Sans" panose="020B0604020202020204" pitchFamily="34" charset="0"/>
              </a:rPr>
              <a:t>haluaisivat</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perustaa</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Tämä</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oppimiskokonaisuuden</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osa</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päättyy</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uuden</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yrityksen</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rahoitusmahdollisuuksia</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koskevaan</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aivoriiheen</a:t>
            </a:r>
            <a:r>
              <a:rPr lang="en-US" sz="1600" dirty="0">
                <a:solidFill>
                  <a:srgbClr val="000000"/>
                </a:solidFill>
                <a:latin typeface="Liberation Sans" panose="020B0604020202020204" pitchFamily="34" charset="0"/>
              </a:rPr>
              <a:t> ja </a:t>
            </a:r>
            <a:r>
              <a:rPr lang="en-US" sz="1600" dirty="0" err="1">
                <a:solidFill>
                  <a:srgbClr val="000000"/>
                </a:solidFill>
                <a:latin typeface="Liberation Sans" panose="020B0604020202020204" pitchFamily="34" charset="0"/>
              </a:rPr>
              <a:t>rahoitussuunnitelman</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laatimiseen</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ensimmäiseksi</a:t>
            </a:r>
            <a:r>
              <a:rPr lang="en-US" sz="1600" dirty="0">
                <a:solidFill>
                  <a:srgbClr val="000000"/>
                </a:solidFill>
                <a:latin typeface="Liberation Sans" panose="020B0604020202020204" pitchFamily="34" charset="0"/>
              </a:rPr>
              <a:t> </a:t>
            </a:r>
            <a:r>
              <a:rPr lang="en-US" sz="1600" dirty="0" err="1">
                <a:solidFill>
                  <a:srgbClr val="000000"/>
                </a:solidFill>
                <a:latin typeface="Liberation Sans" panose="020B0604020202020204" pitchFamily="34" charset="0"/>
              </a:rPr>
              <a:t>kalenterivuodeksi</a:t>
            </a:r>
            <a:r>
              <a:rPr lang="en-US" sz="1600" dirty="0">
                <a:solidFill>
                  <a:srgbClr val="000000"/>
                </a:solidFill>
                <a:latin typeface="Liberation Sans" panose="020B0604020202020204" pitchFamily="34" charset="0"/>
              </a:rPr>
              <a:t>.</a:t>
            </a:r>
          </a:p>
        </p:txBody>
      </p:sp>
      <p:grpSp>
        <p:nvGrpSpPr>
          <p:cNvPr id="19" name="Gruppieren 18">
            <a:extLst>
              <a:ext uri="{FF2B5EF4-FFF2-40B4-BE49-F238E27FC236}">
                <a16:creationId xmlns:a16="http://schemas.microsoft.com/office/drawing/2014/main" id="{69CE95FA-70E4-FA49-D901-DA3A73A2B42D}"/>
              </a:ext>
            </a:extLst>
          </p:cNvPr>
          <p:cNvGrpSpPr/>
          <p:nvPr/>
        </p:nvGrpSpPr>
        <p:grpSpPr>
          <a:xfrm>
            <a:off x="5887092" y="1108993"/>
            <a:ext cx="5708037" cy="4738955"/>
            <a:chOff x="5233941" y="685800"/>
            <a:chExt cx="6407475" cy="5486400"/>
          </a:xfrm>
        </p:grpSpPr>
        <p:sp>
          <p:nvSpPr>
            <p:cNvPr id="2" name="Freeform 2"/>
            <p:cNvSpPr/>
            <p:nvPr/>
          </p:nvSpPr>
          <p:spPr>
            <a:xfrm>
              <a:off x="5233941" y="685800"/>
              <a:ext cx="6407475" cy="5486400"/>
            </a:xfrm>
            <a:custGeom>
              <a:avLst/>
              <a:gdLst/>
              <a:ahLst/>
              <a:cxnLst/>
              <a:rect l="l" t="t" r="r" b="b"/>
              <a:pathLst>
                <a:path w="9611212" h="8229600">
                  <a:moveTo>
                    <a:pt x="0" y="0"/>
                  </a:moveTo>
                  <a:lnTo>
                    <a:pt x="9611212" y="0"/>
                  </a:lnTo>
                  <a:lnTo>
                    <a:pt x="9611212" y="8229600"/>
                  </a:lnTo>
                  <a:lnTo>
                    <a:pt x="0" y="8229600"/>
                  </a:lnTo>
                  <a:lnTo>
                    <a:pt x="0" y="0"/>
                  </a:lnTo>
                  <a:close/>
                </a:path>
              </a:pathLst>
            </a:custGeom>
            <a:blipFill>
              <a:blip r:embed="rId3">
                <a:extLst>
                  <a:ext uri="{96DAC541-7B7A-43D3-8B79-37D633B846F1}">
                    <asvg:svgBlip xmlns:asvg="http://schemas.microsoft.com/office/drawing/2016/SVG/main" xmlns="" r:embed="rId4"/>
                  </a:ext>
                </a:extLst>
              </a:blip>
              <a:stretch>
                <a:fillRect/>
              </a:stretch>
            </a:blipFill>
          </p:spPr>
          <p:txBody>
            <a:bodyPr/>
            <a:lstStyle/>
            <a:p>
              <a:endParaRPr lang="de-DE" sz="1200"/>
            </a:p>
          </p:txBody>
        </p:sp>
        <p:sp>
          <p:nvSpPr>
            <p:cNvPr id="3" name="Freeform 3"/>
            <p:cNvSpPr/>
            <p:nvPr/>
          </p:nvSpPr>
          <p:spPr>
            <a:xfrm>
              <a:off x="6727303" y="2844901"/>
              <a:ext cx="1257819" cy="1168199"/>
            </a:xfrm>
            <a:custGeom>
              <a:avLst/>
              <a:gdLst/>
              <a:ahLst/>
              <a:cxnLst/>
              <a:rect l="l" t="t" r="r" b="b"/>
              <a:pathLst>
                <a:path w="1886729" h="1752299">
                  <a:moveTo>
                    <a:pt x="0" y="0"/>
                  </a:moveTo>
                  <a:lnTo>
                    <a:pt x="1886729" y="0"/>
                  </a:lnTo>
                  <a:lnTo>
                    <a:pt x="1886729" y="1752300"/>
                  </a:lnTo>
                  <a:lnTo>
                    <a:pt x="0" y="1752300"/>
                  </a:lnTo>
                  <a:lnTo>
                    <a:pt x="0" y="0"/>
                  </a:lnTo>
                  <a:close/>
                </a:path>
              </a:pathLst>
            </a:custGeom>
            <a:blipFill>
              <a:blip r:embed="rId5">
                <a:extLst>
                  <a:ext uri="{96DAC541-7B7A-43D3-8B79-37D633B846F1}">
                    <asvg:svgBlip xmlns:asvg="http://schemas.microsoft.com/office/drawing/2016/SVG/main" xmlns="" r:embed="rId6"/>
                  </a:ext>
                </a:extLst>
              </a:blip>
              <a:stretch>
                <a:fillRect/>
              </a:stretch>
            </a:blipFill>
          </p:spPr>
          <p:txBody>
            <a:bodyPr/>
            <a:lstStyle/>
            <a:p>
              <a:endParaRPr lang="de-DE" sz="1200"/>
            </a:p>
          </p:txBody>
        </p:sp>
        <p:sp>
          <p:nvSpPr>
            <p:cNvPr id="6" name="TextBox 6"/>
            <p:cNvSpPr txBox="1"/>
            <p:nvPr/>
          </p:nvSpPr>
          <p:spPr>
            <a:xfrm>
              <a:off x="7169030" y="791991"/>
              <a:ext cx="1909757" cy="436017"/>
            </a:xfrm>
            <a:prstGeom prst="rect">
              <a:avLst/>
            </a:prstGeom>
          </p:spPr>
          <p:txBody>
            <a:bodyPr lIns="0" tIns="0" rIns="0" bIns="0" rtlCol="0" anchor="t">
              <a:spAutoFit/>
            </a:bodyPr>
            <a:lstStyle/>
            <a:p>
              <a:pPr>
                <a:lnSpc>
                  <a:spcPts val="1680"/>
                </a:lnSpc>
              </a:pPr>
              <a:r>
                <a:rPr lang="en-US" sz="1461" spc="-43">
                  <a:solidFill>
                    <a:srgbClr val="000000"/>
                  </a:solidFill>
                  <a:latin typeface="Poppins Bold"/>
                </a:rPr>
                <a:t>YRITYKSEN PERUSTAMISEN TARKISTUSLISTA</a:t>
              </a:r>
            </a:p>
          </p:txBody>
        </p:sp>
        <p:sp>
          <p:nvSpPr>
            <p:cNvPr id="7" name="TextBox 7"/>
            <p:cNvSpPr txBox="1"/>
            <p:nvPr/>
          </p:nvSpPr>
          <p:spPr>
            <a:xfrm>
              <a:off x="9253360" y="1876086"/>
              <a:ext cx="1996099" cy="205184"/>
            </a:xfrm>
            <a:prstGeom prst="rect">
              <a:avLst/>
            </a:prstGeom>
          </p:spPr>
          <p:txBody>
            <a:bodyPr lIns="0" tIns="0" rIns="0" bIns="0" rtlCol="0" anchor="t">
              <a:spAutoFit/>
            </a:bodyPr>
            <a:lstStyle/>
            <a:p>
              <a:pPr>
                <a:lnSpc>
                  <a:spcPts val="1603"/>
                </a:lnSpc>
              </a:pPr>
              <a:r>
                <a:rPr lang="en-US" sz="1394" spc="-41">
                  <a:solidFill>
                    <a:srgbClr val="FFFFFF"/>
                  </a:solidFill>
                  <a:latin typeface="Poppins Bold"/>
                </a:rPr>
                <a:t>LAINSÄÄDÄNTÖTUTKIMUS</a:t>
              </a:r>
            </a:p>
          </p:txBody>
        </p:sp>
        <p:sp>
          <p:nvSpPr>
            <p:cNvPr id="8" name="TextBox 8"/>
            <p:cNvSpPr txBox="1"/>
            <p:nvPr/>
          </p:nvSpPr>
          <p:spPr>
            <a:xfrm>
              <a:off x="9660310" y="3296855"/>
              <a:ext cx="1773953" cy="436017"/>
            </a:xfrm>
            <a:prstGeom prst="rect">
              <a:avLst/>
            </a:prstGeom>
          </p:spPr>
          <p:txBody>
            <a:bodyPr lIns="0" tIns="0" rIns="0" bIns="0" rtlCol="0" anchor="t">
              <a:spAutoFit/>
            </a:bodyPr>
            <a:lstStyle/>
            <a:p>
              <a:pPr>
                <a:lnSpc>
                  <a:spcPts val="1680"/>
                </a:lnSpc>
              </a:pPr>
              <a:r>
                <a:rPr lang="en-US" sz="1461" spc="-43">
                  <a:solidFill>
                    <a:srgbClr val="000000"/>
                  </a:solidFill>
                  <a:latin typeface="Poppins Bold"/>
                </a:rPr>
                <a:t>RAHOITUSMAHDOLLISUUDET</a:t>
              </a:r>
            </a:p>
          </p:txBody>
        </p:sp>
        <p:sp>
          <p:nvSpPr>
            <p:cNvPr id="9" name="TextBox 9"/>
            <p:cNvSpPr txBox="1"/>
            <p:nvPr/>
          </p:nvSpPr>
          <p:spPr>
            <a:xfrm>
              <a:off x="9348582" y="4740231"/>
              <a:ext cx="1805654" cy="205184"/>
            </a:xfrm>
            <a:prstGeom prst="rect">
              <a:avLst/>
            </a:prstGeom>
          </p:spPr>
          <p:txBody>
            <a:bodyPr lIns="0" tIns="0" rIns="0" bIns="0" rtlCol="0" anchor="t">
              <a:spAutoFit/>
            </a:bodyPr>
            <a:lstStyle/>
            <a:p>
              <a:pPr>
                <a:lnSpc>
                  <a:spcPts val="1603"/>
                </a:lnSpc>
              </a:pPr>
              <a:r>
                <a:rPr lang="en-US" sz="1394" spc="-41">
                  <a:solidFill>
                    <a:srgbClr val="FFFFFF"/>
                  </a:solidFill>
                  <a:latin typeface="Poppins Bold"/>
                </a:rPr>
                <a:t>RAHOITUSSUUNNITELMA</a:t>
              </a:r>
            </a:p>
          </p:txBody>
        </p:sp>
        <p:sp>
          <p:nvSpPr>
            <p:cNvPr id="10" name="TextBox 10"/>
            <p:cNvSpPr txBox="1"/>
            <p:nvPr/>
          </p:nvSpPr>
          <p:spPr>
            <a:xfrm>
              <a:off x="7304834" y="5648024"/>
              <a:ext cx="1773953" cy="436017"/>
            </a:xfrm>
            <a:prstGeom prst="rect">
              <a:avLst/>
            </a:prstGeom>
          </p:spPr>
          <p:txBody>
            <a:bodyPr lIns="0" tIns="0" rIns="0" bIns="0" rtlCol="0" anchor="t">
              <a:spAutoFit/>
            </a:bodyPr>
            <a:lstStyle/>
            <a:p>
              <a:pPr>
                <a:lnSpc>
                  <a:spcPts val="1680"/>
                </a:lnSpc>
              </a:pPr>
              <a:r>
                <a:rPr lang="en-US" sz="1461" spc="-43">
                  <a:solidFill>
                    <a:srgbClr val="000000"/>
                  </a:solidFill>
                  <a:latin typeface="Poppins Bold"/>
                </a:rPr>
                <a:t>ESITYS </a:t>
              </a:r>
            </a:p>
            <a:p>
              <a:pPr>
                <a:lnSpc>
                  <a:spcPts val="1680"/>
                </a:lnSpc>
              </a:pPr>
              <a:r>
                <a:rPr lang="en-US" sz="1461" spc="-43">
                  <a:solidFill>
                    <a:srgbClr val="000000"/>
                  </a:solidFill>
                  <a:latin typeface="Poppins Bold"/>
                </a:rPr>
                <a:t>+ KESKUSTELU</a:t>
              </a:r>
            </a:p>
          </p:txBody>
        </p:sp>
      </p:grpSp>
    </p:spTree>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3498</Words>
  <Application>Microsoft Office PowerPoint</Application>
  <PresentationFormat>Breitbild</PresentationFormat>
  <Paragraphs>346</Paragraphs>
  <Slides>15</Slides>
  <Notes>8</Notes>
  <HiddenSlides>0</HiddenSlides>
  <MMClips>0</MMClips>
  <ScaleCrop>false</ScaleCrop>
  <HeadingPairs>
    <vt:vector size="6" baseType="variant">
      <vt:variant>
        <vt:lpstr>Verwendete Schriftarten</vt:lpstr>
      </vt:variant>
      <vt:variant>
        <vt:i4>9</vt:i4>
      </vt:variant>
      <vt:variant>
        <vt:lpstr>Design</vt:lpstr>
      </vt:variant>
      <vt:variant>
        <vt:i4>1</vt:i4>
      </vt:variant>
      <vt:variant>
        <vt:lpstr>Folientitel</vt:lpstr>
      </vt:variant>
      <vt:variant>
        <vt:i4>15</vt:i4>
      </vt:variant>
    </vt:vector>
  </HeadingPairs>
  <TitlesOfParts>
    <vt:vector size="25" baseType="lpstr">
      <vt:lpstr>Aptos</vt:lpstr>
      <vt:lpstr>Arial</vt:lpstr>
      <vt:lpstr>Calibri</vt:lpstr>
      <vt:lpstr>Calibri Light</vt:lpstr>
      <vt:lpstr>Liberation Sans</vt:lpstr>
      <vt:lpstr>Poppins</vt:lpstr>
      <vt:lpstr>Poppins Bold</vt:lpstr>
      <vt:lpstr>Poppins Semi-Bold</vt:lpstr>
      <vt:lpstr>Times New Roman</vt:lpstr>
      <vt:lpstr>Office</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Claudia Frank</dc:creator>
  <cp:keywords>, docId:5A6031FEFFCFDBF9657A3EB4A78551B7</cp:keywords>
  <cp:lastModifiedBy>Richard Heise</cp:lastModifiedBy>
  <cp:revision>3</cp:revision>
  <dcterms:created xsi:type="dcterms:W3CDTF">2023-01-27T16:56:09Z</dcterms:created>
  <dcterms:modified xsi:type="dcterms:W3CDTF">2024-06-14T11:37:11Z</dcterms:modified>
</cp:coreProperties>
</file>