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9"/>
  </p:handoutMasterIdLst>
  <p:sldIdLst>
    <p:sldId id="286" r:id="rId2"/>
    <p:sldId id="28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8FE7F95-BFF6-234C-A0DA-E0CD90D42728}">
          <p14:sldIdLst>
            <p14:sldId id="286"/>
            <p14:sldId id="287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5"/>
    <p:restoredTop sz="96327"/>
  </p:normalViewPr>
  <p:slideViewPr>
    <p:cSldViewPr snapToGrid="0">
      <p:cViewPr varScale="1">
        <p:scale>
          <a:sx n="84" d="100"/>
          <a:sy n="84" d="100"/>
        </p:scale>
        <p:origin x="79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F53275B-405F-BC90-5D55-58D393AA8F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1EF64DB-E98E-FA5A-38F9-610D44F7A0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A732C-AB22-1148-906C-EC0A2ADA549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6B45BB8-D804-AC1C-A74B-AC98424F55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209248-ACEA-B72A-7DCC-F15904148B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B336C-AB61-274B-AD03-367B1CCDB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629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5:46.426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5:46.426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7:16.658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5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E48D5A31-8BAE-FBEA-CE45-2970EF63F439}"/>
              </a:ext>
            </a:extLst>
          </p:cNvPr>
          <p:cNvSpPr/>
          <p:nvPr userDrawn="1"/>
        </p:nvSpPr>
        <p:spPr>
          <a:xfrm>
            <a:off x="1" y="6041318"/>
            <a:ext cx="12192000" cy="8166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16200000" scaled="1"/>
            <a:tileRect/>
          </a:gradFill>
          <a:ln w="28575">
            <a:solidFill>
              <a:srgbClr val="0B79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6BD6D81-B0FD-44C9-FA68-E8E3EABF45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0793" y="6244338"/>
            <a:ext cx="719390" cy="44504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F6481A9-F5A1-556E-C30D-D3FF9DF9E9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554" y="6337287"/>
            <a:ext cx="1007569" cy="31195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FCF7413-FF60-9CC8-A8B6-20CD75646C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53770" y="6387606"/>
            <a:ext cx="719390" cy="158510"/>
          </a:xfrm>
          <a:prstGeom prst="rect">
            <a:avLst/>
          </a:prstGeom>
        </p:spPr>
      </p:pic>
      <p:pic>
        <p:nvPicPr>
          <p:cNvPr id="13" name="Grafik 12" descr="Ein Bild, das Text enthält.&#10;&#10;Automatisch generierte Beschreibung">
            <a:extLst>
              <a:ext uri="{FF2B5EF4-FFF2-40B4-BE49-F238E27FC236}">
                <a16:creationId xmlns:a16="http://schemas.microsoft.com/office/drawing/2014/main" id="{FEC26854-5049-EB01-ECC8-0D7B34B9AF3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527" y="6211665"/>
            <a:ext cx="423056" cy="6463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A2A0177-9BD2-CFE2-0AF0-AE10297509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336" y="6134128"/>
            <a:ext cx="503065" cy="601273"/>
          </a:xfrm>
          <a:prstGeom prst="rect">
            <a:avLst/>
          </a:prstGeom>
        </p:spPr>
      </p:pic>
      <p:pic>
        <p:nvPicPr>
          <p:cNvPr id="16" name="Grafik 15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D85B0FDE-BE42-8735-CC26-9DA5D299244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130" y="-120390"/>
            <a:ext cx="4085344" cy="245120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6708BA07-CCD4-5E24-908B-4D085E8E681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940" y="3605156"/>
            <a:ext cx="5404115" cy="1078994"/>
          </a:xfrm>
          <a:prstGeom prst="rect">
            <a:avLst/>
          </a:prstGeom>
        </p:spPr>
      </p:pic>
      <p:sp>
        <p:nvSpPr>
          <p:cNvPr id="24" name="Untertitel 2">
            <a:extLst>
              <a:ext uri="{FF2B5EF4-FFF2-40B4-BE49-F238E27FC236}">
                <a16:creationId xmlns:a16="http://schemas.microsoft.com/office/drawing/2014/main" id="{43E679C7-FD5F-50ED-C51E-13E6CA5D58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0460" y="4832357"/>
            <a:ext cx="9144000" cy="1008167"/>
          </a:xfrm>
        </p:spPr>
        <p:txBody>
          <a:bodyPr>
            <a:normAutofit/>
          </a:bodyPr>
          <a:lstStyle>
            <a:lvl1pPr marL="0" indent="0" algn="l">
              <a:buNone/>
              <a:defRPr lang="de-DE" sz="28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z="2400" kern="1200" dirty="0" err="1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Subtitle</a:t>
            </a:r>
            <a:endParaRPr lang="de-DE" dirty="0"/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2E1B7BAC-F3AA-00A9-7F84-B3EB283520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2531" y="2232943"/>
            <a:ext cx="9039184" cy="1282531"/>
          </a:xfrm>
        </p:spPr>
        <p:txBody>
          <a:bodyPr anchor="b">
            <a:normAutofit/>
          </a:bodyPr>
          <a:lstStyle>
            <a:lvl1pPr algn="l"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Template MS </a:t>
            </a:r>
            <a:r>
              <a:rPr lang="de-DE" dirty="0" err="1"/>
              <a:t>Powerpoint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E03AB48-E93C-AE8A-4A64-657ED52F27E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206" y="6397025"/>
            <a:ext cx="991748" cy="21011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465F7AD-0171-66FB-8486-7A6D70F414C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06289" y="6299206"/>
            <a:ext cx="787843" cy="36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8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umerat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088545E4-B39F-5CFC-4C5A-206F30F76C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438BF039-6A75-9FD7-661F-008BD26A06BB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946717" y="3917474"/>
          <a:ext cx="6298565" cy="167640"/>
        </p:xfrm>
        <a:graphic>
          <a:graphicData uri="http://schemas.openxmlformats.org/drawingml/2006/table">
            <a:tbl>
              <a:tblPr firstRow="1" firstCol="1" bandRow="1"/>
              <a:tblGrid>
                <a:gridCol w="899795">
                  <a:extLst>
                    <a:ext uri="{9D8B030D-6E8A-4147-A177-3AD203B41FA5}">
                      <a16:colId xmlns:a16="http://schemas.microsoft.com/office/drawing/2014/main" val="235765875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62524371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38258910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772570838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319135547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98007999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81111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6759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Gerader Verbinder 4">
            <a:extLst>
              <a:ext uri="{FF2B5EF4-FFF2-40B4-BE49-F238E27FC236}">
                <a16:creationId xmlns:a16="http://schemas.microsoft.com/office/drawing/2014/main" id="{39D42EAA-51F4-C429-E214-BE12AC852D9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el 1">
            <a:extLst>
              <a:ext uri="{FF2B5EF4-FFF2-40B4-BE49-F238E27FC236}">
                <a16:creationId xmlns:a16="http://schemas.microsoft.com/office/drawing/2014/main" id="{C498FDBD-83F0-29B7-50FC-CC8BD99A1C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80" y="205945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9CD5D21F-FDDD-1206-6A61-0203AE6BF9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79" y="3460274"/>
            <a:ext cx="10697185" cy="1121304"/>
          </a:xfrm>
        </p:spPr>
        <p:txBody>
          <a:bodyPr/>
          <a:lstStyle>
            <a:lvl1pPr marL="228600" indent="-228600">
              <a:buFontTx/>
              <a:buBlip>
                <a:blip r:embed="rId6"/>
              </a:buBlip>
              <a:defRPr lang="de-DE" sz="2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685800" indent="-228600">
              <a:buFontTx/>
              <a:buBlip>
                <a:blip r:embed="rId6"/>
              </a:buBlip>
              <a:defRPr lang="de-DE" sz="24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2pPr>
            <a:lvl3pPr marL="1143000" indent="-228600">
              <a:buFontTx/>
              <a:buBlip>
                <a:blip r:embed="rId6"/>
              </a:buBlip>
              <a:defRPr lang="de-DE" sz="20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3pPr>
            <a:lvl4pPr marL="1600200" indent="-228600">
              <a:buFontTx/>
              <a:buBlip>
                <a:blip r:embed="rId6"/>
              </a:buBlip>
              <a:defRPr lang="de-DE" sz="1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4pPr>
            <a:lvl5pPr marL="2057400" indent="-228600">
              <a:buFontTx/>
              <a:buBlip>
                <a:blip r:embed="rId6"/>
              </a:buBlip>
              <a:defRPr lang="de-DE" sz="16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5pPr>
          </a:lstStyle>
          <a:p>
            <a:pPr lvl="0"/>
            <a:r>
              <a:rPr lang="de-DE" dirty="0"/>
              <a:t>First </a:t>
            </a:r>
            <a:r>
              <a:rPr lang="de-DE" dirty="0" err="1"/>
              <a:t>level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80913336-80A2-FD88-B40B-F235A31CC8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579" y="1202178"/>
            <a:ext cx="11302841" cy="672816"/>
          </a:xfrm>
        </p:spPr>
        <p:txBody>
          <a:bodyPr>
            <a:normAutofit/>
          </a:bodyPr>
          <a:lstStyle>
            <a:lvl1pPr marL="0" indent="0">
              <a:buFontTx/>
              <a:buNone/>
              <a:defRPr lang="de-DE" sz="32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Headline 1</a:t>
            </a:r>
          </a:p>
        </p:txBody>
      </p:sp>
      <p:sp>
        <p:nvSpPr>
          <p:cNvPr id="23" name="Textplatzhalter 21">
            <a:extLst>
              <a:ext uri="{FF2B5EF4-FFF2-40B4-BE49-F238E27FC236}">
                <a16:creationId xmlns:a16="http://schemas.microsoft.com/office/drawing/2014/main" id="{75B1AFC1-6AA2-DC37-C38A-23EEA76E92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578" y="2019676"/>
            <a:ext cx="11302841" cy="672816"/>
          </a:xfrm>
        </p:spPr>
        <p:txBody>
          <a:bodyPr>
            <a:normAutofit/>
          </a:bodyPr>
          <a:lstStyle>
            <a:lvl1pPr marL="0" indent="0">
              <a:buFontTx/>
              <a:buNone/>
              <a:defRPr lang="de-DE" sz="2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Headline 2</a:t>
            </a:r>
          </a:p>
        </p:txBody>
      </p:sp>
    </p:spTree>
    <p:extLst>
      <p:ext uri="{BB962C8B-B14F-4D97-AF65-F5344CB8AC3E}">
        <p14:creationId xmlns:p14="http://schemas.microsoft.com/office/powerpoint/2010/main" val="2436850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umerat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088545E4-B39F-5CFC-4C5A-206F30F76C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438BF039-6A75-9FD7-661F-008BD26A06BB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946717" y="3917474"/>
          <a:ext cx="6298565" cy="167640"/>
        </p:xfrm>
        <a:graphic>
          <a:graphicData uri="http://schemas.openxmlformats.org/drawingml/2006/table">
            <a:tbl>
              <a:tblPr firstRow="1" firstCol="1" bandRow="1"/>
              <a:tblGrid>
                <a:gridCol w="899795">
                  <a:extLst>
                    <a:ext uri="{9D8B030D-6E8A-4147-A177-3AD203B41FA5}">
                      <a16:colId xmlns:a16="http://schemas.microsoft.com/office/drawing/2014/main" val="235765875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62524371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38258910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772570838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319135547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98007999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81111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6759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Gerader Verbinder 4">
            <a:extLst>
              <a:ext uri="{FF2B5EF4-FFF2-40B4-BE49-F238E27FC236}">
                <a16:creationId xmlns:a16="http://schemas.microsoft.com/office/drawing/2014/main" id="{39D42EAA-51F4-C429-E214-BE12AC852D9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497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42357A2-4C4C-58D5-4E5F-163EC46A576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42357A2-4C4C-58D5-4E5F-163EC46A576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>
            <a:extLst>
              <a:ext uri="{FF2B5EF4-FFF2-40B4-BE49-F238E27FC236}">
                <a16:creationId xmlns:a16="http://schemas.microsoft.com/office/drawing/2014/main" id="{7528590B-FD38-4199-EFB2-320DAF32FC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37" y="5041314"/>
            <a:ext cx="2089785" cy="73406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feld 2">
            <a:extLst>
              <a:ext uri="{FF2B5EF4-FFF2-40B4-BE49-F238E27FC236}">
                <a16:creationId xmlns:a16="http://schemas.microsoft.com/office/drawing/2014/main" id="{92F338F2-7381-765F-2339-53E27BF550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7503" y="5041314"/>
            <a:ext cx="4182110" cy="80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document by 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EcoGreen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licensed under CC BY-SA 4.0. </a:t>
            </a:r>
            <a:endParaRPr lang="de-DE" sz="11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view a copy of this license, visit https://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creativecommons.org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/licenses/by-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/4.0</a:t>
            </a:r>
            <a:endParaRPr lang="de-DE" sz="11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Grafik 11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92A47A72-ABFE-D80E-5CD8-BCB89B9987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cxnSp>
        <p:nvCxnSpPr>
          <p:cNvPr id="13" name="Gerader Verbinder 4">
            <a:extLst>
              <a:ext uri="{FF2B5EF4-FFF2-40B4-BE49-F238E27FC236}">
                <a16:creationId xmlns:a16="http://schemas.microsoft.com/office/drawing/2014/main" id="{FF258112-C5DD-98D6-A711-3DB296C3E8D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F4CEDFDE-741A-8B1D-A91C-0236738F47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80" y="205945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DD54034-56AA-0F52-1836-CD9072654309}"/>
              </a:ext>
            </a:extLst>
          </p:cNvPr>
          <p:cNvSpPr txBox="1"/>
          <p:nvPr userDrawn="1"/>
        </p:nvSpPr>
        <p:spPr>
          <a:xfrm>
            <a:off x="2607503" y="3578671"/>
            <a:ext cx="699017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Funded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by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Union. Views and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opinions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expressed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are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however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those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of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author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(s)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only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and do not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necessarily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reflect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those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of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Education and Culture Executive Agency (EACEA).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Neither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EACEA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can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be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held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responsible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them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0E1A5B-584C-22BA-2CF8-7E4E3E0DE9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79537" y="3641845"/>
            <a:ext cx="2266755" cy="47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40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53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349F3F6-F505-6054-B5D3-09B5D9865D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1881" y="255796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54208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1D0182-FA80-72F6-62C8-476EA7DF2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E7E6E6-0EA8-9E2B-CFB7-ABE02A8DEA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1834DAE-09FA-EEFA-0CDD-900F788AD9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8169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4ABE4F-E417-571D-7245-993487177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E105081-092F-5313-EC66-A565A1E86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0E7E5F4-2F33-52A6-E856-99275FAC0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7099890-D6C2-47DF-5C2F-39FED536C4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2056FAC-B72B-4BC5-A6FE-9D6D0DF94B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8707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89A3A9F4-8DD6-6655-4F0F-C1B101BF1047}"/>
              </a:ext>
            </a:extLst>
          </p:cNvPr>
          <p:cNvSpPr/>
          <p:nvPr userDrawn="1"/>
        </p:nvSpPr>
        <p:spPr>
          <a:xfrm>
            <a:off x="1" y="6041318"/>
            <a:ext cx="12192000" cy="8166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16200000" scaled="1"/>
            <a:tileRect/>
          </a:gradFill>
          <a:ln w="28575">
            <a:solidFill>
              <a:srgbClr val="0B79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BD302EC-AFD9-1119-04B1-06DCC1ACC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8A9C20-5789-CC75-877A-897B09711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D3A75EA-C294-ECD8-522E-A61C43988D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0382" y="6231144"/>
            <a:ext cx="793772" cy="4910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E564737-9989-E817-57E2-8C242B285E1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43" y="6265476"/>
            <a:ext cx="1145062" cy="3545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7577D5B-CB07-FDBB-A8E6-1D9902C1CD1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761463" y="6387606"/>
            <a:ext cx="861498" cy="189822"/>
          </a:xfrm>
          <a:prstGeom prst="rect">
            <a:avLst/>
          </a:prstGeom>
        </p:spPr>
      </p:pic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67C77C99-3318-3B95-E2D0-2F8D24985D2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527" y="6211665"/>
            <a:ext cx="423056" cy="64633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4E72490-D726-6602-FD8C-C197151A14D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336" y="6134128"/>
            <a:ext cx="503065" cy="60127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2AB799A-2CCF-F46E-E717-9DC4CF645C1D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00105" y="6231144"/>
            <a:ext cx="894027" cy="416708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2D8BC87D-F73C-1C81-BB06-FB379C18ABB7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38996" y="6265476"/>
            <a:ext cx="1492391" cy="31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5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1" r:id="rId4"/>
    <p:sldLayoutId id="2147483655" r:id="rId5"/>
    <p:sldLayoutId id="2147483672" r:id="rId6"/>
    <p:sldLayoutId id="2147483652" r:id="rId7"/>
    <p:sldLayoutId id="214748365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owg.pl/blog/green-marketing-co-to-jes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svg"/><Relationship Id="rId5" Type="http://schemas.openxmlformats.org/officeDocument/2006/relationships/image" Target="../media/image17.png"/><Relationship Id="rId4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 txBox="1">
            <a:spLocks/>
          </p:cNvSpPr>
          <p:nvPr/>
        </p:nvSpPr>
        <p:spPr>
          <a:xfrm>
            <a:off x="1127618" y="2971801"/>
            <a:ext cx="9936764" cy="20460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Bef>
                <a:spcPts val="1000"/>
              </a:spcBef>
            </a:pPr>
            <a: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/>
            </a:r>
            <a:b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</a:br>
            <a:endParaRPr lang="de-DE" sz="4800" b="1" dirty="0">
              <a:solidFill>
                <a:srgbClr val="0B7940"/>
              </a:solidFill>
              <a:latin typeface="Liberation Sans" panose="020B0604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pic>
        <p:nvPicPr>
          <p:cNvPr id="13" name="Grafik 12" descr="Ein Bild, das Schrift, Grafiken, Logo, Symbol enthält.&#10;&#10;Automatisch generierte Beschreibung">
            <a:extLst>
              <a:ext uri="{FF2B5EF4-FFF2-40B4-BE49-F238E27FC236}">
                <a16:creationId xmlns:a16="http://schemas.microsoft.com/office/drawing/2014/main" id="{AEEE4A3B-441E-A4C5-12CC-FDFFB41B3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3" y="760264"/>
            <a:ext cx="6953980" cy="417238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7512108-C425-A69C-8F69-FFFC1F796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943" y="4229167"/>
            <a:ext cx="2089785" cy="73406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feld 2">
            <a:extLst>
              <a:ext uri="{FF2B5EF4-FFF2-40B4-BE49-F238E27FC236}">
                <a16:creationId xmlns:a16="http://schemas.microsoft.com/office/drawing/2014/main" id="{1333E73C-6536-0B7A-4005-18841EA04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980" y="5230581"/>
            <a:ext cx="4897786" cy="50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Kaikki </a:t>
            </a:r>
            <a:r>
              <a:rPr lang="en-GB" sz="10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EcoGreenin</a:t>
            </a: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tulokset on lisensoitu CC BY-SA 4.0 -lisenssillä. </a:t>
            </a:r>
            <a:r>
              <a:rPr lang="de-DE" sz="1000" dirty="0"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de-DE" sz="1000" dirty="0"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Voit tarkastella kopiota tästä lisenssistä osoitteessa https://creativecommons.org/licenses/by-sa/4.0.</a:t>
            </a:r>
            <a:endParaRPr lang="de-DE" sz="10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32EFF2D-B7DD-1A4A-4859-5CB613AD8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6943" y="2011797"/>
            <a:ext cx="2548002" cy="532604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2A6F3768-D02D-6922-D9CA-8430C1038575}"/>
              </a:ext>
            </a:extLst>
          </p:cNvPr>
          <p:cNvSpPr txBox="1"/>
          <p:nvPr/>
        </p:nvSpPr>
        <p:spPr>
          <a:xfrm>
            <a:off x="6953980" y="2721114"/>
            <a:ext cx="46641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unionin rahoittama. Esitetyt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näkemykset ja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mielipiteet ovat kuitenkin vain kirjoittajan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(kirjoittajien)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omia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eivätkä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välttämättä vastaa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unionin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tai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koulutuksen ja kulttuurin toimeenpanoviraston (EACEA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) näkemyksiä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ja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mielipiteitä.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unionia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tai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EACEAa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ei voida pitää niistä vastuussa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697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1721" y="1549673"/>
            <a:ext cx="11188557" cy="33324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Yritys tiedottaa toimista, joita se toteuttaa ympäristön hyväksi. On myös tärkeää, että yritys kertoo, miksi sen toimilla on merkitystä.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52004" y="2983649"/>
            <a:ext cx="4887992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3. Ole avoin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77322" y="1907492"/>
            <a:ext cx="10237355" cy="2486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Tämä tarkoittaa sitä, että yrityksen pitäisi todella tehdä sitä, mitä se väittää tekevänsä vihreässä markkinointikampanjassaan.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28157" y="2983649"/>
            <a:ext cx="6135687" cy="7631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4. Rauhoittele ostajaa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883" y="1208063"/>
            <a:ext cx="11476234" cy="413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Jotta asiakas maksaisi korkeamman hinnan ympäristöystävällisestä tuotteesta, hänen on voitava olla varma siitä, että tuote toimii yhtä hyvin kuin muutkin tuotteet, eikä se ole laadultaan huonompi ympäristönsuojelun vuoksi.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69540" y="2983649"/>
            <a:ext cx="6852921" cy="7631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5. Harkitse hinnoittelua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0246" y="1187931"/>
            <a:ext cx="10151507" cy="413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Jos yrityksen hinnoittelu on asetettu korkeammaksi sen ympäristöystävällisyyden vuoksi, yrityksen on varmistettava, että asiakkailla on varaa tällaiseen hintaan ja että he pitävät sitä perusteltuna.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45158" y="2983649"/>
            <a:ext cx="10301685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Vihreän markkinoinnin kielteiset vaikutukset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4535" y="1605710"/>
            <a:ext cx="10602930" cy="33324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</a:pPr>
            <a:r>
              <a:rPr lang="en-US" sz="4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 Vihreää pesua, </a:t>
            </a:r>
          </a:p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käytäntö, jossa kuluttajia johdetaan harhaan väärillä tai liioitelluilla väitteillä yrityksen ekologista toimintaa koskevilla väitteillä.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59600" y="1816735"/>
            <a:ext cx="7448787" cy="2486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B7940"/>
                </a:solidFill>
                <a:latin typeface="Liberation Sans" panose="020B0604020202020204" pitchFamily="34" charset="0"/>
                <a:ea typeface="+mj-ea"/>
                <a:cs typeface="+mj-cs"/>
              </a:rPr>
              <a:t> luonnonvarojen väärinkäyttö </a:t>
            </a: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ekologisiksi katsottujen tuotteiden tuottamiseksi.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1" y="6283852"/>
            <a:ext cx="1333496" cy="384046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1127618" y="2971801"/>
            <a:ext cx="9936764" cy="20460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1000"/>
              </a:spcBef>
            </a:pPr>
            <a:r>
              <a:rPr lang="de-DE" sz="4800" b="1" dirty="0" err="1"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Moduli</a:t>
            </a:r>
            <a:r>
              <a:rPr lang="de-DE" sz="4800" b="1"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de-DE" sz="4800" b="1" smtClean="0"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4</a:t>
            </a:r>
            <a:endParaRPr lang="de-DE" sz="4800" b="1" dirty="0">
              <a:latin typeface="Liberation Sans" panose="020B0604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>
              <a:lnSpc>
                <a:spcPct val="107000"/>
              </a:lnSpc>
              <a:spcBef>
                <a:spcPts val="1000"/>
              </a:spcBef>
            </a:pPr>
            <a:r>
              <a:rPr lang="en-US" sz="4800" b="1" dirty="0">
                <a:solidFill>
                  <a:srgbClr val="0B7940"/>
                </a:solidFill>
                <a:latin typeface="Liberation Sans" panose="020B0604020202020204" pitchFamily="34" charset="0"/>
              </a:rPr>
              <a:t>Vihreä markkinointi</a:t>
            </a:r>
          </a:p>
          <a:p>
            <a:pPr algn="l">
              <a:lnSpc>
                <a:spcPct val="107000"/>
              </a:lnSpc>
              <a:spcBef>
                <a:spcPts val="1000"/>
              </a:spcBef>
            </a:pPr>
            <a: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/>
            </a:r>
            <a:b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</a:br>
            <a:endParaRPr lang="de-DE" sz="4800" b="1" dirty="0">
              <a:solidFill>
                <a:srgbClr val="0B7940"/>
              </a:solidFill>
              <a:latin typeface="Liberation Sans" panose="020B0604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247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19002" y="1509825"/>
            <a:ext cx="8480496" cy="3290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käyttämällä vihreää markkinointia </a:t>
            </a:r>
          </a:p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pikemminkin </a:t>
            </a:r>
            <a:r>
              <a:rPr lang="en-US" sz="4000" dirty="0">
                <a:solidFill>
                  <a:srgbClr val="0B7940"/>
                </a:solidFill>
                <a:latin typeface="Liberation Sans" panose="020B0604020202020204" pitchFamily="34" charset="0"/>
                <a:ea typeface="+mj-ea"/>
                <a:cs typeface="+mj-cs"/>
              </a:rPr>
              <a:t>keinona lisätä myyntiä </a:t>
            </a: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kuin todellisena sitoutumisena ympäristönsuojeluun.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3982" y="1262877"/>
            <a:ext cx="11291299" cy="413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Metsätalouden vihreä markkinointi on tärkeä väline luonnonympäristön suojelussa. Oikein käytettynä se voi osaltaan parantaa metsien ja muiden ekosysteemien tilaa sekä lisätä yleistä tietoisuutta ympäristönsuojelusta.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0979" y="1737149"/>
            <a:ext cx="9709079" cy="24590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Metsätalouden vihreällä markkinoinnilla pyritään edistämään ekologista toimintaa ja kestävää kehitystä.</a:t>
            </a:r>
            <a:endParaRPr lang="en-US" sz="4683" dirty="0">
              <a:solidFill>
                <a:srgbClr val="000000"/>
              </a:solidFill>
              <a:latin typeface="Roca Two Ultra-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82221" y="1966864"/>
            <a:ext cx="8373438" cy="2486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Aivoriihi </a:t>
            </a:r>
          </a:p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vihreän markkinoinnin hyödyt ja haasteet metsätaloudessa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866079" y="2983649"/>
            <a:ext cx="4459843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työskennellä ryhmissä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07728" y="2983649"/>
            <a:ext cx="9176544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Vihreät markkinointistrategiat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63722" y="1983912"/>
            <a:ext cx="9935111" cy="1539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Vihreä markkinointistrategia</a:t>
            </a:r>
          </a:p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Liberation Sans" panose="020B0604020202020204" pitchFamily="34" charset="0"/>
              </a:rPr>
              <a:t>Sinun tehtävänäsi on laatia metsäyrityksellesi vihreä markkinointistrategia.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4057" y="1331182"/>
            <a:ext cx="11574303" cy="41956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83"/>
              </a:lnSpc>
              <a:spcBef>
                <a:spcPct val="0"/>
              </a:spcBef>
            </a:pPr>
            <a:r>
              <a:rPr lang="en-US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Seuraavassa on muutamia ohjaavia kysymyksiä:</a:t>
            </a:r>
          </a:p>
          <a:p>
            <a:pPr marL="228600" indent="-228600">
              <a:lnSpc>
                <a:spcPts val="4783"/>
              </a:lnSpc>
              <a:spcBef>
                <a:spcPct val="0"/>
              </a:spcBef>
              <a:buAutoNum type="arabicPeriod"/>
            </a:pPr>
            <a:r>
              <a:rPr lang="en-US" dirty="0">
                <a:solidFill>
                  <a:srgbClr val="000000"/>
                </a:solidFill>
                <a:latin typeface="Liberation Sans" panose="020B0604020202020204" pitchFamily="34" charset="0"/>
              </a:rPr>
              <a:t>Mitkä ovat tärkeimmät tavoitteet ja kohdemarkkinat?</a:t>
            </a:r>
          </a:p>
          <a:p>
            <a:pPr marL="228600" indent="-228600">
              <a:lnSpc>
                <a:spcPts val="4783"/>
              </a:lnSpc>
              <a:spcBef>
                <a:spcPct val="0"/>
              </a:spcBef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  <a:latin typeface="Liberation Sans" panose="020B0604020202020204" pitchFamily="34" charset="0"/>
              </a:rPr>
              <a:t>Mitkä ovat vihreän markkinointistrategian tarjoaman tuotteen tai palvelun tärkeimmät ominaisuudet ja edut?</a:t>
            </a:r>
          </a:p>
          <a:p>
            <a:pPr marL="228600" indent="-228600">
              <a:lnSpc>
                <a:spcPts val="4783"/>
              </a:lnSpc>
              <a:spcBef>
                <a:spcPct val="0"/>
              </a:spcBef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  <a:latin typeface="Liberation Sans" panose="020B0604020202020204" pitchFamily="34" charset="0"/>
              </a:rPr>
              <a:t>Miten vihreä markkinointistrategia viestii ja tuottaa arvolupauksensa asiakkaille?</a:t>
            </a:r>
          </a:p>
          <a:p>
            <a:pPr marL="228600" indent="-228600">
              <a:lnSpc>
                <a:spcPts val="4783"/>
              </a:lnSpc>
              <a:spcBef>
                <a:spcPct val="0"/>
              </a:spcBef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  <a:latin typeface="Liberation Sans" panose="020B0604020202020204" pitchFamily="34" charset="0"/>
              </a:rPr>
              <a:t>Miten vihreän markkinointistrategian suorituskykyä ja vaikutusta mitataan ja parannetaan?</a:t>
            </a:r>
          </a:p>
          <a:p>
            <a:pPr marL="228600" indent="-228600">
              <a:lnSpc>
                <a:spcPts val="4783"/>
              </a:lnSpc>
              <a:spcBef>
                <a:spcPct val="0"/>
              </a:spcBef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  <a:latin typeface="Liberation Sans" panose="020B0604020202020204" pitchFamily="34" charset="0"/>
              </a:rPr>
              <a:t>Mitkä ovat vihreän markkinointistrategian vahvuudet ja heikkoudet?</a:t>
            </a:r>
          </a:p>
          <a:p>
            <a:pPr marL="228600" indent="-228600" algn="ctr">
              <a:lnSpc>
                <a:spcPts val="4783"/>
              </a:lnSpc>
              <a:spcBef>
                <a:spcPct val="0"/>
              </a:spcBef>
              <a:buAutoNum type="arabicPeriod"/>
            </a:pPr>
            <a:endParaRPr lang="en-US" sz="1200" dirty="0">
              <a:solidFill>
                <a:srgbClr val="000000"/>
              </a:solidFill>
              <a:latin typeface="Roca Two Ultra-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-690936" y="158256"/>
            <a:ext cx="10998200" cy="751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Mitä "vihreä markkinointi" tarkoittaa?</a:t>
            </a:r>
          </a:p>
        </p:txBody>
      </p:sp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C3F10E48-B89E-2AAA-D7D7-D44409B503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838200" y="1172369"/>
            <a:ext cx="76200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85800" y="953001"/>
            <a:ext cx="10457023" cy="4951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88"/>
              </a:lnSpc>
            </a:pPr>
            <a:r>
              <a:rPr lang="en-US" sz="3277" dirty="0">
                <a:solidFill>
                  <a:srgbClr val="1D553F"/>
                </a:solidFill>
                <a:latin typeface="Roca Two Bold"/>
              </a:rPr>
              <a:t>Vihreä </a:t>
            </a:r>
            <a:r>
              <a:rPr lang="en-US" sz="3277" dirty="0">
                <a:solidFill>
                  <a:srgbClr val="1D553F"/>
                </a:solidFill>
                <a:latin typeface="Roca Two Ultra-Bold"/>
              </a:rPr>
              <a:t>markkinointi </a:t>
            </a:r>
          </a:p>
          <a:p>
            <a:pPr algn="ctr">
              <a:lnSpc>
                <a:spcPts val="4588"/>
              </a:lnSpc>
            </a:pPr>
            <a:r>
              <a:rPr lang="en-US" sz="2800" dirty="0">
                <a:solidFill>
                  <a:srgbClr val="1D553F"/>
                </a:solidFill>
                <a:latin typeface="Liberation Sans" panose="020B0604020202020204" pitchFamily="34" charset="0"/>
              </a:rPr>
              <a:t>on käytäntö, jossa tuotteita mainostetaan niiden ympäristökestävyyden perusteella. </a:t>
            </a:r>
            <a:r>
              <a:rPr lang="en-US" sz="2800" dirty="0">
                <a:solidFill>
                  <a:srgbClr val="1D553F"/>
                </a:solidFill>
                <a:latin typeface="Liberation Sans" panose="020B0604020202020204" pitchFamily="34" charset="0"/>
                <a:hlinkClick r:id="rId2" tooltip="https://www.owg.pl/blog/green-marketing-co-to-jes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Siinä kehitetään ja mainostetaan tuotteita, jotka vähentävät päästöjä, käyttävät kierrätysmateriaaleja tai tukevat ympäristöasioita </a:t>
            </a:r>
            <a:r>
              <a:rPr lang="en-US" sz="2800" dirty="0">
                <a:solidFill>
                  <a:srgbClr val="1D553F"/>
                </a:solidFill>
                <a:latin typeface="Liberation Sans" panose="020B0604020202020204" pitchFamily="34" charset="0"/>
              </a:rPr>
              <a:t>. </a:t>
            </a:r>
            <a:r>
              <a:rPr lang="en-US" sz="2800" dirty="0">
                <a:solidFill>
                  <a:srgbClr val="1D553F"/>
                </a:solidFill>
                <a:latin typeface="Liberation Sans" panose="020B0604020202020204" pitchFamily="34" charset="0"/>
                <a:hlinkClick r:id="rId2" tooltip="https://www.owg.pl/blog/green-marketing-co-to-jes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Vihreän markkinoinnin tavoitteena on houkutella ympäristötietoisia kuluttajia ja vaikuttaa myönteisesti ympäristöön </a:t>
            </a:r>
            <a:r>
              <a:rPr lang="en-US" sz="2800" dirty="0">
                <a:solidFill>
                  <a:srgbClr val="1D553F"/>
                </a:solidFill>
                <a:latin typeface="Liberation Sans" panose="020B0604020202020204" pitchFamily="34" charset="0"/>
              </a:rPr>
              <a:t>.</a:t>
            </a:r>
          </a:p>
          <a:p>
            <a:pPr algn="ctr">
              <a:lnSpc>
                <a:spcPts val="7388"/>
              </a:lnSpc>
            </a:pPr>
            <a:endParaRPr lang="en-US" sz="3277" dirty="0">
              <a:solidFill>
                <a:srgbClr val="1D553F"/>
              </a:solidFill>
              <a:latin typeface="Roca Two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81499" y="4507334"/>
            <a:ext cx="916968" cy="1397664"/>
          </a:xfrm>
          <a:custGeom>
            <a:avLst/>
            <a:gdLst/>
            <a:ahLst/>
            <a:cxnLst/>
            <a:rect l="l" t="t" r="r" b="b"/>
            <a:pathLst>
              <a:path w="2175893" h="2624432">
                <a:moveTo>
                  <a:pt x="0" y="0"/>
                </a:moveTo>
                <a:lnTo>
                  <a:pt x="2175893" y="0"/>
                </a:lnTo>
                <a:lnTo>
                  <a:pt x="2175893" y="2624432"/>
                </a:lnTo>
                <a:lnTo>
                  <a:pt x="0" y="26244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8" name="Freeform 8"/>
          <p:cNvSpPr/>
          <p:nvPr/>
        </p:nvSpPr>
        <p:spPr>
          <a:xfrm>
            <a:off x="9930168" y="4417509"/>
            <a:ext cx="1212655" cy="1487489"/>
          </a:xfrm>
          <a:custGeom>
            <a:avLst/>
            <a:gdLst/>
            <a:ahLst/>
            <a:cxnLst/>
            <a:rect l="l" t="t" r="r" b="b"/>
            <a:pathLst>
              <a:path w="2364048" h="2632037">
                <a:moveTo>
                  <a:pt x="0" y="0"/>
                </a:moveTo>
                <a:lnTo>
                  <a:pt x="2364048" y="0"/>
                </a:lnTo>
                <a:lnTo>
                  <a:pt x="2364048" y="2632037"/>
                </a:lnTo>
                <a:lnTo>
                  <a:pt x="0" y="263203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-98744" y="142651"/>
            <a:ext cx="10679658" cy="17774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96"/>
              </a:lnSpc>
              <a:spcBef>
                <a:spcPct val="0"/>
              </a:spcBef>
            </a:pPr>
            <a:r>
              <a:rPr lang="en-US" sz="40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Esimerkkejä </a:t>
            </a:r>
            <a:r>
              <a:rPr lang="en-US" sz="4000" dirty="0" err="1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vihreästä</a:t>
            </a:r>
            <a:r>
              <a:rPr lang="en-US" sz="40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 </a:t>
            </a:r>
            <a:r>
              <a:rPr lang="en-US" sz="4000" dirty="0" err="1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markkinoinnista</a:t>
            </a:r>
            <a:endParaRPr lang="en-US" sz="4000" dirty="0">
              <a:solidFill>
                <a:srgbClr val="0B7940"/>
              </a:solidFill>
              <a:latin typeface="Liberation Sans"/>
              <a:ea typeface="+mj-ea"/>
              <a:cs typeface="+mj-cs"/>
            </a:endParaRPr>
          </a:p>
          <a:p>
            <a:pPr algn="ctr">
              <a:lnSpc>
                <a:spcPts val="7396"/>
              </a:lnSpc>
              <a:spcBef>
                <a:spcPct val="0"/>
              </a:spcBef>
            </a:pPr>
            <a:endParaRPr lang="en-US" sz="4000" dirty="0">
              <a:solidFill>
                <a:srgbClr val="0B7940"/>
              </a:solidFill>
              <a:latin typeface="Liberation Sans"/>
              <a:ea typeface="+mj-ea"/>
              <a:cs typeface="+mj-cs"/>
            </a:endParaRPr>
          </a:p>
        </p:txBody>
      </p:sp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D7E4B515-4080-B56E-B77A-DCD69519573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2116183" y="1383144"/>
            <a:ext cx="7678783" cy="431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0770" y="2983649"/>
            <a:ext cx="10670461" cy="7631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Vihreän markkinoinnin kultaiset säännöt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8670" y="2964600"/>
            <a:ext cx="8074660" cy="927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56"/>
              </a:lnSpc>
              <a:spcBef>
                <a:spcPct val="0"/>
              </a:spcBef>
            </a:pPr>
            <a:r>
              <a:rPr lang="en-US" sz="54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 1. Tunne asiakkaasi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9466" y="1594582"/>
            <a:ext cx="10967232" cy="2444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Liberation Sans" panose="020B0604020202020204" pitchFamily="34" charset="0"/>
              </a:rPr>
              <a:t>Yrityksen on varmistettava, että asiakas tietää ja välittää asioista, joihin tuotteella tai palveluilla pyritään vastaamaan.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96637" y="2983649"/>
            <a:ext cx="7598727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5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2. Kouluta asiakkaitasi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Microsoft Office PowerPoint</Application>
  <PresentationFormat>Breitbild</PresentationFormat>
  <Paragraphs>41</Paragraphs>
  <Slides>27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6" baseType="lpstr">
      <vt:lpstr>Arial</vt:lpstr>
      <vt:lpstr>Calibri</vt:lpstr>
      <vt:lpstr>Calibri Light</vt:lpstr>
      <vt:lpstr>Liberation Sans</vt:lpstr>
      <vt:lpstr>Roca Two</vt:lpstr>
      <vt:lpstr>Roca Two Bold</vt:lpstr>
      <vt:lpstr>Roca Two Ultra-Bold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Claudia Frank</dc:creator>
  <cp:keywords>, docId:26C681D32BCB70740C0194646A1D6A9F</cp:keywords>
  <cp:lastModifiedBy>Richard Heise</cp:lastModifiedBy>
  <cp:revision>14</cp:revision>
  <dcterms:created xsi:type="dcterms:W3CDTF">2023-01-27T16:56:09Z</dcterms:created>
  <dcterms:modified xsi:type="dcterms:W3CDTF">2024-06-14T10:47:52Z</dcterms:modified>
</cp:coreProperties>
</file>