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1"/>
  </p:handoutMasterIdLst>
  <p:sldIdLst>
    <p:sldId id="272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8FE7F95-BFF6-234C-A0DA-E0CD90D42728}">
          <p14:sldIdLst>
            <p14:sldId id="272"/>
            <p14:sldId id="273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27"/>
    <p:restoredTop sz="96327"/>
  </p:normalViewPr>
  <p:slideViewPr>
    <p:cSldViewPr snapToGrid="0">
      <p:cViewPr varScale="1">
        <p:scale>
          <a:sx n="112" d="100"/>
          <a:sy n="112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F53275B-405F-BC90-5D55-58D393AA8F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EF64DB-E98E-FA5A-38F9-610D44F7A0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A732C-AB22-1148-906C-EC0A2ADA549F}" type="datetimeFigureOut">
              <a:rPr lang="de-DE" smtClean="0"/>
              <a:t>12.06.2024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B45BB8-D804-AC1C-A74B-AC98424F55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209248-ACEA-B72A-7DCC-F15904148B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B336C-AB61-274B-AD03-367B1CCDB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29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7:16.658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48D5A31-8BAE-FBEA-CE45-2970EF63F439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6BD6D81-B0FD-44C9-FA68-E8E3EABF45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0793" y="6244338"/>
            <a:ext cx="719390" cy="4450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F6481A9-F5A1-556E-C30D-D3FF9DF9E9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54" y="6337287"/>
            <a:ext cx="1007569" cy="31195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FCF7413-FF60-9CC8-A8B6-20CD75646C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53770" y="6387606"/>
            <a:ext cx="719390" cy="158510"/>
          </a:xfrm>
          <a:prstGeom prst="rect">
            <a:avLst/>
          </a:prstGeom>
        </p:spPr>
      </p:pic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FEC26854-5049-EB01-ECC8-0D7B34B9AF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A2A0177-9BD2-CFE2-0AF0-AE10297509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6" name="Grafik 15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D85B0FDE-BE42-8735-CC26-9DA5D299244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130" y="-120390"/>
            <a:ext cx="4085344" cy="245120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708BA07-CCD4-5E24-908B-4D085E8E68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40" y="3605156"/>
            <a:ext cx="5404115" cy="1078994"/>
          </a:xfrm>
          <a:prstGeom prst="rect">
            <a:avLst/>
          </a:prstGeom>
        </p:spPr>
      </p:pic>
      <p:sp>
        <p:nvSpPr>
          <p:cNvPr id="24" name="Untertitel 2">
            <a:extLst>
              <a:ext uri="{FF2B5EF4-FFF2-40B4-BE49-F238E27FC236}">
                <a16:creationId xmlns:a16="http://schemas.microsoft.com/office/drawing/2014/main" id="{43E679C7-FD5F-50ED-C51E-13E6CA5D58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0460" y="4832357"/>
            <a:ext cx="9144000" cy="1008167"/>
          </a:xfrm>
        </p:spPr>
        <p:txBody>
          <a:bodyPr>
            <a:normAutofit/>
          </a:bodyPr>
          <a:lstStyle>
            <a:lvl1pPr marL="0" indent="0" algn="l">
              <a:buNone/>
              <a:defRPr lang="de-DE" sz="28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2400" kern="1200" dirty="0" err="1">
                <a:solidFill>
                  <a:srgbClr val="0B7940"/>
                </a:solidFill>
                <a:latin typeface="Liberation Sans"/>
                <a:ea typeface="+mj-ea"/>
                <a:cs typeface="+mj-cs"/>
              </a:rPr>
              <a:t>Subtitle</a:t>
            </a:r>
            <a:endParaRPr lang="de-DE" dirty="0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2E1B7BAC-F3AA-00A9-7F84-B3EB2835202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2531" y="2232943"/>
            <a:ext cx="9039184" cy="1282531"/>
          </a:xfrm>
        </p:spPr>
        <p:txBody>
          <a:bodyPr anchor="b">
            <a:normAutofit/>
          </a:bodyPr>
          <a:lstStyle>
            <a:lvl1pPr algn="l">
              <a:defRPr lang="de-DE" sz="4000" kern="1200" baseline="0" dirty="0">
                <a:solidFill>
                  <a:srgbClr val="0B7940"/>
                </a:solidFill>
                <a:latin typeface="Liberation Sans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Template MS </a:t>
            </a:r>
            <a:r>
              <a:rPr lang="de-DE" dirty="0" err="1"/>
              <a:t>Powerpoint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03AB48-E93C-AE8A-4A64-657ED52F27E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06" y="6397025"/>
            <a:ext cx="991748" cy="2101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465F7AD-0171-66FB-8486-7A6D70F414C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06289" y="6299206"/>
            <a:ext cx="787843" cy="36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el 1">
            <a:extLst>
              <a:ext uri="{FF2B5EF4-FFF2-40B4-BE49-F238E27FC236}">
                <a16:creationId xmlns:a16="http://schemas.microsoft.com/office/drawing/2014/main" id="{C498FDBD-83F0-29B7-50FC-CC8BD99A1C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CD5D21F-FDDD-1206-6A61-0203AE6BF9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4579" y="3460274"/>
            <a:ext cx="10697185" cy="1121304"/>
          </a:xfrm>
        </p:spPr>
        <p:txBody>
          <a:bodyPr/>
          <a:lstStyle>
            <a:lvl1pPr marL="228600" indent="-228600">
              <a:buFontTx/>
              <a:buBlip>
                <a:blip r:embed="rId6"/>
              </a:buBlip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685800" indent="-228600">
              <a:buFontTx/>
              <a:buBlip>
                <a:blip r:embed="rId6"/>
              </a:buBlip>
              <a:defRPr lang="de-DE" sz="24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2pPr>
            <a:lvl3pPr marL="1143000" indent="-228600">
              <a:buFontTx/>
              <a:buBlip>
                <a:blip r:embed="rId6"/>
              </a:buBlip>
              <a:defRPr lang="de-DE" sz="20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3pPr>
            <a:lvl4pPr marL="1600200" indent="-228600">
              <a:buFontTx/>
              <a:buBlip>
                <a:blip r:embed="rId6"/>
              </a:buBlip>
              <a:defRPr lang="de-DE" sz="1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4pPr>
            <a:lvl5pPr marL="2057400" indent="-228600">
              <a:buFontTx/>
              <a:buBlip>
                <a:blip r:embed="rId6"/>
              </a:buBlip>
              <a:defRPr lang="de-DE" sz="16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5pPr>
          </a:lstStyle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80913336-80A2-FD88-B40B-F235A31CC8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579" y="1202178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32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1</a:t>
            </a:r>
          </a:p>
        </p:txBody>
      </p:sp>
      <p:sp>
        <p:nvSpPr>
          <p:cNvPr id="23" name="Textplatzhalter 21">
            <a:extLst>
              <a:ext uri="{FF2B5EF4-FFF2-40B4-BE49-F238E27FC236}">
                <a16:creationId xmlns:a16="http://schemas.microsoft.com/office/drawing/2014/main" id="{75B1AFC1-6AA2-DC37-C38A-23EEA76E92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578" y="2019676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2</a:t>
            </a:r>
          </a:p>
        </p:txBody>
      </p:sp>
    </p:spTree>
    <p:extLst>
      <p:ext uri="{BB962C8B-B14F-4D97-AF65-F5344CB8AC3E}">
        <p14:creationId xmlns:p14="http://schemas.microsoft.com/office/powerpoint/2010/main" val="243685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49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7528590B-FD38-4199-EFB2-320DAF32FC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7" y="5041314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2">
            <a:extLst>
              <a:ext uri="{FF2B5EF4-FFF2-40B4-BE49-F238E27FC236}">
                <a16:creationId xmlns:a16="http://schemas.microsoft.com/office/drawing/2014/main" id="{92F338F2-7381-765F-2339-53E27BF550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07503" y="5041314"/>
            <a:ext cx="4182110" cy="8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document by 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licensed under CC BY-SA 4.0. 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a copy of this license, visit https://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creativecommons.org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/licenses/by-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/4.0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Grafik 11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92A47A72-ABFE-D80E-5CD8-BCB89B9987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cxnSp>
        <p:nvCxnSpPr>
          <p:cNvPr id="13" name="Gerader Verbinder 4">
            <a:extLst>
              <a:ext uri="{FF2B5EF4-FFF2-40B4-BE49-F238E27FC236}">
                <a16:creationId xmlns:a16="http://schemas.microsoft.com/office/drawing/2014/main" id="{FF258112-C5DD-98D6-A711-3DB296C3E8D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4CEDFDE-741A-8B1D-A91C-0236738F47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DD54034-56AA-0F52-1836-CD9072654309}"/>
              </a:ext>
            </a:extLst>
          </p:cNvPr>
          <p:cNvSpPr txBox="1"/>
          <p:nvPr userDrawn="1"/>
        </p:nvSpPr>
        <p:spPr>
          <a:xfrm>
            <a:off x="2607503" y="3578671"/>
            <a:ext cx="699017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Funded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Union. Views and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opinions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expressed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however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author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(s)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only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and do not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necessarily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reflect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Education and Culture Executive Agency (EACEA).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Neither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EACEA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can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held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responsible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them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0E1A5B-584C-22BA-2CF8-7E4E3E0DE94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79537" y="3641845"/>
            <a:ext cx="2266755" cy="47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4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53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349F3F6-F505-6054-B5D3-09B5D9865D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881" y="255796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5420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D0182-FA80-72F6-62C8-476EA7DF2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7E6E6-0EA8-9E2B-CFB7-ABE02A8DE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1834DAE-09FA-EEFA-0CDD-900F788AD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8169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BE4F-E417-571D-7245-99348717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105081-092F-5313-EC66-A565A1E86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E7E5F4-2F33-52A6-E856-99275FAC0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099890-D6C2-47DF-5C2F-39FED536C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2056FAC-B72B-4BC5-A6FE-9D6D0DF94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8707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9A3A9F4-8DD6-6655-4F0F-C1B101BF1047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D302EC-AFD9-1119-04B1-06DCC1AC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8A9C20-5789-CC75-877A-897B09711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3A75EA-C294-ECD8-522E-A61C43988D0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0382" y="6231144"/>
            <a:ext cx="793772" cy="4910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E564737-9989-E817-57E2-8C242B285E1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43" y="6265476"/>
            <a:ext cx="1145062" cy="35452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7577D5B-CB07-FDBB-A8E6-1D9902C1CD1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761463" y="6387606"/>
            <a:ext cx="861498" cy="189822"/>
          </a:xfrm>
          <a:prstGeom prst="rect">
            <a:avLst/>
          </a:prstGeom>
        </p:spPr>
      </p:pic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67C77C99-3318-3B95-E2D0-2F8D24985D2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4E72490-D726-6602-FD8C-C197151A14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2AB799A-2CCF-F46E-E717-9DC4CF645C1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700105" y="6231144"/>
            <a:ext cx="894027" cy="416708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2D8BC87D-F73C-1C81-BB06-FB379C18ABB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38996" y="6265476"/>
            <a:ext cx="1492391" cy="3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5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5" r:id="rId5"/>
    <p:sldLayoutId id="2147483672" r:id="rId6"/>
    <p:sldLayoutId id="2147483652" r:id="rId7"/>
    <p:sldLayoutId id="214748365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tx1"/>
          </a:solidFill>
          <a:latin typeface="Liberation Sans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3" name="Grafik 12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AEEE4A3B-441E-A4C5-12CC-FDFFB41B3F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3" y="760264"/>
            <a:ext cx="6953980" cy="41723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512108-C425-A69C-8F69-FFFC1F796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43" y="4229167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2">
            <a:extLst>
              <a:ext uri="{FF2B5EF4-FFF2-40B4-BE49-F238E27FC236}">
                <a16:creationId xmlns:a16="http://schemas.microsoft.com/office/drawing/2014/main" id="{1333E73C-6536-0B7A-4005-18841EA04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980" y="5230581"/>
            <a:ext cx="4897786" cy="50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Kaikki </a:t>
            </a:r>
            <a:r>
              <a:rPr lang="en-GB" sz="10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EcoGreenin</a:t>
            </a: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tulokset on lisensoitu CC BY-SA 4.0 -lisenssillä. </a:t>
            </a:r>
            <a:br>
              <a:rPr lang="de-DE" sz="1000" dirty="0"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Voit tarkastella kopiota tästä lisenssistä osoitteessa https://creativecommons.org/licenses/by-sa/4.0.</a:t>
            </a:r>
            <a:endParaRPr lang="de-DE" sz="10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C32EFF2D-B7DD-1A4A-4859-5CB613AD8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943" y="2011797"/>
            <a:ext cx="2548002" cy="53260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A6F3768-D02D-6922-D9CA-8430C1038575}"/>
              </a:ext>
            </a:extLst>
          </p:cNvPr>
          <p:cNvSpPr txBox="1"/>
          <p:nvPr/>
        </p:nvSpPr>
        <p:spPr>
          <a:xfrm>
            <a:off x="6953980" y="2721114"/>
            <a:ext cx="4664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unionin rahoittama. Esitetyt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näkemykset ja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mielipiteet ovat kuitenkin vain kirjoittajan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(kirjoittajien)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omia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eivätkä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välttämättä vastaa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unionin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tai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koulutuksen ja kulttuurin toimeenpanoviraston (EACEA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) näkemyksiä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ja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mielipiteitä.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unionia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tai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EACEAa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ei voida pitää niistä vastuussa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697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de-DE" sz="4800" b="1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Moduli</a:t>
            </a:r>
            <a:r>
              <a:rPr lang="de-DE" sz="4800" b="1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4</a:t>
            </a:r>
          </a:p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0B7940"/>
                </a:solidFill>
                <a:latin typeface="Liberation Sans" panose="020B0604020202020204" pitchFamily="34" charset="0"/>
              </a:rPr>
              <a:t>Kestävä metsänhoito </a:t>
            </a: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4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14270" y="4460813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Freeform 3"/>
          <p:cNvSpPr/>
          <p:nvPr/>
        </p:nvSpPr>
        <p:spPr>
          <a:xfrm>
            <a:off x="589316" y="3530600"/>
            <a:ext cx="2084669" cy="1631253"/>
          </a:xfrm>
          <a:custGeom>
            <a:avLst/>
            <a:gdLst/>
            <a:ahLst/>
            <a:cxnLst/>
            <a:rect l="l" t="t" r="r" b="b"/>
            <a:pathLst>
              <a:path w="5258530" h="4114800">
                <a:moveTo>
                  <a:pt x="0" y="0"/>
                </a:moveTo>
                <a:lnTo>
                  <a:pt x="5258530" y="0"/>
                </a:lnTo>
                <a:lnTo>
                  <a:pt x="525853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4" name="Freeform 4"/>
          <p:cNvSpPr/>
          <p:nvPr/>
        </p:nvSpPr>
        <p:spPr>
          <a:xfrm>
            <a:off x="2818190" y="3815763"/>
            <a:ext cx="3839831" cy="2043971"/>
          </a:xfrm>
          <a:custGeom>
            <a:avLst/>
            <a:gdLst/>
            <a:ahLst/>
            <a:cxnLst/>
            <a:rect l="l" t="t" r="r" b="b"/>
            <a:pathLst>
              <a:path w="7315200" h="3685032">
                <a:moveTo>
                  <a:pt x="0" y="0"/>
                </a:moveTo>
                <a:lnTo>
                  <a:pt x="7315200" y="0"/>
                </a:lnTo>
                <a:lnTo>
                  <a:pt x="7315200" y="3685032"/>
                </a:lnTo>
                <a:lnTo>
                  <a:pt x="0" y="36850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5" name="TextBox 5"/>
          <p:cNvSpPr txBox="1"/>
          <p:nvPr/>
        </p:nvSpPr>
        <p:spPr>
          <a:xfrm>
            <a:off x="300929" y="1226711"/>
            <a:ext cx="11590141" cy="2009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1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Kestävä metsänhoito on metsänhoidon lähestymistapa, jossa otetaan huomioon taloudellisten, sosiaalisten ja ympäristönäkökohtien välinen tasapaino.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6273" y="4492756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86890" y="1141430"/>
            <a:ext cx="11818219" cy="342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 Kestävällä metsänhoidolla pyritään varmistamaan, että metsät tuottavat tuotteita ja palveluja pitkällä aikavälillä ja säilyttävät samalla kykynsä uudistua ja suojella luonnon monimuotoisuutta.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24238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726058" y="1279580"/>
            <a:ext cx="8991683" cy="18106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60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Kestävä metsänhoito perustuu useisiin periaatteisiin, kuten: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8" y="4505961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978213"/>
            <a:ext cx="11988020" cy="31154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Century Gothic Paneuropean Bold"/>
              </a:rPr>
              <a:t>Kestävä kehitys</a:t>
            </a:r>
            <a:r>
              <a:rPr lang="en-US" sz="4800" dirty="0">
                <a:solidFill>
                  <a:srgbClr val="000000"/>
                </a:solidFill>
                <a:latin typeface="Century Gothic Paneuropean"/>
              </a:rPr>
              <a:t>: </a:t>
            </a:r>
          </a:p>
          <a:p>
            <a:pPr algn="ctr">
              <a:lnSpc>
                <a:spcPts val="606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Kestävällä metsänhoidolla pyritään varmistamaan kestävä kehitys, jossa otetaan huomioon nykyisten sukupolvien tarpeet vahingoittamatta tulevia sukupolvia.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120" y="4495685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363588" y="1274993"/>
            <a:ext cx="11215388" cy="25383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Ympäristönsuojelu: Kestävän metsänhoidon tavoitteena on suojella luonnonympäristöä minimoimalla ihmisen toiminnan vaikutus metsiin.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560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1030950"/>
            <a:ext cx="12082409" cy="32308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33"/>
              </a:lnSpc>
            </a:pPr>
            <a:r>
              <a:rPr lang="en-US" sz="4666" dirty="0">
                <a:solidFill>
                  <a:srgbClr val="000000"/>
                </a:solidFill>
                <a:latin typeface="Century Gothic Paneuropean Bold"/>
              </a:rPr>
              <a:t>Kestävä tuotanto: </a:t>
            </a:r>
          </a:p>
          <a:p>
            <a:pPr algn="ctr">
              <a:lnSpc>
                <a:spcPts val="653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Kestävällä metsänhoidolla pyritään varmistamaan puun ja muiden metsätuotteiden kestävä tuotanto, joka on taloudellista, tehokasta ja ympäristöystävällistä.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523982" y="977049"/>
            <a:ext cx="10820400" cy="27499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66"/>
              </a:lnSpc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Resurssien kestävä käyttö: Kestävällä metsänhoidolla pyritään varmistamaan metsävarojen, kuten puun, puuhiilen ja paperin, kestävä käyttö.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</Words>
  <Application>Microsoft Office PowerPoint</Application>
  <PresentationFormat>Widescreen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 Paneuropean</vt:lpstr>
      <vt:lpstr>Century Gothic Paneuropean Bold</vt:lpstr>
      <vt:lpstr>Liberation Sans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Frank</dc:creator>
  <cp:keywords>, docId:7E44E5C9A016E73BF1247747DB79972C</cp:keywords>
  <cp:lastModifiedBy>Behm Anne-Mari</cp:lastModifiedBy>
  <cp:revision>11</cp:revision>
  <dcterms:created xsi:type="dcterms:W3CDTF">2023-01-27T16:56:09Z</dcterms:created>
  <dcterms:modified xsi:type="dcterms:W3CDTF">2024-06-12T07:06:50Z</dcterms:modified>
</cp:coreProperties>
</file>