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29"/>
  </p:handoutMasterIdLst>
  <p:sldIdLst>
    <p:sldId id="286" r:id="rId2"/>
    <p:sldId id="28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08FE7F95-BFF6-234C-A0DA-E0CD90D42728}">
          <p14:sldIdLst>
            <p14:sldId id="286"/>
            <p14:sldId id="287"/>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5"/>
    <p:restoredTop sz="96327"/>
  </p:normalViewPr>
  <p:slideViewPr>
    <p:cSldViewPr snapToGrid="0">
      <p:cViewPr varScale="1">
        <p:scale>
          <a:sx n="124" d="100"/>
          <a:sy n="124" d="100"/>
        </p:scale>
        <p:origin x="872" y="176"/>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F53275B-405F-BC90-5D55-58D393AA8F8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71EF64DB-E98E-FA5A-38F9-610D44F7A0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EA732C-AB22-1148-906C-EC0A2ADA549F}" type="datetimeFigureOut">
              <a:rPr lang="de-DE" smtClean="0"/>
              <a:t>29.04.24</a:t>
            </a:fld>
            <a:endParaRPr lang="de-DE"/>
          </a:p>
        </p:txBody>
      </p:sp>
      <p:sp>
        <p:nvSpPr>
          <p:cNvPr id="4" name="Fußzeilenplatzhalter 3">
            <a:extLst>
              <a:ext uri="{FF2B5EF4-FFF2-40B4-BE49-F238E27FC236}">
                <a16:creationId xmlns:a16="http://schemas.microsoft.com/office/drawing/2014/main" id="{56B45BB8-D804-AC1C-A74B-AC98424F55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C3209248-ACEA-B72A-7DCC-F15904148BF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FB336C-AB61-274B-AD03-367B1CCDB66D}" type="slidenum">
              <a:rPr lang="de-DE" smtClean="0"/>
              <a:t>‹Nr.›</a:t>
            </a:fld>
            <a:endParaRPr lang="de-DE"/>
          </a:p>
        </p:txBody>
      </p:sp>
    </p:spTree>
    <p:extLst>
      <p:ext uri="{BB962C8B-B14F-4D97-AF65-F5344CB8AC3E}">
        <p14:creationId xmlns:p14="http://schemas.microsoft.com/office/powerpoint/2010/main" val="371062993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5:46.426"/>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5:46.426"/>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7:16.658"/>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emf"/><Relationship Id="rId5"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ustomXml" Target="../ink/ink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E48D5A31-8BAE-FBEA-CE45-2970EF63F439}"/>
              </a:ext>
            </a:extLst>
          </p:cNvPr>
          <p:cNvSpPr/>
          <p:nvPr userDrawn="1"/>
        </p:nvSpPr>
        <p:spPr>
          <a:xfrm>
            <a:off x="1" y="6041318"/>
            <a:ext cx="12192000" cy="816682"/>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w="28575">
            <a:solidFill>
              <a:srgbClr val="0B7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B6BD6D81-B0FD-44C9-FA68-E8E3EABF4549}"/>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2260793" y="6244338"/>
            <a:ext cx="719390" cy="445047"/>
          </a:xfrm>
          <a:prstGeom prst="rect">
            <a:avLst/>
          </a:prstGeom>
        </p:spPr>
      </p:pic>
      <p:pic>
        <p:nvPicPr>
          <p:cNvPr id="11" name="Grafik 10">
            <a:extLst>
              <a:ext uri="{FF2B5EF4-FFF2-40B4-BE49-F238E27FC236}">
                <a16:creationId xmlns:a16="http://schemas.microsoft.com/office/drawing/2014/main" id="{CF6481A9-F5A1-556E-C30D-D3FF9DF9E9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64554" y="6337287"/>
            <a:ext cx="1007569" cy="311952"/>
          </a:xfrm>
          <a:prstGeom prst="rect">
            <a:avLst/>
          </a:prstGeom>
        </p:spPr>
      </p:pic>
      <p:pic>
        <p:nvPicPr>
          <p:cNvPr id="12" name="Grafik 11">
            <a:extLst>
              <a:ext uri="{FF2B5EF4-FFF2-40B4-BE49-F238E27FC236}">
                <a16:creationId xmlns:a16="http://schemas.microsoft.com/office/drawing/2014/main" id="{BFCF7413-FF60-9CC8-A8B6-20CD75646C83}"/>
              </a:ext>
            </a:extLst>
          </p:cNvPr>
          <p:cNvPicPr>
            <a:picLocks noChangeAspect="1"/>
          </p:cNvPicPr>
          <p:nvPr userDrawn="1"/>
        </p:nvPicPr>
        <p:blipFill>
          <a:blip r:embed="rId4"/>
          <a:stretch>
            <a:fillRect/>
          </a:stretch>
        </p:blipFill>
        <p:spPr>
          <a:xfrm>
            <a:off x="5753770" y="6387606"/>
            <a:ext cx="719390" cy="15851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EC26854-5049-EB01-ECC8-0D7B34B9AF3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680527" y="6211665"/>
            <a:ext cx="423056" cy="646335"/>
          </a:xfrm>
          <a:prstGeom prst="rect">
            <a:avLst/>
          </a:prstGeom>
        </p:spPr>
      </p:pic>
      <p:pic>
        <p:nvPicPr>
          <p:cNvPr id="14" name="Grafik 13">
            <a:extLst>
              <a:ext uri="{FF2B5EF4-FFF2-40B4-BE49-F238E27FC236}">
                <a16:creationId xmlns:a16="http://schemas.microsoft.com/office/drawing/2014/main" id="{4A2A0177-9BD2-CFE2-0AF0-AE10297509E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315336" y="6134128"/>
            <a:ext cx="503065" cy="601273"/>
          </a:xfrm>
          <a:prstGeom prst="rect">
            <a:avLst/>
          </a:prstGeom>
        </p:spPr>
      </p:pic>
      <p:pic>
        <p:nvPicPr>
          <p:cNvPr id="16" name="Grafik 15" descr="Ein Bild, das Text, Uhr enthält.&#10;&#10;Automatisch generierte Beschreibung">
            <a:extLst>
              <a:ext uri="{FF2B5EF4-FFF2-40B4-BE49-F238E27FC236}">
                <a16:creationId xmlns:a16="http://schemas.microsoft.com/office/drawing/2014/main" id="{D85B0FDE-BE42-8735-CC26-9DA5D299244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893130" y="-120390"/>
            <a:ext cx="4085344" cy="2451207"/>
          </a:xfrm>
          <a:prstGeom prst="rect">
            <a:avLst/>
          </a:prstGeom>
        </p:spPr>
      </p:pic>
      <p:pic>
        <p:nvPicPr>
          <p:cNvPr id="17" name="Grafik 16">
            <a:extLst>
              <a:ext uri="{FF2B5EF4-FFF2-40B4-BE49-F238E27FC236}">
                <a16:creationId xmlns:a16="http://schemas.microsoft.com/office/drawing/2014/main" id="{6708BA07-CCD4-5E24-908B-4D085E8E681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487940" y="3605156"/>
            <a:ext cx="5404115" cy="1078994"/>
          </a:xfrm>
          <a:prstGeom prst="rect">
            <a:avLst/>
          </a:prstGeom>
        </p:spPr>
      </p:pic>
      <p:sp>
        <p:nvSpPr>
          <p:cNvPr id="24" name="Untertitel 2">
            <a:extLst>
              <a:ext uri="{FF2B5EF4-FFF2-40B4-BE49-F238E27FC236}">
                <a16:creationId xmlns:a16="http://schemas.microsoft.com/office/drawing/2014/main" id="{43E679C7-FD5F-50ED-C51E-13E6CA5D589F}"/>
              </a:ext>
            </a:extLst>
          </p:cNvPr>
          <p:cNvSpPr>
            <a:spLocks noGrp="1"/>
          </p:cNvSpPr>
          <p:nvPr>
            <p:ph type="subTitle" idx="1" hasCustomPrompt="1"/>
          </p:nvPr>
        </p:nvSpPr>
        <p:spPr>
          <a:xfrm>
            <a:off x="370460" y="4832357"/>
            <a:ext cx="9144000" cy="1008167"/>
          </a:xfrm>
        </p:spPr>
        <p:txBody>
          <a:bodyPr>
            <a:normAutofit/>
          </a:bodyPr>
          <a:lstStyle>
            <a:lvl1pPr marL="0" indent="0" algn="l">
              <a:buNone/>
              <a:defRPr lang="de-DE" sz="2800" kern="1200" dirty="0">
                <a:solidFill>
                  <a:srgbClr val="0B7940"/>
                </a:solidFill>
                <a:latin typeface="Liberation Sans"/>
                <a:ea typeface="+mj-ea"/>
                <a:cs typeface="+mj-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z="2400" kern="1200" dirty="0" err="1">
                <a:solidFill>
                  <a:srgbClr val="0B7940"/>
                </a:solidFill>
                <a:latin typeface="Liberation Sans"/>
                <a:ea typeface="+mj-ea"/>
                <a:cs typeface="+mj-cs"/>
              </a:rPr>
              <a:t>Subtitle</a:t>
            </a:r>
            <a:endParaRPr lang="de-DE" dirty="0"/>
          </a:p>
        </p:txBody>
      </p:sp>
      <p:sp>
        <p:nvSpPr>
          <p:cNvPr id="25" name="Titel 1">
            <a:extLst>
              <a:ext uri="{FF2B5EF4-FFF2-40B4-BE49-F238E27FC236}">
                <a16:creationId xmlns:a16="http://schemas.microsoft.com/office/drawing/2014/main" id="{2E1B7BAC-F3AA-00A9-7F84-B3EB28352024}"/>
              </a:ext>
            </a:extLst>
          </p:cNvPr>
          <p:cNvSpPr>
            <a:spLocks noGrp="1"/>
          </p:cNvSpPr>
          <p:nvPr>
            <p:ph type="ctrTitle" hasCustomPrompt="1"/>
          </p:nvPr>
        </p:nvSpPr>
        <p:spPr>
          <a:xfrm>
            <a:off x="352531" y="2232943"/>
            <a:ext cx="9039184" cy="1282531"/>
          </a:xfrm>
        </p:spPr>
        <p:txBody>
          <a:bodyPr anchor="b">
            <a:normAutofit/>
          </a:bodyPr>
          <a:lstStyle>
            <a:lvl1pPr algn="l">
              <a:defRPr lang="de-DE" sz="4000" kern="1200" dirty="0">
                <a:solidFill>
                  <a:srgbClr val="0B7940"/>
                </a:solidFill>
                <a:latin typeface="Liberation Sans"/>
                <a:ea typeface="+mj-ea"/>
                <a:cs typeface="+mj-cs"/>
              </a:defRPr>
            </a:lvl1pPr>
          </a:lstStyle>
          <a:p>
            <a:r>
              <a:rPr lang="de-DE" dirty="0"/>
              <a:t>Template MS </a:t>
            </a:r>
            <a:r>
              <a:rPr lang="de-DE" dirty="0" err="1"/>
              <a:t>Powerpoint</a:t>
            </a:r>
            <a:endParaRPr lang="de-DE" dirty="0"/>
          </a:p>
        </p:txBody>
      </p:sp>
      <p:pic>
        <p:nvPicPr>
          <p:cNvPr id="2" name="Grafik 1">
            <a:extLst>
              <a:ext uri="{FF2B5EF4-FFF2-40B4-BE49-F238E27FC236}">
                <a16:creationId xmlns:a16="http://schemas.microsoft.com/office/drawing/2014/main" id="{2E03AB48-E93C-AE8A-4A64-657ED52F27E6}"/>
              </a:ext>
            </a:extLst>
          </p:cNvPr>
          <p:cNvPicPr>
            <a:picLocks noChangeAspect="1"/>
          </p:cNvPicPr>
          <p:nvPr userDrawn="1"/>
        </p:nvPicPr>
        <p:blipFill>
          <a:blip r:embed="rId9">
            <a:clrChange>
              <a:clrFrom>
                <a:srgbClr val="FEFEFE"/>
              </a:clrFrom>
              <a:clrTo>
                <a:srgbClr val="FEFEFE">
                  <a:alpha val="0"/>
                </a:srgbClr>
              </a:clrTo>
            </a:clrChange>
          </a:blip>
          <a:stretch>
            <a:fillRect/>
          </a:stretch>
        </p:blipFill>
        <p:spPr>
          <a:xfrm>
            <a:off x="499206" y="6397025"/>
            <a:ext cx="991748" cy="210116"/>
          </a:xfrm>
          <a:prstGeom prst="rect">
            <a:avLst/>
          </a:prstGeom>
        </p:spPr>
      </p:pic>
      <p:pic>
        <p:nvPicPr>
          <p:cNvPr id="3" name="Grafik 2">
            <a:extLst>
              <a:ext uri="{FF2B5EF4-FFF2-40B4-BE49-F238E27FC236}">
                <a16:creationId xmlns:a16="http://schemas.microsoft.com/office/drawing/2014/main" id="{9465F7AD-0171-66FB-8486-7A6D70F414CA}"/>
              </a:ext>
            </a:extLst>
          </p:cNvPr>
          <p:cNvPicPr>
            <a:picLocks noChangeAspect="1"/>
          </p:cNvPicPr>
          <p:nvPr userDrawn="1"/>
        </p:nvPicPr>
        <p:blipFill>
          <a:blip r:embed="rId10"/>
          <a:stretch>
            <a:fillRect/>
          </a:stretch>
        </p:blipFill>
        <p:spPr>
          <a:xfrm>
            <a:off x="10806289" y="6299206"/>
            <a:ext cx="787843" cy="367215"/>
          </a:xfrm>
          <a:prstGeom prst="rect">
            <a:avLst/>
          </a:prstGeom>
        </p:spPr>
      </p:pic>
    </p:spTree>
    <p:extLst>
      <p:ext uri="{BB962C8B-B14F-4D97-AF65-F5344CB8AC3E}">
        <p14:creationId xmlns:p14="http://schemas.microsoft.com/office/powerpoint/2010/main" val="169878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umerated slide">
    <p:spTree>
      <p:nvGrpSpPr>
        <p:cNvPr id="1" name=""/>
        <p:cNvGrpSpPr/>
        <p:nvPr/>
      </p:nvGrpSpPr>
      <p:grpSpPr>
        <a:xfrm>
          <a:off x="0" y="0"/>
          <a:ext cx="0" cy="0"/>
          <a:chOff x="0" y="0"/>
          <a:chExt cx="0" cy="0"/>
        </a:xfrm>
      </p:grpSpPr>
      <p:pic>
        <p:nvPicPr>
          <p:cNvPr id="7" name="Grafik 6" descr="Ein Bild, das Text, Uhr enthält.&#10;&#10;Automatisch generierte Beschreibung">
            <a:extLst>
              <a:ext uri="{FF2B5EF4-FFF2-40B4-BE49-F238E27FC236}">
                <a16:creationId xmlns:a16="http://schemas.microsoft.com/office/drawing/2014/main" id="{088545E4-B39F-5CFC-4C5A-206F30F76C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graphicFrame>
        <p:nvGraphicFramePr>
          <p:cNvPr id="8" name="Tabelle 7">
            <a:extLst>
              <a:ext uri="{FF2B5EF4-FFF2-40B4-BE49-F238E27FC236}">
                <a16:creationId xmlns:a16="http://schemas.microsoft.com/office/drawing/2014/main" id="{438BF039-6A75-9FD7-661F-008BD26A06BB}"/>
              </a:ext>
            </a:extLst>
          </p:cNvPr>
          <p:cNvGraphicFramePr>
            <a:graphicFrameLocks noGrp="1"/>
          </p:cNvGraphicFramePr>
          <p:nvPr userDrawn="1"/>
        </p:nvGraphicFramePr>
        <p:xfrm>
          <a:off x="2946717" y="3917474"/>
          <a:ext cx="6298565" cy="167640"/>
        </p:xfrm>
        <a:graphic>
          <a:graphicData uri="http://schemas.openxmlformats.org/drawingml/2006/table">
            <a:tbl>
              <a:tblPr firstRow="1" firstCol="1" bandRow="1"/>
              <a:tblGrid>
                <a:gridCol w="899795">
                  <a:extLst>
                    <a:ext uri="{9D8B030D-6E8A-4147-A177-3AD203B41FA5}">
                      <a16:colId xmlns:a16="http://schemas.microsoft.com/office/drawing/2014/main" val="2357658759"/>
                    </a:ext>
                  </a:extLst>
                </a:gridCol>
                <a:gridCol w="899795">
                  <a:extLst>
                    <a:ext uri="{9D8B030D-6E8A-4147-A177-3AD203B41FA5}">
                      <a16:colId xmlns:a16="http://schemas.microsoft.com/office/drawing/2014/main" val="2362524371"/>
                    </a:ext>
                  </a:extLst>
                </a:gridCol>
                <a:gridCol w="899795">
                  <a:extLst>
                    <a:ext uri="{9D8B030D-6E8A-4147-A177-3AD203B41FA5}">
                      <a16:colId xmlns:a16="http://schemas.microsoft.com/office/drawing/2014/main" val="1382589109"/>
                    </a:ext>
                  </a:extLst>
                </a:gridCol>
                <a:gridCol w="899795">
                  <a:extLst>
                    <a:ext uri="{9D8B030D-6E8A-4147-A177-3AD203B41FA5}">
                      <a16:colId xmlns:a16="http://schemas.microsoft.com/office/drawing/2014/main" val="2772570838"/>
                    </a:ext>
                  </a:extLst>
                </a:gridCol>
                <a:gridCol w="899795">
                  <a:extLst>
                    <a:ext uri="{9D8B030D-6E8A-4147-A177-3AD203B41FA5}">
                      <a16:colId xmlns:a16="http://schemas.microsoft.com/office/drawing/2014/main" val="3191355476"/>
                    </a:ext>
                  </a:extLst>
                </a:gridCol>
                <a:gridCol w="899795">
                  <a:extLst>
                    <a:ext uri="{9D8B030D-6E8A-4147-A177-3AD203B41FA5}">
                      <a16:colId xmlns:a16="http://schemas.microsoft.com/office/drawing/2014/main" val="1980079996"/>
                    </a:ext>
                  </a:extLst>
                </a:gridCol>
                <a:gridCol w="899795">
                  <a:extLst>
                    <a:ext uri="{9D8B030D-6E8A-4147-A177-3AD203B41FA5}">
                      <a16:colId xmlns:a16="http://schemas.microsoft.com/office/drawing/2014/main" val="2381111852"/>
                    </a:ext>
                  </a:extLst>
                </a:gridCol>
              </a:tblGrid>
              <a:tr h="0">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74367594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Freihand 12">
                <a:extLst>
                  <a:ext uri="{FF2B5EF4-FFF2-40B4-BE49-F238E27FC236}">
                    <a16:creationId xmlns:a16="http://schemas.microsoft.com/office/drawing/2014/main" id="{00C59FC4-8D6D-8779-AB0E-B7FACFE57D81}"/>
                  </a:ext>
                </a:extLst>
              </p14:cNvPr>
              <p14:cNvContentPartPr/>
              <p14:nvPr userDrawn="1"/>
            </p14:nvContentPartPr>
            <p14:xfrm>
              <a:off x="8753492" y="3517886"/>
              <a:ext cx="360" cy="360"/>
            </p14:xfrm>
          </p:contentPart>
        </mc:Choice>
        <mc:Fallback xmlns="">
          <p:pic>
            <p:nvPicPr>
              <p:cNvPr id="13" name="Freihand 12">
                <a:extLst>
                  <a:ext uri="{FF2B5EF4-FFF2-40B4-BE49-F238E27FC236}">
                    <a16:creationId xmlns:a16="http://schemas.microsoft.com/office/drawing/2014/main" id="{00C59FC4-8D6D-8779-AB0E-B7FACFE57D81}"/>
                  </a:ext>
                </a:extLst>
              </p:cNvPr>
              <p:cNvPicPr/>
              <p:nvPr/>
            </p:nvPicPr>
            <p:blipFill>
              <a:blip r:embed="rId5"/>
              <a:stretch>
                <a:fillRect/>
              </a:stretch>
            </p:blipFill>
            <p:spPr>
              <a:xfrm>
                <a:off x="8744492" y="3508886"/>
                <a:ext cx="18000" cy="18000"/>
              </a:xfrm>
              <a:prstGeom prst="rect">
                <a:avLst/>
              </a:prstGeom>
            </p:spPr>
          </p:pic>
        </mc:Fallback>
      </mc:AlternateContent>
      <p:cxnSp>
        <p:nvCxnSpPr>
          <p:cNvPr id="14" name="Gerader Verbinder 4">
            <a:extLst>
              <a:ext uri="{FF2B5EF4-FFF2-40B4-BE49-F238E27FC236}">
                <a16:creationId xmlns:a16="http://schemas.microsoft.com/office/drawing/2014/main" id="{39D42EAA-51F4-C429-E214-BE12AC852D96}"/>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
        <p:nvSpPr>
          <p:cNvPr id="5" name="Titel 1">
            <a:extLst>
              <a:ext uri="{FF2B5EF4-FFF2-40B4-BE49-F238E27FC236}">
                <a16:creationId xmlns:a16="http://schemas.microsoft.com/office/drawing/2014/main" id="{C498FDBD-83F0-29B7-50FC-CC8BD99A1C0D}"/>
              </a:ext>
            </a:extLst>
          </p:cNvPr>
          <p:cNvSpPr>
            <a:spLocks noGrp="1"/>
          </p:cNvSpPr>
          <p:nvPr>
            <p:ph type="title" hasCustomPrompt="1"/>
          </p:nvPr>
        </p:nvSpPr>
        <p:spPr>
          <a:xfrm>
            <a:off x="444580" y="205945"/>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
        <p:nvSpPr>
          <p:cNvPr id="16" name="Textplatzhalter 15">
            <a:extLst>
              <a:ext uri="{FF2B5EF4-FFF2-40B4-BE49-F238E27FC236}">
                <a16:creationId xmlns:a16="http://schemas.microsoft.com/office/drawing/2014/main" id="{9CD5D21F-FDDD-1206-6A61-0203AE6BF9DC}"/>
              </a:ext>
            </a:extLst>
          </p:cNvPr>
          <p:cNvSpPr>
            <a:spLocks noGrp="1"/>
          </p:cNvSpPr>
          <p:nvPr>
            <p:ph type="body" sz="quarter" idx="10" hasCustomPrompt="1"/>
          </p:nvPr>
        </p:nvSpPr>
        <p:spPr>
          <a:xfrm>
            <a:off x="444579" y="3460274"/>
            <a:ext cx="10697185" cy="1121304"/>
          </a:xfrm>
        </p:spPr>
        <p:txBody>
          <a:bodyPr/>
          <a:lstStyle>
            <a:lvl1pPr marL="228600" indent="-228600">
              <a:buFontTx/>
              <a:buBlip>
                <a:blip r:embed="rId6"/>
              </a:buBlip>
              <a:defRPr lang="de-DE" sz="2800" kern="1200" dirty="0" smtClean="0">
                <a:solidFill>
                  <a:srgbClr val="0B7940"/>
                </a:solidFill>
                <a:latin typeface="Liberation Sans"/>
                <a:ea typeface="+mj-ea"/>
                <a:cs typeface="+mj-cs"/>
              </a:defRPr>
            </a:lvl1pPr>
            <a:lvl2pPr marL="685800" indent="-228600">
              <a:buFontTx/>
              <a:buBlip>
                <a:blip r:embed="rId6"/>
              </a:buBlip>
              <a:defRPr lang="de-DE" sz="2400" kern="1200" dirty="0" smtClean="0">
                <a:solidFill>
                  <a:srgbClr val="0B7940"/>
                </a:solidFill>
                <a:latin typeface="Liberation Sans"/>
                <a:ea typeface="+mj-ea"/>
                <a:cs typeface="+mj-cs"/>
              </a:defRPr>
            </a:lvl2pPr>
            <a:lvl3pPr marL="1143000" indent="-228600">
              <a:buFontTx/>
              <a:buBlip>
                <a:blip r:embed="rId6"/>
              </a:buBlip>
              <a:defRPr lang="de-DE" sz="2000" kern="1200" dirty="0" smtClean="0">
                <a:solidFill>
                  <a:srgbClr val="0B7940"/>
                </a:solidFill>
                <a:latin typeface="Liberation Sans"/>
                <a:ea typeface="+mj-ea"/>
                <a:cs typeface="+mj-cs"/>
              </a:defRPr>
            </a:lvl3pPr>
            <a:lvl4pPr marL="1600200" indent="-228600">
              <a:buFontTx/>
              <a:buBlip>
                <a:blip r:embed="rId6"/>
              </a:buBlip>
              <a:defRPr lang="de-DE" sz="1800" kern="1200" dirty="0" smtClean="0">
                <a:solidFill>
                  <a:srgbClr val="0B7940"/>
                </a:solidFill>
                <a:latin typeface="Liberation Sans"/>
                <a:ea typeface="+mj-ea"/>
                <a:cs typeface="+mj-cs"/>
              </a:defRPr>
            </a:lvl4pPr>
            <a:lvl5pPr marL="2057400" indent="-228600">
              <a:buFontTx/>
              <a:buBlip>
                <a:blip r:embed="rId6"/>
              </a:buBlip>
              <a:defRPr lang="de-DE" sz="1600" kern="1200" dirty="0" smtClean="0">
                <a:solidFill>
                  <a:srgbClr val="0B7940"/>
                </a:solidFill>
                <a:latin typeface="Liberation Sans"/>
                <a:ea typeface="+mj-ea"/>
                <a:cs typeface="+mj-cs"/>
              </a:defRPr>
            </a:lvl5pPr>
          </a:lstStyle>
          <a:p>
            <a:pPr lvl="0"/>
            <a:r>
              <a:rPr lang="de-DE" dirty="0"/>
              <a:t>First </a:t>
            </a:r>
            <a:r>
              <a:rPr lang="de-DE" dirty="0" err="1"/>
              <a:t>level</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de-DE" dirty="0"/>
          </a:p>
        </p:txBody>
      </p:sp>
      <p:sp>
        <p:nvSpPr>
          <p:cNvPr id="22" name="Textplatzhalter 21">
            <a:extLst>
              <a:ext uri="{FF2B5EF4-FFF2-40B4-BE49-F238E27FC236}">
                <a16:creationId xmlns:a16="http://schemas.microsoft.com/office/drawing/2014/main" id="{80913336-80A2-FD88-B40B-F235A31CC8F0}"/>
              </a:ext>
            </a:extLst>
          </p:cNvPr>
          <p:cNvSpPr>
            <a:spLocks noGrp="1"/>
          </p:cNvSpPr>
          <p:nvPr>
            <p:ph type="body" sz="quarter" idx="11" hasCustomPrompt="1"/>
          </p:nvPr>
        </p:nvSpPr>
        <p:spPr>
          <a:xfrm>
            <a:off x="444579" y="1202178"/>
            <a:ext cx="11302841" cy="672816"/>
          </a:xfrm>
        </p:spPr>
        <p:txBody>
          <a:bodyPr>
            <a:normAutofit/>
          </a:bodyPr>
          <a:lstStyle>
            <a:lvl1pPr marL="0" indent="0">
              <a:buFontTx/>
              <a:buNone/>
              <a:defRPr lang="de-DE" sz="3200" kern="1200" dirty="0" smtClean="0">
                <a:solidFill>
                  <a:srgbClr val="0B7940"/>
                </a:solidFill>
                <a:latin typeface="Liberation Sans"/>
                <a:ea typeface="+mj-ea"/>
                <a:cs typeface="+mj-cs"/>
              </a:defRPr>
            </a:lvl1pPr>
            <a:lvl2pPr marL="457200" indent="0">
              <a:buNone/>
              <a:defRPr/>
            </a:lvl2pPr>
          </a:lstStyle>
          <a:p>
            <a:pPr lvl="0"/>
            <a:r>
              <a:rPr lang="de-DE" dirty="0"/>
              <a:t>Headline 1</a:t>
            </a:r>
          </a:p>
        </p:txBody>
      </p:sp>
      <p:sp>
        <p:nvSpPr>
          <p:cNvPr id="23" name="Textplatzhalter 21">
            <a:extLst>
              <a:ext uri="{FF2B5EF4-FFF2-40B4-BE49-F238E27FC236}">
                <a16:creationId xmlns:a16="http://schemas.microsoft.com/office/drawing/2014/main" id="{75B1AFC1-6AA2-DC37-C38A-23EEA76E9219}"/>
              </a:ext>
            </a:extLst>
          </p:cNvPr>
          <p:cNvSpPr>
            <a:spLocks noGrp="1"/>
          </p:cNvSpPr>
          <p:nvPr>
            <p:ph type="body" sz="quarter" idx="12" hasCustomPrompt="1"/>
          </p:nvPr>
        </p:nvSpPr>
        <p:spPr>
          <a:xfrm>
            <a:off x="444578" y="2019676"/>
            <a:ext cx="11302841" cy="672816"/>
          </a:xfrm>
        </p:spPr>
        <p:txBody>
          <a:bodyPr>
            <a:normAutofit/>
          </a:bodyPr>
          <a:lstStyle>
            <a:lvl1pPr marL="0" indent="0">
              <a:buFontTx/>
              <a:buNone/>
              <a:defRPr lang="de-DE" sz="2800" kern="1200" dirty="0" smtClean="0">
                <a:solidFill>
                  <a:srgbClr val="0B7940"/>
                </a:solidFill>
                <a:latin typeface="Liberation Sans"/>
                <a:ea typeface="+mj-ea"/>
                <a:cs typeface="+mj-cs"/>
              </a:defRPr>
            </a:lvl1pPr>
            <a:lvl2pPr marL="457200" indent="0">
              <a:buNone/>
              <a:defRPr/>
            </a:lvl2pPr>
          </a:lstStyle>
          <a:p>
            <a:pPr lvl="0"/>
            <a:r>
              <a:rPr lang="de-DE" dirty="0"/>
              <a:t>Headline 2</a:t>
            </a:r>
          </a:p>
        </p:txBody>
      </p:sp>
    </p:spTree>
    <p:extLst>
      <p:ext uri="{BB962C8B-B14F-4D97-AF65-F5344CB8AC3E}">
        <p14:creationId xmlns:p14="http://schemas.microsoft.com/office/powerpoint/2010/main" val="2436850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enumerated slide">
    <p:spTree>
      <p:nvGrpSpPr>
        <p:cNvPr id="1" name=""/>
        <p:cNvGrpSpPr/>
        <p:nvPr/>
      </p:nvGrpSpPr>
      <p:grpSpPr>
        <a:xfrm>
          <a:off x="0" y="0"/>
          <a:ext cx="0" cy="0"/>
          <a:chOff x="0" y="0"/>
          <a:chExt cx="0" cy="0"/>
        </a:xfrm>
      </p:grpSpPr>
      <p:pic>
        <p:nvPicPr>
          <p:cNvPr id="7" name="Grafik 6" descr="Ein Bild, das Text, Uhr enthält.&#10;&#10;Automatisch generierte Beschreibung">
            <a:extLst>
              <a:ext uri="{FF2B5EF4-FFF2-40B4-BE49-F238E27FC236}">
                <a16:creationId xmlns:a16="http://schemas.microsoft.com/office/drawing/2014/main" id="{088545E4-B39F-5CFC-4C5A-206F30F76C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graphicFrame>
        <p:nvGraphicFramePr>
          <p:cNvPr id="8" name="Tabelle 7">
            <a:extLst>
              <a:ext uri="{FF2B5EF4-FFF2-40B4-BE49-F238E27FC236}">
                <a16:creationId xmlns:a16="http://schemas.microsoft.com/office/drawing/2014/main" id="{438BF039-6A75-9FD7-661F-008BD26A06BB}"/>
              </a:ext>
            </a:extLst>
          </p:cNvPr>
          <p:cNvGraphicFramePr>
            <a:graphicFrameLocks noGrp="1"/>
          </p:cNvGraphicFramePr>
          <p:nvPr userDrawn="1"/>
        </p:nvGraphicFramePr>
        <p:xfrm>
          <a:off x="2946717" y="3917474"/>
          <a:ext cx="6298565" cy="167640"/>
        </p:xfrm>
        <a:graphic>
          <a:graphicData uri="http://schemas.openxmlformats.org/drawingml/2006/table">
            <a:tbl>
              <a:tblPr firstRow="1" firstCol="1" bandRow="1"/>
              <a:tblGrid>
                <a:gridCol w="899795">
                  <a:extLst>
                    <a:ext uri="{9D8B030D-6E8A-4147-A177-3AD203B41FA5}">
                      <a16:colId xmlns:a16="http://schemas.microsoft.com/office/drawing/2014/main" val="2357658759"/>
                    </a:ext>
                  </a:extLst>
                </a:gridCol>
                <a:gridCol w="899795">
                  <a:extLst>
                    <a:ext uri="{9D8B030D-6E8A-4147-A177-3AD203B41FA5}">
                      <a16:colId xmlns:a16="http://schemas.microsoft.com/office/drawing/2014/main" val="2362524371"/>
                    </a:ext>
                  </a:extLst>
                </a:gridCol>
                <a:gridCol w="899795">
                  <a:extLst>
                    <a:ext uri="{9D8B030D-6E8A-4147-A177-3AD203B41FA5}">
                      <a16:colId xmlns:a16="http://schemas.microsoft.com/office/drawing/2014/main" val="1382589109"/>
                    </a:ext>
                  </a:extLst>
                </a:gridCol>
                <a:gridCol w="899795">
                  <a:extLst>
                    <a:ext uri="{9D8B030D-6E8A-4147-A177-3AD203B41FA5}">
                      <a16:colId xmlns:a16="http://schemas.microsoft.com/office/drawing/2014/main" val="2772570838"/>
                    </a:ext>
                  </a:extLst>
                </a:gridCol>
                <a:gridCol w="899795">
                  <a:extLst>
                    <a:ext uri="{9D8B030D-6E8A-4147-A177-3AD203B41FA5}">
                      <a16:colId xmlns:a16="http://schemas.microsoft.com/office/drawing/2014/main" val="3191355476"/>
                    </a:ext>
                  </a:extLst>
                </a:gridCol>
                <a:gridCol w="899795">
                  <a:extLst>
                    <a:ext uri="{9D8B030D-6E8A-4147-A177-3AD203B41FA5}">
                      <a16:colId xmlns:a16="http://schemas.microsoft.com/office/drawing/2014/main" val="1980079996"/>
                    </a:ext>
                  </a:extLst>
                </a:gridCol>
                <a:gridCol w="899795">
                  <a:extLst>
                    <a:ext uri="{9D8B030D-6E8A-4147-A177-3AD203B41FA5}">
                      <a16:colId xmlns:a16="http://schemas.microsoft.com/office/drawing/2014/main" val="2381111852"/>
                    </a:ext>
                  </a:extLst>
                </a:gridCol>
              </a:tblGrid>
              <a:tr h="0">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74367594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Freihand 12">
                <a:extLst>
                  <a:ext uri="{FF2B5EF4-FFF2-40B4-BE49-F238E27FC236}">
                    <a16:creationId xmlns:a16="http://schemas.microsoft.com/office/drawing/2014/main" id="{00C59FC4-8D6D-8779-AB0E-B7FACFE57D81}"/>
                  </a:ext>
                </a:extLst>
              </p14:cNvPr>
              <p14:cNvContentPartPr/>
              <p14:nvPr userDrawn="1"/>
            </p14:nvContentPartPr>
            <p14:xfrm>
              <a:off x="8753492" y="3517886"/>
              <a:ext cx="360" cy="360"/>
            </p14:xfrm>
          </p:contentPart>
        </mc:Choice>
        <mc:Fallback xmlns="">
          <p:pic>
            <p:nvPicPr>
              <p:cNvPr id="13" name="Freihand 12">
                <a:extLst>
                  <a:ext uri="{FF2B5EF4-FFF2-40B4-BE49-F238E27FC236}">
                    <a16:creationId xmlns:a16="http://schemas.microsoft.com/office/drawing/2014/main" id="{00C59FC4-8D6D-8779-AB0E-B7FACFE57D81}"/>
                  </a:ext>
                </a:extLst>
              </p:cNvPr>
              <p:cNvPicPr/>
              <p:nvPr/>
            </p:nvPicPr>
            <p:blipFill>
              <a:blip r:embed="rId5"/>
              <a:stretch>
                <a:fillRect/>
              </a:stretch>
            </p:blipFill>
            <p:spPr>
              <a:xfrm>
                <a:off x="8744492" y="3508886"/>
                <a:ext cx="18000" cy="18000"/>
              </a:xfrm>
              <a:prstGeom prst="rect">
                <a:avLst/>
              </a:prstGeom>
            </p:spPr>
          </p:pic>
        </mc:Fallback>
      </mc:AlternateContent>
      <p:cxnSp>
        <p:nvCxnSpPr>
          <p:cNvPr id="14" name="Gerader Verbinder 4">
            <a:extLst>
              <a:ext uri="{FF2B5EF4-FFF2-40B4-BE49-F238E27FC236}">
                <a16:creationId xmlns:a16="http://schemas.microsoft.com/office/drawing/2014/main" id="{39D42EAA-51F4-C429-E214-BE12AC852D96}"/>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6497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9" name="Freihand 8">
                <a:extLst>
                  <a:ext uri="{FF2B5EF4-FFF2-40B4-BE49-F238E27FC236}">
                    <a16:creationId xmlns:a16="http://schemas.microsoft.com/office/drawing/2014/main" id="{342357A2-4C4C-58D5-4E5F-163EC46A5761}"/>
                  </a:ext>
                </a:extLst>
              </p14:cNvPr>
              <p14:cNvContentPartPr/>
              <p14:nvPr userDrawn="1"/>
            </p14:nvContentPartPr>
            <p14:xfrm>
              <a:off x="8753492" y="3517886"/>
              <a:ext cx="360" cy="360"/>
            </p14:xfrm>
          </p:contentPart>
        </mc:Choice>
        <mc:Fallback xmlns="">
          <p:pic>
            <p:nvPicPr>
              <p:cNvPr id="9" name="Freihand 8">
                <a:extLst>
                  <a:ext uri="{FF2B5EF4-FFF2-40B4-BE49-F238E27FC236}">
                    <a16:creationId xmlns:a16="http://schemas.microsoft.com/office/drawing/2014/main" id="{342357A2-4C4C-58D5-4E5F-163EC46A5761}"/>
                  </a:ext>
                </a:extLst>
              </p:cNvPr>
              <p:cNvPicPr/>
              <p:nvPr/>
            </p:nvPicPr>
            <p:blipFill>
              <a:blip r:embed="rId3"/>
              <a:stretch>
                <a:fillRect/>
              </a:stretch>
            </p:blipFill>
            <p:spPr>
              <a:xfrm>
                <a:off x="8744492" y="3508886"/>
                <a:ext cx="18000" cy="18000"/>
              </a:xfrm>
              <a:prstGeom prst="rect">
                <a:avLst/>
              </a:prstGeom>
            </p:spPr>
          </p:pic>
        </mc:Fallback>
      </mc:AlternateContent>
      <p:pic>
        <p:nvPicPr>
          <p:cNvPr id="10" name="Grafik 9">
            <a:extLst>
              <a:ext uri="{FF2B5EF4-FFF2-40B4-BE49-F238E27FC236}">
                <a16:creationId xmlns:a16="http://schemas.microsoft.com/office/drawing/2014/main" id="{7528590B-FD38-4199-EFB2-320DAF32FC99}"/>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9537" y="5041314"/>
            <a:ext cx="2089785" cy="734060"/>
          </a:xfrm>
          <a:prstGeom prst="rect">
            <a:avLst/>
          </a:prstGeom>
          <a:noFill/>
          <a:ln>
            <a:noFill/>
          </a:ln>
        </p:spPr>
      </p:pic>
      <p:sp>
        <p:nvSpPr>
          <p:cNvPr id="11" name="Textfeld 2">
            <a:extLst>
              <a:ext uri="{FF2B5EF4-FFF2-40B4-BE49-F238E27FC236}">
                <a16:creationId xmlns:a16="http://schemas.microsoft.com/office/drawing/2014/main" id="{92F338F2-7381-765F-2339-53E27BF550EA}"/>
              </a:ext>
            </a:extLst>
          </p:cNvPr>
          <p:cNvSpPr txBox="1">
            <a:spLocks noChangeArrowheads="1"/>
          </p:cNvSpPr>
          <p:nvPr userDrawn="1"/>
        </p:nvSpPr>
        <p:spPr bwMode="auto">
          <a:xfrm>
            <a:off x="2607503" y="5041314"/>
            <a:ext cx="4182110" cy="80772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This document by </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EcoGreen</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 is licensed under CC BY-SA 4.0. </a:t>
            </a:r>
            <a:endParaRPr lang="de-DE" sz="1100" dirty="0">
              <a:effectLst/>
              <a:latin typeface="Liberation Sans"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To view a copy of this license, visit https://</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creativecommons.org</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/licenses/by-</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sa</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/4.0</a:t>
            </a:r>
            <a:endParaRPr lang="de-DE" sz="1100" dirty="0">
              <a:effectLst/>
              <a:latin typeface="Liberation Sans" panose="020B0604020202020204" pitchFamily="34" charset="0"/>
              <a:ea typeface="Calibri" panose="020F0502020204030204" pitchFamily="34" charset="0"/>
              <a:cs typeface="Times New Roman" panose="02020603050405020304" pitchFamily="18" charset="0"/>
            </a:endParaRPr>
          </a:p>
        </p:txBody>
      </p:sp>
      <p:pic>
        <p:nvPicPr>
          <p:cNvPr id="12" name="Grafik 11" descr="Ein Bild, das Text, Uhr enthält.&#10;&#10;Automatisch generierte Beschreibung">
            <a:extLst>
              <a:ext uri="{FF2B5EF4-FFF2-40B4-BE49-F238E27FC236}">
                <a16:creationId xmlns:a16="http://schemas.microsoft.com/office/drawing/2014/main" id="{92A47A72-ABFE-D80E-5CD8-BCB89B99878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cxnSp>
        <p:nvCxnSpPr>
          <p:cNvPr id="13" name="Gerader Verbinder 4">
            <a:extLst>
              <a:ext uri="{FF2B5EF4-FFF2-40B4-BE49-F238E27FC236}">
                <a16:creationId xmlns:a16="http://schemas.microsoft.com/office/drawing/2014/main" id="{FF258112-C5DD-98D6-A711-3DB296C3E8D5}"/>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F4CEDFDE-741A-8B1D-A91C-0236738F4707}"/>
              </a:ext>
            </a:extLst>
          </p:cNvPr>
          <p:cNvSpPr>
            <a:spLocks noGrp="1"/>
          </p:cNvSpPr>
          <p:nvPr>
            <p:ph type="title" hasCustomPrompt="1"/>
          </p:nvPr>
        </p:nvSpPr>
        <p:spPr>
          <a:xfrm>
            <a:off x="444580" y="205945"/>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
        <p:nvSpPr>
          <p:cNvPr id="5" name="Textfeld 4">
            <a:extLst>
              <a:ext uri="{FF2B5EF4-FFF2-40B4-BE49-F238E27FC236}">
                <a16:creationId xmlns:a16="http://schemas.microsoft.com/office/drawing/2014/main" id="{9DD54034-56AA-0F52-1836-CD9072654309}"/>
              </a:ext>
            </a:extLst>
          </p:cNvPr>
          <p:cNvSpPr txBox="1"/>
          <p:nvPr userDrawn="1"/>
        </p:nvSpPr>
        <p:spPr>
          <a:xfrm>
            <a:off x="2607503" y="3578671"/>
            <a:ext cx="6990174" cy="600164"/>
          </a:xfrm>
          <a:prstGeom prst="rect">
            <a:avLst/>
          </a:prstGeom>
          <a:noFill/>
        </p:spPr>
        <p:txBody>
          <a:bodyPr wrap="square">
            <a:spAutoFit/>
          </a:bodyPr>
          <a:lstStyle/>
          <a:p>
            <a:r>
              <a:rPr lang="de-DE" sz="1100" kern="1200" dirty="0" err="1">
                <a:solidFill>
                  <a:schemeClr val="tx1"/>
                </a:solidFill>
                <a:effectLst/>
                <a:latin typeface="Liberation Sans" panose="020B0604020202020204" pitchFamily="34" charset="0"/>
                <a:cs typeface="Times New Roman" panose="02020603050405020304" pitchFamily="18" charset="0"/>
              </a:rPr>
              <a:t>Funded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by</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Views and </a:t>
            </a:r>
            <a:r>
              <a:rPr lang="de-DE" sz="1100" kern="1200" dirty="0" err="1">
                <a:solidFill>
                  <a:schemeClr val="tx1"/>
                </a:solidFill>
                <a:effectLst/>
                <a:latin typeface="Liberation Sans" panose="020B0604020202020204" pitchFamily="34" charset="0"/>
                <a:cs typeface="Times New Roman" panose="02020603050405020304" pitchFamily="18" charset="0"/>
              </a:rPr>
              <a:t>opinions</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expressed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are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however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those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of</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author</a:t>
            </a:r>
            <a:r>
              <a:rPr lang="de-DE" sz="1100" kern="1200" dirty="0">
                <a:solidFill>
                  <a:schemeClr val="tx1"/>
                </a:solidFill>
                <a:effectLst/>
                <a:latin typeface="Liberation Sans" panose="020B0604020202020204" pitchFamily="34" charset="0"/>
                <a:cs typeface="Times New Roman" panose="02020603050405020304" pitchFamily="18" charset="0"/>
              </a:rPr>
              <a:t>(s) </a:t>
            </a:r>
            <a:r>
              <a:rPr lang="de-DE" sz="1100" kern="1200" dirty="0" err="1">
                <a:solidFill>
                  <a:schemeClr val="tx1"/>
                </a:solidFill>
                <a:effectLst/>
                <a:latin typeface="Liberation Sans" panose="020B0604020202020204" pitchFamily="34" charset="0"/>
                <a:cs typeface="Times New Roman" panose="02020603050405020304" pitchFamily="18" charset="0"/>
              </a:rPr>
              <a:t>only</a:t>
            </a:r>
            <a:r>
              <a:rPr lang="de-DE" sz="1100" kern="1200" dirty="0">
                <a:solidFill>
                  <a:schemeClr val="tx1"/>
                </a:solidFill>
                <a:effectLst/>
                <a:latin typeface="Liberation Sans" panose="020B0604020202020204" pitchFamily="34" charset="0"/>
                <a:cs typeface="Times New Roman" panose="02020603050405020304" pitchFamily="18" charset="0"/>
              </a:rPr>
              <a:t> and do not </a:t>
            </a:r>
            <a:r>
              <a:rPr lang="de-DE" sz="1100" kern="1200" dirty="0" err="1">
                <a:solidFill>
                  <a:schemeClr val="tx1"/>
                </a:solidFill>
                <a:effectLst/>
                <a:latin typeface="Liberation Sans" panose="020B0604020202020204" pitchFamily="34" charset="0"/>
                <a:cs typeface="Times New Roman" panose="02020603050405020304" pitchFamily="18" charset="0"/>
              </a:rPr>
              <a:t>necessarily</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reflect</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those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of</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a:t>
            </a:r>
            <a:r>
              <a:rPr lang="de-DE" sz="1100" kern="1200" dirty="0" err="1">
                <a:solidFill>
                  <a:schemeClr val="tx1"/>
                </a:solidFill>
                <a:effectLst/>
                <a:latin typeface="Liberation Sans" panose="020B0604020202020204" pitchFamily="34" charset="0"/>
                <a:cs typeface="Times New Roman" panose="02020603050405020304" pitchFamily="18" charset="0"/>
              </a:rPr>
              <a:t>or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Education and Culture Executive Agency (EACEA). </a:t>
            </a:r>
            <a:r>
              <a:rPr lang="de-DE" sz="1100" kern="1200" dirty="0" err="1">
                <a:solidFill>
                  <a:schemeClr val="tx1"/>
                </a:solidFill>
                <a:effectLst/>
                <a:latin typeface="Liberation Sans" panose="020B0604020202020204" pitchFamily="34" charset="0"/>
                <a:cs typeface="Times New Roman" panose="02020603050405020304" pitchFamily="18" charset="0"/>
              </a:rPr>
              <a:t>Neither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a:t>
            </a:r>
            <a:r>
              <a:rPr lang="de-DE" sz="1100" kern="1200" dirty="0" err="1">
                <a:solidFill>
                  <a:schemeClr val="tx1"/>
                </a:solidFill>
                <a:effectLst/>
                <a:latin typeface="Liberation Sans" panose="020B0604020202020204" pitchFamily="34" charset="0"/>
                <a:cs typeface="Times New Roman" panose="02020603050405020304" pitchFamily="18" charset="0"/>
              </a:rPr>
              <a:t>nor</a:t>
            </a:r>
            <a:r>
              <a:rPr lang="de-DE" sz="1100" kern="1200" dirty="0">
                <a:solidFill>
                  <a:schemeClr val="tx1"/>
                </a:solidFill>
                <a:effectLst/>
                <a:latin typeface="Liberation Sans" panose="020B0604020202020204" pitchFamily="34" charset="0"/>
                <a:cs typeface="Times New Roman" panose="02020603050405020304" pitchFamily="18" charset="0"/>
              </a:rPr>
              <a:t> EACEA </a:t>
            </a:r>
            <a:r>
              <a:rPr lang="de-DE" sz="1100" kern="1200" dirty="0" err="1">
                <a:solidFill>
                  <a:schemeClr val="tx1"/>
                </a:solidFill>
                <a:effectLst/>
                <a:latin typeface="Liberation Sans" panose="020B0604020202020204" pitchFamily="34" charset="0"/>
                <a:cs typeface="Times New Roman" panose="02020603050405020304" pitchFamily="18" charset="0"/>
              </a:rPr>
              <a:t>can</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be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held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responsible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for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them</a:t>
            </a:r>
            <a:r>
              <a:rPr lang="de-DE" sz="1100" kern="1200" dirty="0">
                <a:solidFill>
                  <a:schemeClr val="tx1"/>
                </a:solidFill>
                <a:effectLst/>
                <a:latin typeface="Liberation Sans" panose="020B0604020202020204" pitchFamily="34" charset="0"/>
                <a:cs typeface="Times New Roman" panose="02020603050405020304" pitchFamily="18" charset="0"/>
              </a:rPr>
              <a:t>.</a:t>
            </a:r>
          </a:p>
        </p:txBody>
      </p:sp>
      <p:pic>
        <p:nvPicPr>
          <p:cNvPr id="6" name="Grafik 5" descr="Ein Bild, das Text enthält.&#10;&#10;Automatisch generierte Beschreibung">
            <a:extLst>
              <a:ext uri="{FF2B5EF4-FFF2-40B4-BE49-F238E27FC236}">
                <a16:creationId xmlns:a16="http://schemas.microsoft.com/office/drawing/2014/main" id="{710E1A5B-584C-22BA-2CF8-7E4E3E0DE944}"/>
              </a:ext>
            </a:extLst>
          </p:cNvPr>
          <p:cNvPicPr>
            <a:picLocks noChangeAspect="1"/>
          </p:cNvPicPr>
          <p:nvPr userDrawn="1"/>
        </p:nvPicPr>
        <p:blipFill>
          <a:blip r:embed="rId6"/>
          <a:stretch>
            <a:fillRect/>
          </a:stretch>
        </p:blipFill>
        <p:spPr>
          <a:xfrm>
            <a:off x="379537" y="3641845"/>
            <a:ext cx="2266755" cy="473816"/>
          </a:xfrm>
          <a:prstGeom prst="rect">
            <a:avLst/>
          </a:prstGeom>
        </p:spPr>
      </p:pic>
    </p:spTree>
    <p:extLst>
      <p:ext uri="{BB962C8B-B14F-4D97-AF65-F5344CB8AC3E}">
        <p14:creationId xmlns:p14="http://schemas.microsoft.com/office/powerpoint/2010/main" val="3413040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3532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ith title">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9349F3F6-F505-6054-B5D3-09B5D9865D7C}"/>
              </a:ext>
            </a:extLst>
          </p:cNvPr>
          <p:cNvSpPr>
            <a:spLocks noGrp="1"/>
          </p:cNvSpPr>
          <p:nvPr>
            <p:ph type="title" hasCustomPrompt="1"/>
          </p:nvPr>
        </p:nvSpPr>
        <p:spPr>
          <a:xfrm>
            <a:off x="391881" y="255796"/>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Tree>
    <p:extLst>
      <p:ext uri="{BB962C8B-B14F-4D97-AF65-F5344CB8AC3E}">
        <p14:creationId xmlns:p14="http://schemas.microsoft.com/office/powerpoint/2010/main" val="3354208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1D0182-FA80-72F6-62C8-476EA7DF256F}"/>
              </a:ext>
            </a:extLst>
          </p:cNvPr>
          <p:cNvSpPr>
            <a:spLocks noGrp="1"/>
          </p:cNvSpPr>
          <p:nvPr>
            <p:ph type="title"/>
          </p:nvPr>
        </p:nvSpPr>
        <p:spPr/>
        <p:txBody>
          <a:bodyPr>
            <a:normAutofit/>
          </a:bodyPr>
          <a:lstStyle>
            <a:lvl1pPr>
              <a:defRPr lang="de-DE" sz="4000" kern="1200" dirty="0">
                <a:solidFill>
                  <a:srgbClr val="0B7940"/>
                </a:solidFill>
                <a:latin typeface="Liberation Sans"/>
                <a:ea typeface="+mj-ea"/>
                <a:cs typeface="+mj-cs"/>
              </a:defRPr>
            </a:lvl1pPr>
          </a:lstStyle>
          <a:p>
            <a:r>
              <a:rPr lang="de-DE" dirty="0"/>
              <a:t>Mastertitelformat bearbeiten</a:t>
            </a:r>
          </a:p>
        </p:txBody>
      </p:sp>
      <p:sp>
        <p:nvSpPr>
          <p:cNvPr id="3" name="Inhaltsplatzhalter 2">
            <a:extLst>
              <a:ext uri="{FF2B5EF4-FFF2-40B4-BE49-F238E27FC236}">
                <a16:creationId xmlns:a16="http://schemas.microsoft.com/office/drawing/2014/main" id="{CEE7E6E6-0EA8-9E2B-CFB7-ABE02A8DEA2B}"/>
              </a:ext>
            </a:extLst>
          </p:cNvPr>
          <p:cNvSpPr>
            <a:spLocks noGrp="1"/>
          </p:cNvSpPr>
          <p:nvPr>
            <p:ph sz="half" idx="1"/>
          </p:nvPr>
        </p:nvSpPr>
        <p:spPr>
          <a:xfrm>
            <a:off x="838200" y="1825625"/>
            <a:ext cx="5181600"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a:extLst>
              <a:ext uri="{FF2B5EF4-FFF2-40B4-BE49-F238E27FC236}">
                <a16:creationId xmlns:a16="http://schemas.microsoft.com/office/drawing/2014/main" id="{01834DAE-09FA-EEFA-0CDD-900F788AD9F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81692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4ABE4F-E417-571D-7245-993487177587}"/>
              </a:ext>
            </a:extLst>
          </p:cNvPr>
          <p:cNvSpPr>
            <a:spLocks noGrp="1"/>
          </p:cNvSpPr>
          <p:nvPr>
            <p:ph type="title"/>
          </p:nvPr>
        </p:nvSpPr>
        <p:spPr>
          <a:xfrm>
            <a:off x="839788" y="365125"/>
            <a:ext cx="10515600" cy="1325563"/>
          </a:xfrm>
        </p:spPr>
        <p:txBody>
          <a:bodyPr>
            <a:normAutofit/>
          </a:bodyPr>
          <a:lstStyle>
            <a:lvl1pPr>
              <a:defRPr lang="de-DE" sz="4000" kern="1200" dirty="0">
                <a:solidFill>
                  <a:srgbClr val="0B7940"/>
                </a:solidFill>
                <a:latin typeface="Liberation Sans"/>
                <a:ea typeface="+mj-ea"/>
                <a:cs typeface="+mj-cs"/>
              </a:defRPr>
            </a:lvl1pPr>
          </a:lstStyle>
          <a:p>
            <a:r>
              <a:rPr lang="de-DE" dirty="0"/>
              <a:t>Mastertitelformat bearbeiten</a:t>
            </a:r>
          </a:p>
        </p:txBody>
      </p:sp>
      <p:sp>
        <p:nvSpPr>
          <p:cNvPr id="3" name="Textplatzhalter 2">
            <a:extLst>
              <a:ext uri="{FF2B5EF4-FFF2-40B4-BE49-F238E27FC236}">
                <a16:creationId xmlns:a16="http://schemas.microsoft.com/office/drawing/2014/main" id="{6E105081-092F-5313-EC66-A565A1E86D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20E7E5F4-2F33-52A6-E856-99275FAC078D}"/>
              </a:ext>
            </a:extLst>
          </p:cNvPr>
          <p:cNvSpPr>
            <a:spLocks noGrp="1"/>
          </p:cNvSpPr>
          <p:nvPr>
            <p:ph sz="half" idx="2"/>
          </p:nvPr>
        </p:nvSpPr>
        <p:spPr>
          <a:xfrm>
            <a:off x="839788" y="2505075"/>
            <a:ext cx="5157787" cy="368458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a:extLst>
              <a:ext uri="{FF2B5EF4-FFF2-40B4-BE49-F238E27FC236}">
                <a16:creationId xmlns:a16="http://schemas.microsoft.com/office/drawing/2014/main" id="{37099890-D6C2-47DF-5C2F-39FED536C4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D2056FAC-B72B-4BC5-A6FE-9D6D0DF94B6F}"/>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887077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4" name="Rechteck 13">
            <a:extLst>
              <a:ext uri="{FF2B5EF4-FFF2-40B4-BE49-F238E27FC236}">
                <a16:creationId xmlns:a16="http://schemas.microsoft.com/office/drawing/2014/main" id="{89A3A9F4-8DD6-6655-4F0F-C1B101BF1047}"/>
              </a:ext>
            </a:extLst>
          </p:cNvPr>
          <p:cNvSpPr/>
          <p:nvPr userDrawn="1"/>
        </p:nvSpPr>
        <p:spPr>
          <a:xfrm>
            <a:off x="1" y="6041318"/>
            <a:ext cx="12192000" cy="816682"/>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w="28575">
            <a:solidFill>
              <a:srgbClr val="0B7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DBD302EC-AFD9-1119-04B1-06DCC1ACCB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E58A9C20-5789-CC75-877A-897B09711B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8" name="Grafik 7">
            <a:extLst>
              <a:ext uri="{FF2B5EF4-FFF2-40B4-BE49-F238E27FC236}">
                <a16:creationId xmlns:a16="http://schemas.microsoft.com/office/drawing/2014/main" id="{1D3A75EA-C294-ECD8-522E-A61C43988D09}"/>
              </a:ext>
            </a:extLst>
          </p:cNvPr>
          <p:cNvPicPr>
            <a:picLocks noChangeAspect="1"/>
          </p:cNvPicPr>
          <p:nvPr userDrawn="1"/>
        </p:nvPicPr>
        <p:blipFill>
          <a:blip r:embed="rId10">
            <a:clrChange>
              <a:clrFrom>
                <a:srgbClr val="FFFFFF"/>
              </a:clrFrom>
              <a:clrTo>
                <a:srgbClr val="FFFFFF">
                  <a:alpha val="0"/>
                </a:srgbClr>
              </a:clrTo>
            </a:clrChange>
          </a:blip>
          <a:stretch>
            <a:fillRect/>
          </a:stretch>
        </p:blipFill>
        <p:spPr>
          <a:xfrm>
            <a:off x="2370382" y="6231144"/>
            <a:ext cx="793772" cy="491063"/>
          </a:xfrm>
          <a:prstGeom prst="rect">
            <a:avLst/>
          </a:prstGeom>
        </p:spPr>
      </p:pic>
      <p:pic>
        <p:nvPicPr>
          <p:cNvPr id="9" name="Grafik 8">
            <a:extLst>
              <a:ext uri="{FF2B5EF4-FFF2-40B4-BE49-F238E27FC236}">
                <a16:creationId xmlns:a16="http://schemas.microsoft.com/office/drawing/2014/main" id="{BE564737-9989-E817-57E2-8C242B285E1F}"/>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38943" y="6265476"/>
            <a:ext cx="1145062" cy="354521"/>
          </a:xfrm>
          <a:prstGeom prst="rect">
            <a:avLst/>
          </a:prstGeom>
        </p:spPr>
      </p:pic>
      <p:pic>
        <p:nvPicPr>
          <p:cNvPr id="10" name="Grafik 9">
            <a:extLst>
              <a:ext uri="{FF2B5EF4-FFF2-40B4-BE49-F238E27FC236}">
                <a16:creationId xmlns:a16="http://schemas.microsoft.com/office/drawing/2014/main" id="{B7577D5B-CB07-FDBB-A8E6-1D9902C1CD19}"/>
              </a:ext>
            </a:extLst>
          </p:cNvPr>
          <p:cNvPicPr>
            <a:picLocks noChangeAspect="1"/>
          </p:cNvPicPr>
          <p:nvPr userDrawn="1"/>
        </p:nvPicPr>
        <p:blipFill>
          <a:blip r:embed="rId12"/>
          <a:stretch>
            <a:fillRect/>
          </a:stretch>
        </p:blipFill>
        <p:spPr>
          <a:xfrm>
            <a:off x="5761463" y="6387606"/>
            <a:ext cx="861498" cy="189822"/>
          </a:xfrm>
          <a:prstGeom prst="rect">
            <a:avLst/>
          </a:prstGeom>
        </p:spPr>
      </p:pic>
      <p:pic>
        <p:nvPicPr>
          <p:cNvPr id="11" name="Grafik 10" descr="Ein Bild, das Text enthält.&#10;&#10;Automatisch generierte Beschreibung">
            <a:extLst>
              <a:ext uri="{FF2B5EF4-FFF2-40B4-BE49-F238E27FC236}">
                <a16:creationId xmlns:a16="http://schemas.microsoft.com/office/drawing/2014/main" id="{67C77C99-3318-3B95-E2D0-2F8D24985D2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680527" y="6211665"/>
            <a:ext cx="423056" cy="646335"/>
          </a:xfrm>
          <a:prstGeom prst="rect">
            <a:avLst/>
          </a:prstGeom>
        </p:spPr>
      </p:pic>
      <p:pic>
        <p:nvPicPr>
          <p:cNvPr id="12" name="Grafik 11">
            <a:extLst>
              <a:ext uri="{FF2B5EF4-FFF2-40B4-BE49-F238E27FC236}">
                <a16:creationId xmlns:a16="http://schemas.microsoft.com/office/drawing/2014/main" id="{44E72490-D726-6602-FD8C-C197151A14D3}"/>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9315336" y="6134128"/>
            <a:ext cx="503065" cy="601273"/>
          </a:xfrm>
          <a:prstGeom prst="rect">
            <a:avLst/>
          </a:prstGeom>
        </p:spPr>
      </p:pic>
      <p:pic>
        <p:nvPicPr>
          <p:cNvPr id="13" name="Grafik 12">
            <a:extLst>
              <a:ext uri="{FF2B5EF4-FFF2-40B4-BE49-F238E27FC236}">
                <a16:creationId xmlns:a16="http://schemas.microsoft.com/office/drawing/2014/main" id="{82AB799A-2CCF-F46E-E717-9DC4CF645C1D}"/>
              </a:ext>
            </a:extLst>
          </p:cNvPr>
          <p:cNvPicPr>
            <a:picLocks noChangeAspect="1"/>
          </p:cNvPicPr>
          <p:nvPr userDrawn="1"/>
        </p:nvPicPr>
        <p:blipFill>
          <a:blip r:embed="rId15"/>
          <a:stretch>
            <a:fillRect/>
          </a:stretch>
        </p:blipFill>
        <p:spPr>
          <a:xfrm>
            <a:off x="10700105" y="6231144"/>
            <a:ext cx="894027" cy="416708"/>
          </a:xfrm>
          <a:prstGeom prst="rect">
            <a:avLst/>
          </a:prstGeom>
        </p:spPr>
      </p:pic>
      <p:pic>
        <p:nvPicPr>
          <p:cNvPr id="6" name="Grafik 5" descr="Ein Bild, das Text enthält.&#10;&#10;Automatisch generierte Beschreibung">
            <a:extLst>
              <a:ext uri="{FF2B5EF4-FFF2-40B4-BE49-F238E27FC236}">
                <a16:creationId xmlns:a16="http://schemas.microsoft.com/office/drawing/2014/main" id="{2D8BC87D-F73C-1C81-BB06-FB379C18ABB7}"/>
              </a:ext>
            </a:extLst>
          </p:cNvPr>
          <p:cNvPicPr>
            <a:picLocks noChangeAspect="1"/>
          </p:cNvPicPr>
          <p:nvPr userDrawn="1"/>
        </p:nvPicPr>
        <p:blipFill>
          <a:blip r:embed="rId16"/>
          <a:stretch>
            <a:fillRect/>
          </a:stretch>
        </p:blipFill>
        <p:spPr>
          <a:xfrm>
            <a:off x="438996" y="6265476"/>
            <a:ext cx="1492391" cy="311952"/>
          </a:xfrm>
          <a:prstGeom prst="rect">
            <a:avLst/>
          </a:prstGeom>
        </p:spPr>
      </p:pic>
    </p:spTree>
    <p:extLst>
      <p:ext uri="{BB962C8B-B14F-4D97-AF65-F5344CB8AC3E}">
        <p14:creationId xmlns:p14="http://schemas.microsoft.com/office/powerpoint/2010/main" val="1887851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1" r:id="rId4"/>
    <p:sldLayoutId id="2147483655" r:id="rId5"/>
    <p:sldLayoutId id="2147483672" r:id="rId6"/>
    <p:sldLayoutId id="2147483652" r:id="rId7"/>
    <p:sldLayoutId id="2147483653" r:id="rId8"/>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owg.pl/blog/green-marketing-co-to-jest" TargetMode="External"/><Relationship Id="rId1" Type="http://schemas.openxmlformats.org/officeDocument/2006/relationships/slideLayout" Target="../slideLayouts/slideLayout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
          <p:cNvSpPr txBox="1">
            <a:spLocks/>
          </p:cNvSpPr>
          <p:nvPr/>
        </p:nvSpPr>
        <p:spPr>
          <a:xfrm>
            <a:off x="1127618" y="2971801"/>
            <a:ext cx="9936764" cy="204608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7000"/>
              </a:lnSpc>
              <a:spcBef>
                <a:spcPts val="1000"/>
              </a:spcBef>
            </a:pPr>
            <a:br>
              <a:rPr lang="de-DE" sz="36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rPr>
            </a:br>
            <a:endParaRPr lang="de-DE" sz="48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endParaRPr>
          </a:p>
        </p:txBody>
      </p:sp>
      <p:pic>
        <p:nvPicPr>
          <p:cNvPr id="13" name="Grafik 12" descr="Ein Bild, das Schrift, Grafiken, Logo, Symbol enthält.&#10;&#10;Automatisch generierte Beschreibung">
            <a:extLst>
              <a:ext uri="{FF2B5EF4-FFF2-40B4-BE49-F238E27FC236}">
                <a16:creationId xmlns:a16="http://schemas.microsoft.com/office/drawing/2014/main" id="{AEEE4A3B-441E-A4C5-12CC-FDFFB41B3F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63" y="760264"/>
            <a:ext cx="6953980" cy="4172388"/>
          </a:xfrm>
          <a:prstGeom prst="rect">
            <a:avLst/>
          </a:prstGeom>
        </p:spPr>
      </p:pic>
      <p:pic>
        <p:nvPicPr>
          <p:cNvPr id="14" name="Grafik 13">
            <a:extLst>
              <a:ext uri="{FF2B5EF4-FFF2-40B4-BE49-F238E27FC236}">
                <a16:creationId xmlns:a16="http://schemas.microsoft.com/office/drawing/2014/main" id="{F7512108-C425-A69C-8F69-FFFC1F7961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06943" y="4229167"/>
            <a:ext cx="2089785" cy="734060"/>
          </a:xfrm>
          <a:prstGeom prst="rect">
            <a:avLst/>
          </a:prstGeom>
          <a:noFill/>
          <a:ln>
            <a:noFill/>
          </a:ln>
        </p:spPr>
      </p:pic>
      <p:sp>
        <p:nvSpPr>
          <p:cNvPr id="15" name="Textfeld 2">
            <a:extLst>
              <a:ext uri="{FF2B5EF4-FFF2-40B4-BE49-F238E27FC236}">
                <a16:creationId xmlns:a16="http://schemas.microsoft.com/office/drawing/2014/main" id="{1333E73C-6536-0B7A-4005-18841EA044FD}"/>
              </a:ext>
            </a:extLst>
          </p:cNvPr>
          <p:cNvSpPr txBox="1">
            <a:spLocks noChangeArrowheads="1"/>
          </p:cNvSpPr>
          <p:nvPr/>
        </p:nvSpPr>
        <p:spPr bwMode="auto">
          <a:xfrm>
            <a:off x="6953980" y="5230581"/>
            <a:ext cx="4897786" cy="500902"/>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All results by </a:t>
            </a:r>
            <a:r>
              <a:rPr lang="en-GB" sz="1000" dirty="0" err="1">
                <a:effectLst/>
                <a:latin typeface="Liberation Sans" panose="020B0604020202020204" pitchFamily="34" charset="0"/>
                <a:ea typeface="Calibri" panose="020F0502020204030204" pitchFamily="34" charset="0"/>
                <a:cs typeface="Times New Roman" panose="02020603050405020304" pitchFamily="18" charset="0"/>
              </a:rPr>
              <a:t>EcoGreen</a:t>
            </a: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 are licensed under CC BY-SA 4.0. </a:t>
            </a:r>
            <a:br>
              <a:rPr lang="de-DE" sz="1000" dirty="0">
                <a:latin typeface="Liberation Sans" panose="020B0604020202020204" pitchFamily="34" charset="0"/>
                <a:ea typeface="Calibri" panose="020F0502020204030204" pitchFamily="34" charset="0"/>
                <a:cs typeface="Times New Roman" panose="02020603050405020304" pitchFamily="18" charset="0"/>
              </a:rPr>
            </a:b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To view a copy of this license, visit https://creativecommons.org/licenses/by-sa/4.0</a:t>
            </a:r>
            <a:endParaRPr lang="de-DE" sz="1000" dirty="0">
              <a:effectLst/>
              <a:latin typeface="Liberation Sans" panose="020B0604020202020204" pitchFamily="34" charset="0"/>
              <a:ea typeface="Calibri" panose="020F0502020204030204" pitchFamily="34" charset="0"/>
              <a:cs typeface="Times New Roman" panose="02020603050405020304" pitchFamily="18" charset="0"/>
            </a:endParaRPr>
          </a:p>
        </p:txBody>
      </p:sp>
      <p:pic>
        <p:nvPicPr>
          <p:cNvPr id="16" name="Grafik 15" descr="Ein Bild, das Text enthält.&#10;&#10;Automatisch generierte Beschreibung">
            <a:extLst>
              <a:ext uri="{FF2B5EF4-FFF2-40B4-BE49-F238E27FC236}">
                <a16:creationId xmlns:a16="http://schemas.microsoft.com/office/drawing/2014/main" id="{C32EFF2D-B7DD-1A4A-4859-5CB613AD80B8}"/>
              </a:ext>
            </a:extLst>
          </p:cNvPr>
          <p:cNvPicPr>
            <a:picLocks noChangeAspect="1"/>
          </p:cNvPicPr>
          <p:nvPr/>
        </p:nvPicPr>
        <p:blipFill>
          <a:blip r:embed="rId4"/>
          <a:stretch>
            <a:fillRect/>
          </a:stretch>
        </p:blipFill>
        <p:spPr>
          <a:xfrm>
            <a:off x="7006943" y="2011797"/>
            <a:ext cx="2548002" cy="532604"/>
          </a:xfrm>
          <a:prstGeom prst="rect">
            <a:avLst/>
          </a:prstGeom>
        </p:spPr>
      </p:pic>
      <p:sp>
        <p:nvSpPr>
          <p:cNvPr id="17" name="Textfeld 16">
            <a:extLst>
              <a:ext uri="{FF2B5EF4-FFF2-40B4-BE49-F238E27FC236}">
                <a16:creationId xmlns:a16="http://schemas.microsoft.com/office/drawing/2014/main" id="{2A6F3768-D02D-6922-D9CA-8430C1038575}"/>
              </a:ext>
            </a:extLst>
          </p:cNvPr>
          <p:cNvSpPr txBox="1"/>
          <p:nvPr/>
        </p:nvSpPr>
        <p:spPr>
          <a:xfrm>
            <a:off x="6953980" y="2721114"/>
            <a:ext cx="4664164" cy="707886"/>
          </a:xfrm>
          <a:prstGeom prst="rect">
            <a:avLst/>
          </a:prstGeom>
          <a:noFill/>
        </p:spPr>
        <p:txBody>
          <a:bodyPr wrap="square">
            <a:spAutoFit/>
          </a:bodyPr>
          <a:lstStyle/>
          <a:p>
            <a:r>
              <a:rPr lang="de-DE" sz="1000" kern="1200" dirty="0" err="1">
                <a:solidFill>
                  <a:schemeClr val="tx1"/>
                </a:solidFill>
                <a:effectLst/>
                <a:latin typeface="Liberation Sans" panose="020B0604020202020204" pitchFamily="34" charset="0"/>
                <a:cs typeface="Times New Roman" panose="02020603050405020304" pitchFamily="18" charset="0"/>
              </a:rPr>
              <a:t>Funded</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by</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European Union. Views and </a:t>
            </a:r>
            <a:r>
              <a:rPr lang="de-DE" sz="1000" kern="1200" dirty="0" err="1">
                <a:solidFill>
                  <a:schemeClr val="tx1"/>
                </a:solidFill>
                <a:effectLst/>
                <a:latin typeface="Liberation Sans" panose="020B0604020202020204" pitchFamily="34" charset="0"/>
                <a:cs typeface="Times New Roman" panose="02020603050405020304" pitchFamily="18" charset="0"/>
              </a:rPr>
              <a:t>opinions</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expressed</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are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however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those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of</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author</a:t>
            </a:r>
            <a:r>
              <a:rPr lang="de-DE" sz="1000" kern="1200" dirty="0">
                <a:solidFill>
                  <a:schemeClr val="tx1"/>
                </a:solidFill>
                <a:effectLst/>
                <a:latin typeface="Liberation Sans" panose="020B0604020202020204" pitchFamily="34" charset="0"/>
                <a:cs typeface="Times New Roman" panose="02020603050405020304" pitchFamily="18" charset="0"/>
              </a:rPr>
              <a:t>(s) </a:t>
            </a:r>
            <a:r>
              <a:rPr lang="de-DE" sz="1000" kern="1200" dirty="0" err="1">
                <a:solidFill>
                  <a:schemeClr val="tx1"/>
                </a:solidFill>
                <a:effectLst/>
                <a:latin typeface="Liberation Sans" panose="020B0604020202020204" pitchFamily="34" charset="0"/>
                <a:cs typeface="Times New Roman" panose="02020603050405020304" pitchFamily="18" charset="0"/>
              </a:rPr>
              <a:t>only</a:t>
            </a:r>
            <a:r>
              <a:rPr lang="de-DE" sz="1000" kern="1200" dirty="0">
                <a:solidFill>
                  <a:schemeClr val="tx1"/>
                </a:solidFill>
                <a:effectLst/>
                <a:latin typeface="Liberation Sans" panose="020B0604020202020204" pitchFamily="34" charset="0"/>
                <a:cs typeface="Times New Roman" panose="02020603050405020304" pitchFamily="18" charset="0"/>
              </a:rPr>
              <a:t> and do not </a:t>
            </a:r>
            <a:r>
              <a:rPr lang="de-DE" sz="1000" kern="1200" dirty="0" err="1">
                <a:solidFill>
                  <a:schemeClr val="tx1"/>
                </a:solidFill>
                <a:effectLst/>
                <a:latin typeface="Liberation Sans" panose="020B0604020202020204" pitchFamily="34" charset="0"/>
                <a:cs typeface="Times New Roman" panose="02020603050405020304" pitchFamily="18" charset="0"/>
              </a:rPr>
              <a:t>necessarily</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reflect</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those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of</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European Union </a:t>
            </a:r>
            <a:r>
              <a:rPr lang="de-DE" sz="1000" kern="1200" dirty="0" err="1">
                <a:solidFill>
                  <a:schemeClr val="tx1"/>
                </a:solidFill>
                <a:effectLst/>
                <a:latin typeface="Liberation Sans" panose="020B0604020202020204" pitchFamily="34" charset="0"/>
                <a:cs typeface="Times New Roman" panose="02020603050405020304" pitchFamily="18" charset="0"/>
              </a:rPr>
              <a:t>or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European Education and Culture Executive Agency (EACEA). </a:t>
            </a:r>
            <a:r>
              <a:rPr lang="de-DE" sz="1000" kern="1200" dirty="0" err="1">
                <a:solidFill>
                  <a:schemeClr val="tx1"/>
                </a:solidFill>
                <a:effectLst/>
                <a:latin typeface="Liberation Sans" panose="020B0604020202020204" pitchFamily="34" charset="0"/>
                <a:cs typeface="Times New Roman" panose="02020603050405020304" pitchFamily="18" charset="0"/>
              </a:rPr>
              <a:t>Neither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a:t>
            </a:r>
            <a:r>
              <a:rPr lang="de-DE" sz="1000" kern="1200" dirty="0">
                <a:solidFill>
                  <a:schemeClr val="tx1"/>
                </a:solidFill>
                <a:effectLst/>
                <a:latin typeface="Liberation Sans" panose="020B0604020202020204" pitchFamily="34" charset="0"/>
                <a:cs typeface="Times New Roman" panose="02020603050405020304" pitchFamily="18" charset="0"/>
              </a:rPr>
              <a:t> European Union </a:t>
            </a:r>
            <a:r>
              <a:rPr lang="de-DE" sz="1000" kern="1200" dirty="0" err="1">
                <a:solidFill>
                  <a:schemeClr val="tx1"/>
                </a:solidFill>
                <a:effectLst/>
                <a:latin typeface="Liberation Sans" panose="020B0604020202020204" pitchFamily="34" charset="0"/>
                <a:cs typeface="Times New Roman" panose="02020603050405020304" pitchFamily="18" charset="0"/>
              </a:rPr>
              <a:t>nor</a:t>
            </a:r>
            <a:r>
              <a:rPr lang="de-DE" sz="1000" kern="1200" dirty="0">
                <a:solidFill>
                  <a:schemeClr val="tx1"/>
                </a:solidFill>
                <a:effectLst/>
                <a:latin typeface="Liberation Sans" panose="020B0604020202020204" pitchFamily="34" charset="0"/>
                <a:cs typeface="Times New Roman" panose="02020603050405020304" pitchFamily="18" charset="0"/>
              </a:rPr>
              <a:t> EACEA </a:t>
            </a:r>
            <a:r>
              <a:rPr lang="de-DE" sz="1000" kern="1200" dirty="0" err="1">
                <a:solidFill>
                  <a:schemeClr val="tx1"/>
                </a:solidFill>
                <a:effectLst/>
                <a:latin typeface="Liberation Sans" panose="020B0604020202020204" pitchFamily="34" charset="0"/>
                <a:cs typeface="Times New Roman" panose="02020603050405020304" pitchFamily="18" charset="0"/>
              </a:rPr>
              <a:t>can</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be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held</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responsible</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for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them</a:t>
            </a:r>
            <a:r>
              <a:rPr lang="de-DE" sz="1000" kern="1200" dirty="0">
                <a:solidFill>
                  <a:schemeClr val="tx1"/>
                </a:solidFill>
                <a:effectLst/>
                <a:latin typeface="Liberation Sans"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179697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1721" y="1549673"/>
            <a:ext cx="11188557" cy="3332451"/>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The company communicates the actions they are taking to help the environment. It is also  important that the company communicates why their actions matter.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52004" y="2983649"/>
            <a:ext cx="4887992" cy="774892"/>
          </a:xfrm>
          <a:prstGeom prst="rect">
            <a:avLst/>
          </a:prstGeom>
        </p:spPr>
        <p:txBody>
          <a:bodyPr lIns="0" tIns="0" rIns="0" bIns="0" rtlCol="0" anchor="t">
            <a:spAutoFit/>
          </a:bodyPr>
          <a:lstStyle/>
          <a:p>
            <a:pPr algn="ctr">
              <a:lnSpc>
                <a:spcPts val="6556"/>
              </a:lnSpc>
              <a:spcBef>
                <a:spcPct val="0"/>
              </a:spcBef>
            </a:pPr>
            <a:r>
              <a:rPr lang="en-US" sz="4800" dirty="0">
                <a:solidFill>
                  <a:srgbClr val="0B7940"/>
                </a:solidFill>
                <a:latin typeface="Liberation Sans"/>
                <a:ea typeface="+mj-ea"/>
                <a:cs typeface="+mj-cs"/>
              </a:rPr>
              <a:t>3. Be transparent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77322" y="1907492"/>
            <a:ext cx="10237355" cy="2486065"/>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This means that the company should actually be doing what they claim to be doing in their green marketing campaign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28157" y="2983649"/>
            <a:ext cx="6135687" cy="763158"/>
          </a:xfrm>
          <a:prstGeom prst="rect">
            <a:avLst/>
          </a:prstGeom>
        </p:spPr>
        <p:txBody>
          <a:bodyPr lIns="0" tIns="0" rIns="0" bIns="0" rtlCol="0" anchor="t">
            <a:spAutoFit/>
          </a:bodyPr>
          <a:lstStyle/>
          <a:p>
            <a:pPr algn="ctr">
              <a:lnSpc>
                <a:spcPts val="6556"/>
              </a:lnSpc>
              <a:spcBef>
                <a:spcPct val="0"/>
              </a:spcBef>
            </a:pPr>
            <a:r>
              <a:rPr lang="en-US" sz="4400" dirty="0">
                <a:solidFill>
                  <a:srgbClr val="0B7940"/>
                </a:solidFill>
                <a:latin typeface="Liberation Sans"/>
                <a:ea typeface="+mj-ea"/>
                <a:cs typeface="+mj-cs"/>
              </a:rPr>
              <a:t>4. Reassure the buyer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7883" y="1208063"/>
            <a:ext cx="11476234" cy="4137095"/>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For a customer to pay a premium price for a product that is environmentally friendly, they need to be assured that the product performs as well as any other products and would not be of lesser quality for the sake of the environment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69540" y="2983649"/>
            <a:ext cx="6852921" cy="763158"/>
          </a:xfrm>
          <a:prstGeom prst="rect">
            <a:avLst/>
          </a:prstGeom>
        </p:spPr>
        <p:txBody>
          <a:bodyPr lIns="0" tIns="0" rIns="0" bIns="0" rtlCol="0" anchor="t">
            <a:spAutoFit/>
          </a:bodyPr>
          <a:lstStyle/>
          <a:p>
            <a:pPr algn="ctr">
              <a:lnSpc>
                <a:spcPts val="6556"/>
              </a:lnSpc>
              <a:spcBef>
                <a:spcPct val="0"/>
              </a:spcBef>
            </a:pPr>
            <a:r>
              <a:rPr lang="en-US" sz="4400" dirty="0">
                <a:solidFill>
                  <a:srgbClr val="0B7940"/>
                </a:solidFill>
                <a:latin typeface="Liberation Sans"/>
                <a:ea typeface="+mj-ea"/>
                <a:cs typeface="+mj-cs"/>
              </a:rPr>
              <a:t>5. Consider your pricing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0246" y="1187931"/>
            <a:ext cx="10151507" cy="4137095"/>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If the company’s pricing is set to a premium due to it being environmentally friendly, the company needs to make sure that its customers can afford such a price and consider it to be justifiable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45158" y="2983649"/>
            <a:ext cx="10301685" cy="774892"/>
          </a:xfrm>
          <a:prstGeom prst="rect">
            <a:avLst/>
          </a:prstGeom>
        </p:spPr>
        <p:txBody>
          <a:bodyPr lIns="0" tIns="0" rIns="0" bIns="0" rtlCol="0" anchor="t">
            <a:spAutoFit/>
          </a:bodyPr>
          <a:lstStyle/>
          <a:p>
            <a:pPr algn="ctr">
              <a:lnSpc>
                <a:spcPts val="6556"/>
              </a:lnSpc>
              <a:spcBef>
                <a:spcPct val="0"/>
              </a:spcBef>
            </a:pPr>
            <a:r>
              <a:rPr lang="en-US" sz="4400" dirty="0">
                <a:solidFill>
                  <a:srgbClr val="0B7940"/>
                </a:solidFill>
                <a:latin typeface="Liberation Sans"/>
                <a:ea typeface="+mj-ea"/>
                <a:cs typeface="+mj-cs"/>
              </a:rPr>
              <a:t>Negative effects of Green Marketing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94535" y="1605710"/>
            <a:ext cx="10602930" cy="3332451"/>
          </a:xfrm>
          <a:prstGeom prst="rect">
            <a:avLst/>
          </a:prstGeom>
        </p:spPr>
        <p:txBody>
          <a:bodyPr wrap="square" lIns="0" tIns="0" rIns="0" bIns="0" rtlCol="0" anchor="t">
            <a:spAutoFit/>
          </a:bodyPr>
          <a:lstStyle/>
          <a:p>
            <a:pPr algn="ctr">
              <a:lnSpc>
                <a:spcPts val="6556"/>
              </a:lnSpc>
            </a:pPr>
            <a:r>
              <a:rPr lang="en-US" sz="4683" dirty="0">
                <a:solidFill>
                  <a:srgbClr val="000000"/>
                </a:solidFill>
                <a:latin typeface="Roca Two Ultra-Bold"/>
              </a:rPr>
              <a:t> </a:t>
            </a:r>
            <a:r>
              <a:rPr lang="en-US" sz="4400" dirty="0">
                <a:solidFill>
                  <a:srgbClr val="0B7940"/>
                </a:solidFill>
                <a:latin typeface="Liberation Sans"/>
                <a:ea typeface="+mj-ea"/>
                <a:cs typeface="+mj-cs"/>
              </a:rPr>
              <a:t>Greenwashing, </a:t>
            </a:r>
          </a:p>
          <a:p>
            <a:pPr algn="ctr">
              <a:lnSpc>
                <a:spcPts val="6556"/>
              </a:lnSpc>
              <a:spcBef>
                <a:spcPct val="0"/>
              </a:spcBef>
            </a:pPr>
            <a:r>
              <a:rPr lang="en-US" sz="4000" dirty="0">
                <a:solidFill>
                  <a:srgbClr val="000000"/>
                </a:solidFill>
                <a:latin typeface="Liberation Sans" panose="020B0604020202020204" pitchFamily="34" charset="0"/>
              </a:rPr>
              <a:t>the practice of misleading consumers through false or exaggerated claims about the company's pro-ecological activities.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859600" y="1816735"/>
            <a:ext cx="7448787" cy="2486065"/>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 </a:t>
            </a:r>
            <a:r>
              <a:rPr lang="en-US" sz="4000" dirty="0">
                <a:solidFill>
                  <a:srgbClr val="0B7940"/>
                </a:solidFill>
                <a:latin typeface="Liberation Sans" panose="020B0604020202020204" pitchFamily="34" charset="0"/>
                <a:ea typeface="+mj-ea"/>
                <a:cs typeface="+mj-cs"/>
              </a:rPr>
              <a:t>the abuse of natural resources </a:t>
            </a:r>
            <a:r>
              <a:rPr lang="en-US" sz="4000" dirty="0">
                <a:solidFill>
                  <a:srgbClr val="000000"/>
                </a:solidFill>
                <a:latin typeface="Liberation Sans" panose="020B0604020202020204" pitchFamily="34" charset="0"/>
              </a:rPr>
              <a:t>to produce products that are considered ecological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751" y="6283852"/>
            <a:ext cx="1333496" cy="384046"/>
          </a:xfrm>
          <a:prstGeom prst="rect">
            <a:avLst/>
          </a:prstGeom>
        </p:spPr>
      </p:pic>
      <p:sp>
        <p:nvSpPr>
          <p:cNvPr id="12" name="Titel 1"/>
          <p:cNvSpPr txBox="1">
            <a:spLocks/>
          </p:cNvSpPr>
          <p:nvPr/>
        </p:nvSpPr>
        <p:spPr>
          <a:xfrm>
            <a:off x="1127618" y="2971801"/>
            <a:ext cx="9936764" cy="204608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7000"/>
              </a:lnSpc>
              <a:spcBef>
                <a:spcPts val="1000"/>
              </a:spcBef>
            </a:pPr>
            <a:r>
              <a:rPr lang="de-DE" sz="4800" b="1" dirty="0">
                <a:latin typeface="Liberation Sans" panose="020B0604020202020204" pitchFamily="34" charset="0"/>
                <a:ea typeface="Liberation Sans" panose="020B0604020202020204" pitchFamily="34" charset="0"/>
                <a:cs typeface="Liberation Sans" panose="020B0604020202020204" pitchFamily="34" charset="0"/>
              </a:rPr>
              <a:t>Teaching Unit 5</a:t>
            </a:r>
          </a:p>
          <a:p>
            <a:pPr>
              <a:lnSpc>
                <a:spcPct val="107000"/>
              </a:lnSpc>
              <a:spcBef>
                <a:spcPts val="1000"/>
              </a:spcBef>
            </a:pPr>
            <a:r>
              <a:rPr lang="en-US" sz="4800" b="1" dirty="0">
                <a:solidFill>
                  <a:srgbClr val="0B7940"/>
                </a:solidFill>
                <a:latin typeface="Liberation Sans" panose="020B0604020202020204" pitchFamily="34" charset="0"/>
              </a:rPr>
              <a:t>Green marketing</a:t>
            </a:r>
          </a:p>
          <a:p>
            <a:pPr algn="l">
              <a:lnSpc>
                <a:spcPct val="107000"/>
              </a:lnSpc>
              <a:spcBef>
                <a:spcPts val="1000"/>
              </a:spcBef>
            </a:pPr>
            <a:br>
              <a:rPr lang="de-DE" sz="36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rPr>
            </a:br>
            <a:endParaRPr lang="de-DE" sz="48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endParaRPr>
          </a:p>
        </p:txBody>
      </p:sp>
    </p:spTree>
    <p:extLst>
      <p:ext uri="{BB962C8B-B14F-4D97-AF65-F5344CB8AC3E}">
        <p14:creationId xmlns:p14="http://schemas.microsoft.com/office/powerpoint/2010/main" val="3783247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19002" y="1509825"/>
            <a:ext cx="8480496" cy="3290709"/>
          </a:xfrm>
          <a:prstGeom prst="rect">
            <a:avLst/>
          </a:prstGeom>
        </p:spPr>
        <p:txBody>
          <a:bodyPr wrap="square" lIns="0" tIns="0" rIns="0" bIns="0" rtlCol="0" anchor="t">
            <a:spAutoFit/>
          </a:bodyPr>
          <a:lstStyle/>
          <a:p>
            <a:pPr algn="ctr">
              <a:lnSpc>
                <a:spcPts val="6556"/>
              </a:lnSpc>
            </a:pPr>
            <a:r>
              <a:rPr lang="en-US" sz="4000" dirty="0">
                <a:solidFill>
                  <a:srgbClr val="000000"/>
                </a:solidFill>
                <a:latin typeface="Liberation Sans" panose="020B0604020202020204" pitchFamily="34" charset="0"/>
              </a:rPr>
              <a:t>using Green Marketing </a:t>
            </a:r>
          </a:p>
          <a:p>
            <a:pPr algn="ctr">
              <a:lnSpc>
                <a:spcPts val="6556"/>
              </a:lnSpc>
              <a:spcBef>
                <a:spcPct val="0"/>
              </a:spcBef>
            </a:pPr>
            <a:r>
              <a:rPr lang="en-US" sz="4000" dirty="0">
                <a:solidFill>
                  <a:srgbClr val="000000"/>
                </a:solidFill>
                <a:latin typeface="Liberation Sans" panose="020B0604020202020204" pitchFamily="34" charset="0"/>
              </a:rPr>
              <a:t>as </a:t>
            </a:r>
            <a:r>
              <a:rPr lang="en-US" sz="4000" dirty="0">
                <a:solidFill>
                  <a:srgbClr val="0B7940"/>
                </a:solidFill>
                <a:latin typeface="Liberation Sans" panose="020B0604020202020204" pitchFamily="34" charset="0"/>
                <a:ea typeface="+mj-ea"/>
                <a:cs typeface="+mj-cs"/>
              </a:rPr>
              <a:t>a way to increase sales </a:t>
            </a:r>
            <a:r>
              <a:rPr lang="en-US" sz="4000" dirty="0">
                <a:solidFill>
                  <a:srgbClr val="000000"/>
                </a:solidFill>
                <a:latin typeface="Liberation Sans" panose="020B0604020202020204" pitchFamily="34" charset="0"/>
              </a:rPr>
              <a:t>rather than as a real commitment to protecting the environment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3982" y="1262877"/>
            <a:ext cx="11291299" cy="4137095"/>
          </a:xfrm>
          <a:prstGeom prst="rect">
            <a:avLst/>
          </a:prstGeom>
        </p:spPr>
        <p:txBody>
          <a:bodyPr wrap="square" lIns="0" tIns="0" rIns="0" bIns="0" rtlCol="0" anchor="t">
            <a:spAutoFit/>
          </a:bodyPr>
          <a:lstStyle/>
          <a:p>
            <a:pPr algn="ctr">
              <a:lnSpc>
                <a:spcPts val="6556"/>
              </a:lnSpc>
              <a:spcBef>
                <a:spcPct val="0"/>
              </a:spcBef>
            </a:pPr>
            <a:r>
              <a:rPr lang="en-US" sz="3600" dirty="0">
                <a:solidFill>
                  <a:srgbClr val="000000"/>
                </a:solidFill>
                <a:latin typeface="Liberation Sans" panose="020B0604020202020204" pitchFamily="34" charset="0"/>
              </a:rPr>
              <a:t>Green Marketing in forestry is  an important tool in the fight to protect the natural environment. Properly used, it can contribute to improving the condition of forests and other ecosystems, as well as increasing public awareness of environmental protection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60979" y="1737149"/>
            <a:ext cx="9709079" cy="2459006"/>
          </a:xfrm>
          <a:prstGeom prst="rect">
            <a:avLst/>
          </a:prstGeom>
        </p:spPr>
        <p:txBody>
          <a:bodyPr wrap="square" lIns="0" tIns="0" rIns="0" bIns="0" rtlCol="0" anchor="t">
            <a:spAutoFit/>
          </a:bodyPr>
          <a:lstStyle/>
          <a:p>
            <a:pPr algn="ctr">
              <a:lnSpc>
                <a:spcPts val="6556"/>
              </a:lnSpc>
            </a:pPr>
            <a:r>
              <a:rPr lang="en-US" sz="4000" dirty="0">
                <a:solidFill>
                  <a:srgbClr val="000000"/>
                </a:solidFill>
                <a:latin typeface="Liberation Sans" panose="020B0604020202020204" pitchFamily="34" charset="0"/>
              </a:rPr>
              <a:t>Green Marketing in forestry aims to promote pro-ecological activities and sustainable development</a:t>
            </a:r>
            <a:endParaRPr lang="en-US" sz="4683" dirty="0">
              <a:solidFill>
                <a:srgbClr val="000000"/>
              </a:solidFill>
              <a:latin typeface="Roca Two Ultra-Bo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582221" y="1966864"/>
            <a:ext cx="8373438" cy="2486065"/>
          </a:xfrm>
          <a:prstGeom prst="rect">
            <a:avLst/>
          </a:prstGeom>
        </p:spPr>
        <p:txBody>
          <a:bodyPr wrap="square" lIns="0" tIns="0" rIns="0" bIns="0" rtlCol="0" anchor="t">
            <a:spAutoFit/>
          </a:bodyPr>
          <a:lstStyle/>
          <a:p>
            <a:pPr algn="ctr">
              <a:lnSpc>
                <a:spcPts val="6556"/>
              </a:lnSpc>
            </a:pPr>
            <a:r>
              <a:rPr lang="en-US" sz="4000" dirty="0">
                <a:solidFill>
                  <a:srgbClr val="000000"/>
                </a:solidFill>
                <a:latin typeface="Liberation Sans" panose="020B0604020202020204" pitchFamily="34" charset="0"/>
              </a:rPr>
              <a:t>Brainstorm </a:t>
            </a:r>
          </a:p>
          <a:p>
            <a:pPr algn="ctr">
              <a:lnSpc>
                <a:spcPts val="6556"/>
              </a:lnSpc>
              <a:spcBef>
                <a:spcPct val="0"/>
              </a:spcBef>
            </a:pPr>
            <a:r>
              <a:rPr lang="en-US" sz="4000" dirty="0">
                <a:solidFill>
                  <a:srgbClr val="000000"/>
                </a:solidFill>
                <a:latin typeface="Liberation Sans" panose="020B0604020202020204" pitchFamily="34" charset="0"/>
              </a:rPr>
              <a:t>some benefits and challenges of Green Marketing in forestry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866079" y="2983649"/>
            <a:ext cx="4459843" cy="774892"/>
          </a:xfrm>
          <a:prstGeom prst="rect">
            <a:avLst/>
          </a:prstGeom>
        </p:spPr>
        <p:txBody>
          <a:bodyPr lIns="0" tIns="0" rIns="0" bIns="0" rtlCol="0" anchor="t">
            <a:spAutoFit/>
          </a:bodyPr>
          <a:lstStyle/>
          <a:p>
            <a:pPr algn="ctr">
              <a:lnSpc>
                <a:spcPts val="6556"/>
              </a:lnSpc>
              <a:spcBef>
                <a:spcPct val="0"/>
              </a:spcBef>
            </a:pPr>
            <a:r>
              <a:rPr lang="en-US" sz="4800" dirty="0">
                <a:solidFill>
                  <a:srgbClr val="0B7940"/>
                </a:solidFill>
                <a:latin typeface="Liberation Sans"/>
                <a:ea typeface="+mj-ea"/>
                <a:cs typeface="+mj-cs"/>
              </a:rPr>
              <a:t>work in groups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507728" y="2983649"/>
            <a:ext cx="9176544" cy="774892"/>
          </a:xfrm>
          <a:prstGeom prst="rect">
            <a:avLst/>
          </a:prstGeom>
        </p:spPr>
        <p:txBody>
          <a:bodyPr lIns="0" tIns="0" rIns="0" bIns="0" rtlCol="0" anchor="t">
            <a:spAutoFit/>
          </a:bodyPr>
          <a:lstStyle/>
          <a:p>
            <a:pPr algn="ctr">
              <a:lnSpc>
                <a:spcPts val="6556"/>
              </a:lnSpc>
              <a:spcBef>
                <a:spcPct val="0"/>
              </a:spcBef>
            </a:pPr>
            <a:r>
              <a:rPr lang="en-US" sz="4800" dirty="0">
                <a:solidFill>
                  <a:srgbClr val="0B7940"/>
                </a:solidFill>
                <a:latin typeface="Liberation Sans"/>
                <a:ea typeface="+mj-ea"/>
                <a:cs typeface="+mj-cs"/>
              </a:rPr>
              <a:t>The Green Marketing strategies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263722" y="1983912"/>
            <a:ext cx="9935111" cy="1539524"/>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B7940"/>
                </a:solidFill>
                <a:latin typeface="Liberation Sans"/>
                <a:ea typeface="+mj-ea"/>
                <a:cs typeface="+mj-cs"/>
              </a:rPr>
              <a:t>Green Marketing strategy</a:t>
            </a:r>
          </a:p>
          <a:p>
            <a:pPr algn="ctr">
              <a:lnSpc>
                <a:spcPts val="6556"/>
              </a:lnSpc>
              <a:spcBef>
                <a:spcPct val="0"/>
              </a:spcBef>
            </a:pPr>
            <a:r>
              <a:rPr lang="en-US" sz="2000" dirty="0">
                <a:solidFill>
                  <a:srgbClr val="000000"/>
                </a:solidFill>
                <a:latin typeface="Liberation Sans" panose="020B0604020202020204" pitchFamily="34" charset="0"/>
              </a:rPr>
              <a:t>You are responsible for preparing a Green Marketing strategy for your forest company.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4057" y="1331182"/>
            <a:ext cx="11574303" cy="4195636"/>
          </a:xfrm>
          <a:prstGeom prst="rect">
            <a:avLst/>
          </a:prstGeom>
        </p:spPr>
        <p:txBody>
          <a:bodyPr wrap="square" lIns="0" tIns="0" rIns="0" bIns="0" rtlCol="0" anchor="t">
            <a:spAutoFit/>
          </a:bodyPr>
          <a:lstStyle/>
          <a:p>
            <a:pPr>
              <a:lnSpc>
                <a:spcPts val="4783"/>
              </a:lnSpc>
              <a:spcBef>
                <a:spcPct val="0"/>
              </a:spcBef>
            </a:pPr>
            <a:r>
              <a:rPr lang="en-US" dirty="0">
                <a:solidFill>
                  <a:srgbClr val="0B7940"/>
                </a:solidFill>
                <a:latin typeface="Liberation Sans"/>
                <a:ea typeface="+mj-ea"/>
                <a:cs typeface="+mj-cs"/>
              </a:rPr>
              <a:t>Here are some guiding questions:</a:t>
            </a:r>
          </a:p>
          <a:p>
            <a:pPr marL="228600" indent="-228600">
              <a:lnSpc>
                <a:spcPts val="4783"/>
              </a:lnSpc>
              <a:spcBef>
                <a:spcPct val="0"/>
              </a:spcBef>
              <a:buAutoNum type="arabicPeriod"/>
            </a:pPr>
            <a:r>
              <a:rPr lang="en-US" dirty="0">
                <a:solidFill>
                  <a:srgbClr val="000000"/>
                </a:solidFill>
                <a:latin typeface="Liberation Sans" panose="020B0604020202020204" pitchFamily="34" charset="0"/>
              </a:rPr>
              <a:t>What are the main objectives and target markets?</a:t>
            </a:r>
          </a:p>
          <a:p>
            <a:pPr marL="228600" indent="-228600">
              <a:lnSpc>
                <a:spcPts val="4783"/>
              </a:lnSpc>
              <a:spcBef>
                <a:spcPct val="0"/>
              </a:spcBef>
              <a:buFontTx/>
              <a:buAutoNum type="arabicPeriod"/>
            </a:pPr>
            <a:r>
              <a:rPr lang="en-US" dirty="0">
                <a:solidFill>
                  <a:srgbClr val="000000"/>
                </a:solidFill>
                <a:latin typeface="Liberation Sans" panose="020B0604020202020204" pitchFamily="34" charset="0"/>
              </a:rPr>
              <a:t>What are the main features and benefits of the product or service offered by the green marketing strategy?</a:t>
            </a:r>
          </a:p>
          <a:p>
            <a:pPr marL="228600" indent="-228600">
              <a:lnSpc>
                <a:spcPts val="4783"/>
              </a:lnSpc>
              <a:spcBef>
                <a:spcPct val="0"/>
              </a:spcBef>
              <a:buFontTx/>
              <a:buAutoNum type="arabicPeriod"/>
            </a:pPr>
            <a:r>
              <a:rPr lang="en-US" dirty="0">
                <a:solidFill>
                  <a:srgbClr val="000000"/>
                </a:solidFill>
                <a:latin typeface="Liberation Sans" panose="020B0604020202020204" pitchFamily="34" charset="0"/>
              </a:rPr>
              <a:t>How does the green marketing strategy communicate and deliver its value proposition to the customers?</a:t>
            </a:r>
          </a:p>
          <a:p>
            <a:pPr marL="228600" indent="-228600">
              <a:lnSpc>
                <a:spcPts val="4783"/>
              </a:lnSpc>
              <a:spcBef>
                <a:spcPct val="0"/>
              </a:spcBef>
              <a:buFontTx/>
              <a:buAutoNum type="arabicPeriod"/>
            </a:pPr>
            <a:r>
              <a:rPr lang="en-US" dirty="0">
                <a:solidFill>
                  <a:srgbClr val="000000"/>
                </a:solidFill>
                <a:latin typeface="Liberation Sans" panose="020B0604020202020204" pitchFamily="34" charset="0"/>
              </a:rPr>
              <a:t>How does the green marketing strategy measure and improve its performance and impact?</a:t>
            </a:r>
          </a:p>
          <a:p>
            <a:pPr marL="228600" indent="-228600">
              <a:lnSpc>
                <a:spcPts val="4783"/>
              </a:lnSpc>
              <a:spcBef>
                <a:spcPct val="0"/>
              </a:spcBef>
              <a:buFontTx/>
              <a:buAutoNum type="arabicPeriod"/>
            </a:pPr>
            <a:r>
              <a:rPr lang="en-US" dirty="0">
                <a:solidFill>
                  <a:srgbClr val="000000"/>
                </a:solidFill>
                <a:latin typeface="Liberation Sans" panose="020B0604020202020204" pitchFamily="34" charset="0"/>
              </a:rPr>
              <a:t>What are the strengths and weaknesses of the green marketing strategy?</a:t>
            </a:r>
          </a:p>
          <a:p>
            <a:pPr marL="228600" indent="-228600" algn="ctr">
              <a:lnSpc>
                <a:spcPts val="4783"/>
              </a:lnSpc>
              <a:spcBef>
                <a:spcPct val="0"/>
              </a:spcBef>
              <a:buAutoNum type="arabicPeriod"/>
            </a:pPr>
            <a:endParaRPr lang="en-US" sz="1200" dirty="0">
              <a:solidFill>
                <a:srgbClr val="000000"/>
              </a:solidFill>
              <a:latin typeface="Roca Two Ultra-Bo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rcRect/>
          <a:stretch>
            <a:fillRect/>
          </a:stretch>
        </p:blipFill>
        <p:spPr>
          <a:xfrm>
            <a:off x="1911504" y="1150706"/>
            <a:ext cx="7518905" cy="4229384"/>
          </a:xfrm>
          <a:prstGeom prst="rect">
            <a:avLst/>
          </a:prstGeom>
        </p:spPr>
      </p:pic>
      <p:sp>
        <p:nvSpPr>
          <p:cNvPr id="3" name="TextBox 3"/>
          <p:cNvSpPr txBox="1"/>
          <p:nvPr/>
        </p:nvSpPr>
        <p:spPr>
          <a:xfrm>
            <a:off x="-690936" y="158256"/>
            <a:ext cx="10998200" cy="751552"/>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B7940"/>
                </a:solidFill>
                <a:latin typeface="Liberation Sans"/>
                <a:ea typeface="+mj-ea"/>
                <a:cs typeface="+mj-cs"/>
              </a:rPr>
              <a:t>What does “green marketing” mean?</a:t>
            </a:r>
          </a:p>
        </p:txBody>
      </p:sp>
    </p:spTree>
  </p:cSld>
  <p:clrMapOvr>
    <a:masterClrMapping/>
  </p:clrMapOvr>
  <p:timing>
    <p:tnLst>
      <p:par>
        <p:cTn id="1" dur="indefinite" restart="never" nodeType="tmRoot">
          <p:childTnLst>
            <p:video>
              <p:cMediaNode vol="100000">
                <p:cTn id="2"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685800" y="953001"/>
            <a:ext cx="10457023" cy="4951997"/>
          </a:xfrm>
          <a:prstGeom prst="rect">
            <a:avLst/>
          </a:prstGeom>
        </p:spPr>
        <p:txBody>
          <a:bodyPr lIns="0" tIns="0" rIns="0" bIns="0" rtlCol="0" anchor="t">
            <a:spAutoFit/>
          </a:bodyPr>
          <a:lstStyle/>
          <a:p>
            <a:pPr algn="ctr">
              <a:lnSpc>
                <a:spcPts val="4588"/>
              </a:lnSpc>
            </a:pPr>
            <a:r>
              <a:rPr lang="en-US" sz="3277" dirty="0">
                <a:solidFill>
                  <a:srgbClr val="1D553F"/>
                </a:solidFill>
                <a:latin typeface="Roca Two Bold"/>
              </a:rPr>
              <a:t>Green marketing</a:t>
            </a:r>
            <a:r>
              <a:rPr lang="en-US" sz="3277" dirty="0">
                <a:solidFill>
                  <a:srgbClr val="1D553F"/>
                </a:solidFill>
                <a:latin typeface="Roca Two Ultra-Bold"/>
              </a:rPr>
              <a:t> </a:t>
            </a:r>
          </a:p>
          <a:p>
            <a:pPr algn="ctr">
              <a:lnSpc>
                <a:spcPts val="4588"/>
              </a:lnSpc>
            </a:pPr>
            <a:r>
              <a:rPr lang="en-US" sz="2800" dirty="0">
                <a:solidFill>
                  <a:srgbClr val="1D553F"/>
                </a:solidFill>
                <a:latin typeface="Liberation Sans" panose="020B0604020202020204" pitchFamily="34" charset="0"/>
              </a:rPr>
              <a:t>is the practice of advertising products based on their environmental sustainability. </a:t>
            </a:r>
            <a:r>
              <a:rPr lang="en-US" sz="2800" dirty="0">
                <a:solidFill>
                  <a:srgbClr val="1D553F"/>
                </a:solidFill>
                <a:latin typeface="Liberation Sans" panose="020B0604020202020204" pitchFamily="34" charset="0"/>
                <a:hlinkClick r:id="rId2" tooltip="https://www.owg.pl/blog/green-marketing-co-to-jest">
                  <a:extLst>
                    <a:ext uri="{A12FA001-AC4F-418D-AE19-62706E023703}">
                      <ahyp:hlinkClr xmlns:ahyp="http://schemas.microsoft.com/office/drawing/2018/hyperlinkcolor" val="tx"/>
                    </a:ext>
                  </a:extLst>
                </a:hlinkClick>
              </a:rPr>
              <a:t>It involves developing and advertising products that reduce emissions, use recycled materials, or support environmental causes </a:t>
            </a:r>
            <a:r>
              <a:rPr lang="en-US" sz="2800" dirty="0">
                <a:solidFill>
                  <a:srgbClr val="1D553F"/>
                </a:solidFill>
                <a:latin typeface="Liberation Sans" panose="020B0604020202020204" pitchFamily="34" charset="0"/>
              </a:rPr>
              <a:t>. </a:t>
            </a:r>
            <a:r>
              <a:rPr lang="en-US" sz="2800" dirty="0">
                <a:solidFill>
                  <a:srgbClr val="1D553F"/>
                </a:solidFill>
                <a:latin typeface="Liberation Sans" panose="020B0604020202020204" pitchFamily="34" charset="0"/>
                <a:hlinkClick r:id="rId2" tooltip="https://www.owg.pl/blog/green-marketing-co-to-jest">
                  <a:extLst>
                    <a:ext uri="{A12FA001-AC4F-418D-AE19-62706E023703}">
                      <ahyp:hlinkClr xmlns:ahyp="http://schemas.microsoft.com/office/drawing/2018/hyperlinkcolor" val="tx"/>
                    </a:ext>
                  </a:extLst>
                </a:hlinkClick>
              </a:rPr>
              <a:t>The goal of green marketing is to attract environmentally conscious consumers and to have a positive impact on the environment </a:t>
            </a:r>
            <a:r>
              <a:rPr lang="en-US" sz="2800" dirty="0">
                <a:solidFill>
                  <a:srgbClr val="1D553F"/>
                </a:solidFill>
                <a:latin typeface="Liberation Sans" panose="020B0604020202020204" pitchFamily="34" charset="0"/>
              </a:rPr>
              <a:t>.</a:t>
            </a:r>
          </a:p>
          <a:p>
            <a:pPr algn="ctr">
              <a:lnSpc>
                <a:spcPts val="7388"/>
              </a:lnSpc>
            </a:pPr>
            <a:endParaRPr lang="en-US" sz="3277" dirty="0">
              <a:solidFill>
                <a:srgbClr val="1D553F"/>
              </a:solidFill>
              <a:latin typeface="Roca Two"/>
            </a:endParaRPr>
          </a:p>
        </p:txBody>
      </p:sp>
      <p:sp>
        <p:nvSpPr>
          <p:cNvPr id="6" name="Freeform 6"/>
          <p:cNvSpPr/>
          <p:nvPr/>
        </p:nvSpPr>
        <p:spPr>
          <a:xfrm>
            <a:off x="381499" y="4507334"/>
            <a:ext cx="916968" cy="1397664"/>
          </a:xfrm>
          <a:custGeom>
            <a:avLst/>
            <a:gdLst/>
            <a:ahLst/>
            <a:cxnLst/>
            <a:rect l="l" t="t" r="r" b="b"/>
            <a:pathLst>
              <a:path w="2175893" h="2624432">
                <a:moveTo>
                  <a:pt x="0" y="0"/>
                </a:moveTo>
                <a:lnTo>
                  <a:pt x="2175893" y="0"/>
                </a:lnTo>
                <a:lnTo>
                  <a:pt x="2175893" y="2624432"/>
                </a:lnTo>
                <a:lnTo>
                  <a:pt x="0" y="262443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sz="1200"/>
          </a:p>
        </p:txBody>
      </p:sp>
      <p:sp>
        <p:nvSpPr>
          <p:cNvPr id="8" name="Freeform 8"/>
          <p:cNvSpPr/>
          <p:nvPr/>
        </p:nvSpPr>
        <p:spPr>
          <a:xfrm>
            <a:off x="9930168" y="4417509"/>
            <a:ext cx="1212655" cy="1487489"/>
          </a:xfrm>
          <a:custGeom>
            <a:avLst/>
            <a:gdLst/>
            <a:ahLst/>
            <a:cxnLst/>
            <a:rect l="l" t="t" r="r" b="b"/>
            <a:pathLst>
              <a:path w="2364048" h="2632037">
                <a:moveTo>
                  <a:pt x="0" y="0"/>
                </a:moveTo>
                <a:lnTo>
                  <a:pt x="2364048" y="0"/>
                </a:lnTo>
                <a:lnTo>
                  <a:pt x="2364048" y="2632037"/>
                </a:lnTo>
                <a:lnTo>
                  <a:pt x="0" y="26320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sz="12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rcRect/>
          <a:stretch>
            <a:fillRect/>
          </a:stretch>
        </p:blipFill>
        <p:spPr>
          <a:xfrm>
            <a:off x="2040814" y="1160980"/>
            <a:ext cx="7689633" cy="4325419"/>
          </a:xfrm>
          <a:prstGeom prst="rect">
            <a:avLst/>
          </a:prstGeom>
        </p:spPr>
      </p:pic>
      <p:sp>
        <p:nvSpPr>
          <p:cNvPr id="3" name="TextBox 3"/>
          <p:cNvSpPr txBox="1"/>
          <p:nvPr/>
        </p:nvSpPr>
        <p:spPr>
          <a:xfrm>
            <a:off x="-98744" y="142651"/>
            <a:ext cx="7835186" cy="828497"/>
          </a:xfrm>
          <a:prstGeom prst="rect">
            <a:avLst/>
          </a:prstGeom>
        </p:spPr>
        <p:txBody>
          <a:bodyPr wrap="square" lIns="0" tIns="0" rIns="0" bIns="0" rtlCol="0" anchor="t">
            <a:spAutoFit/>
          </a:bodyPr>
          <a:lstStyle/>
          <a:p>
            <a:pPr algn="ctr">
              <a:lnSpc>
                <a:spcPts val="7396"/>
              </a:lnSpc>
              <a:spcBef>
                <a:spcPct val="0"/>
              </a:spcBef>
            </a:pPr>
            <a:r>
              <a:rPr lang="en-US" sz="4000" dirty="0">
                <a:solidFill>
                  <a:srgbClr val="0B7940"/>
                </a:solidFill>
                <a:latin typeface="Liberation Sans"/>
                <a:ea typeface="+mj-ea"/>
                <a:cs typeface="+mj-cs"/>
              </a:rPr>
              <a:t>Examples of Green Marketing</a:t>
            </a:r>
          </a:p>
        </p:txBody>
      </p:sp>
    </p:spTree>
  </p:cSld>
  <p:clrMapOvr>
    <a:masterClrMapping/>
  </p:clrMapOvr>
  <p:timing>
    <p:tnLst>
      <p:par>
        <p:cTn id="1" dur="indefinite" restart="never" nodeType="tmRoot">
          <p:childTnLst>
            <p:video>
              <p:cMediaNode vol="100000">
                <p:cTn id="2"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60770" y="2983649"/>
            <a:ext cx="10670461" cy="763158"/>
          </a:xfrm>
          <a:prstGeom prst="rect">
            <a:avLst/>
          </a:prstGeom>
        </p:spPr>
        <p:txBody>
          <a:bodyPr lIns="0" tIns="0" rIns="0" bIns="0" rtlCol="0" anchor="t">
            <a:spAutoFit/>
          </a:bodyPr>
          <a:lstStyle/>
          <a:p>
            <a:pPr algn="ctr">
              <a:lnSpc>
                <a:spcPts val="6556"/>
              </a:lnSpc>
              <a:spcBef>
                <a:spcPct val="0"/>
              </a:spcBef>
            </a:pPr>
            <a:r>
              <a:rPr lang="en-US" sz="4400" dirty="0">
                <a:solidFill>
                  <a:srgbClr val="0B7940"/>
                </a:solidFill>
                <a:latin typeface="Liberation Sans"/>
                <a:ea typeface="+mj-ea"/>
                <a:cs typeface="+mj-cs"/>
              </a:rPr>
              <a:t>The Golden Rules of Green Marketing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8670" y="2964600"/>
            <a:ext cx="8074660" cy="927049"/>
          </a:xfrm>
          <a:prstGeom prst="rect">
            <a:avLst/>
          </a:prstGeom>
        </p:spPr>
        <p:txBody>
          <a:bodyPr lIns="0" tIns="0" rIns="0" bIns="0" rtlCol="0" anchor="t">
            <a:spAutoFit/>
          </a:bodyPr>
          <a:lstStyle/>
          <a:p>
            <a:pPr algn="ctr">
              <a:lnSpc>
                <a:spcPts val="7956"/>
              </a:lnSpc>
              <a:spcBef>
                <a:spcPct val="0"/>
              </a:spcBef>
            </a:pPr>
            <a:r>
              <a:rPr lang="en-US" sz="5400" dirty="0">
                <a:solidFill>
                  <a:srgbClr val="0B7940"/>
                </a:solidFill>
                <a:latin typeface="Liberation Sans"/>
                <a:ea typeface="+mj-ea"/>
                <a:cs typeface="+mj-cs"/>
              </a:rPr>
              <a:t> 1. Know your customer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9466" y="1594582"/>
            <a:ext cx="10967232" cy="2444323"/>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The company needs to ensure that the customer knows and cares about the issues that the product or services are trying to address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296637" y="2983649"/>
            <a:ext cx="7598727" cy="774892"/>
          </a:xfrm>
          <a:prstGeom prst="rect">
            <a:avLst/>
          </a:prstGeom>
        </p:spPr>
        <p:txBody>
          <a:bodyPr lIns="0" tIns="0" rIns="0" bIns="0" rtlCol="0" anchor="t">
            <a:spAutoFit/>
          </a:bodyPr>
          <a:lstStyle/>
          <a:p>
            <a:pPr algn="ctr">
              <a:lnSpc>
                <a:spcPts val="6556"/>
              </a:lnSpc>
              <a:spcBef>
                <a:spcPct val="0"/>
              </a:spcBef>
            </a:pPr>
            <a:r>
              <a:rPr lang="en-US" sz="4800" dirty="0">
                <a:solidFill>
                  <a:srgbClr val="0B7940"/>
                </a:solidFill>
                <a:latin typeface="Liberation Sans"/>
                <a:ea typeface="+mj-ea"/>
                <a:cs typeface="+mj-cs"/>
              </a:rPr>
              <a:t>2. Educate your customers</a:t>
            </a:r>
          </a:p>
        </p:txBody>
      </p:sp>
    </p:spTree>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559</Words>
  <Application>Microsoft Macintosh PowerPoint</Application>
  <PresentationFormat>Breitbild</PresentationFormat>
  <Paragraphs>41</Paragraphs>
  <Slides>27</Slides>
  <Notes>0</Notes>
  <HiddenSlides>0</HiddenSlides>
  <MMClips>2</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27</vt:i4>
      </vt:variant>
    </vt:vector>
  </HeadingPairs>
  <TitlesOfParts>
    <vt:vector size="35" baseType="lpstr">
      <vt:lpstr>Arial</vt:lpstr>
      <vt:lpstr>Calibri</vt:lpstr>
      <vt:lpstr>Calibri Light</vt:lpstr>
      <vt:lpstr>Liberation Sans</vt:lpstr>
      <vt:lpstr>Roca Two</vt:lpstr>
      <vt:lpstr>Roca Two Bold</vt:lpstr>
      <vt:lpstr>Roca Two Ultra-Bold</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Claudia Frank</dc:creator>
  <cp:lastModifiedBy>Claudia Frank</cp:lastModifiedBy>
  <cp:revision>10</cp:revision>
  <dcterms:created xsi:type="dcterms:W3CDTF">2023-01-27T16:56:09Z</dcterms:created>
  <dcterms:modified xsi:type="dcterms:W3CDTF">2024-04-29T17:56:31Z</dcterms:modified>
</cp:coreProperties>
</file>