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1"/>
  </p:handoutMasterIdLst>
  <p:sldIdLst>
    <p:sldId id="272" r:id="rId2"/>
    <p:sldId id="273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08FE7F95-BFF6-234C-A0DA-E0CD90D42728}">
          <p14:sldIdLst>
            <p14:sldId id="272"/>
            <p14:sldId id="273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27"/>
    <p:restoredTop sz="96327"/>
  </p:normalViewPr>
  <p:slideViewPr>
    <p:cSldViewPr snapToGrid="0">
      <p:cViewPr varScale="1">
        <p:scale>
          <a:sx n="124" d="100"/>
          <a:sy n="124" d="100"/>
        </p:scale>
        <p:origin x="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F53275B-405F-BC90-5D55-58D393AA8F8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1EF64DB-E98E-FA5A-38F9-610D44F7A0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A732C-AB22-1148-906C-EC0A2ADA549F}" type="datetimeFigureOut">
              <a:rPr lang="de-DE" smtClean="0"/>
              <a:t>29.04.24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B45BB8-D804-AC1C-A74B-AC98424F55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3209248-ACEA-B72A-7DCC-F15904148B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B336C-AB61-274B-AD03-367B1CCDB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629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27T17:05:46.426"/>
    </inkml:context>
    <inkml:brush xml:id="br0">
      <inkml:brushProperty name="width" value="0.05" units="cm"/>
      <inkml:brushProperty name="height" value="0.05" units="cm"/>
      <inkml:brushProperty name="color" value="#0B7940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27T17:05:46.426"/>
    </inkml:context>
    <inkml:brush xml:id="br0">
      <inkml:brushProperty name="width" value="0.05" units="cm"/>
      <inkml:brushProperty name="height" value="0.05" units="cm"/>
      <inkml:brushProperty name="color" value="#0B7940"/>
    </inkml:brush>
  </inkml:definitions>
  <inkml:trace contextRef="#ctx0" brushRef="#br0">0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27T17:07:16.658"/>
    </inkml:context>
    <inkml:brush xml:id="br0">
      <inkml:brushProperty name="width" value="0.05" units="cm"/>
      <inkml:brushProperty name="height" value="0.05" units="cm"/>
      <inkml:brushProperty name="color" value="#0B7940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emf"/><Relationship Id="rId5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ustomXml" Target="../ink/ink3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48D5A31-8BAE-FBEA-CE45-2970EF63F439}"/>
              </a:ext>
            </a:extLst>
          </p:cNvPr>
          <p:cNvSpPr/>
          <p:nvPr userDrawn="1"/>
        </p:nvSpPr>
        <p:spPr>
          <a:xfrm>
            <a:off x="1" y="6041318"/>
            <a:ext cx="12192000" cy="81668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16200000" scaled="1"/>
            <a:tileRect/>
          </a:gradFill>
          <a:ln w="28575">
            <a:solidFill>
              <a:srgbClr val="0B79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6BD6D81-B0FD-44C9-FA68-E8E3EABF45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0793" y="6244338"/>
            <a:ext cx="719390" cy="44504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F6481A9-F5A1-556E-C30D-D3FF9DF9E9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554" y="6337287"/>
            <a:ext cx="1007569" cy="31195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BFCF7413-FF60-9CC8-A8B6-20CD75646C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53770" y="6387606"/>
            <a:ext cx="719390" cy="158510"/>
          </a:xfrm>
          <a:prstGeom prst="rect">
            <a:avLst/>
          </a:prstGeom>
        </p:spPr>
      </p:pic>
      <p:pic>
        <p:nvPicPr>
          <p:cNvPr id="13" name="Grafik 12" descr="Ein Bild, das Text enthält.&#10;&#10;Automatisch generierte Beschreibung">
            <a:extLst>
              <a:ext uri="{FF2B5EF4-FFF2-40B4-BE49-F238E27FC236}">
                <a16:creationId xmlns:a16="http://schemas.microsoft.com/office/drawing/2014/main" id="{FEC26854-5049-EB01-ECC8-0D7B34B9AF3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527" y="6211665"/>
            <a:ext cx="423056" cy="64633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A2A0177-9BD2-CFE2-0AF0-AE10297509E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336" y="6134128"/>
            <a:ext cx="503065" cy="601273"/>
          </a:xfrm>
          <a:prstGeom prst="rect">
            <a:avLst/>
          </a:prstGeom>
        </p:spPr>
      </p:pic>
      <p:pic>
        <p:nvPicPr>
          <p:cNvPr id="16" name="Grafik 15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D85B0FDE-BE42-8735-CC26-9DA5D299244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130" y="-120390"/>
            <a:ext cx="4085344" cy="2451207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6708BA07-CCD4-5E24-908B-4D085E8E681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940" y="3605156"/>
            <a:ext cx="5404115" cy="1078994"/>
          </a:xfrm>
          <a:prstGeom prst="rect">
            <a:avLst/>
          </a:prstGeom>
        </p:spPr>
      </p:pic>
      <p:sp>
        <p:nvSpPr>
          <p:cNvPr id="24" name="Untertitel 2">
            <a:extLst>
              <a:ext uri="{FF2B5EF4-FFF2-40B4-BE49-F238E27FC236}">
                <a16:creationId xmlns:a16="http://schemas.microsoft.com/office/drawing/2014/main" id="{43E679C7-FD5F-50ED-C51E-13E6CA5D58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0460" y="4832357"/>
            <a:ext cx="9144000" cy="1008167"/>
          </a:xfrm>
        </p:spPr>
        <p:txBody>
          <a:bodyPr>
            <a:normAutofit/>
          </a:bodyPr>
          <a:lstStyle>
            <a:lvl1pPr marL="0" indent="0" algn="l">
              <a:buNone/>
              <a:defRPr lang="de-DE" sz="28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z="2400" kern="1200" dirty="0" err="1">
                <a:solidFill>
                  <a:srgbClr val="0B7940"/>
                </a:solidFill>
                <a:latin typeface="Liberation Sans"/>
                <a:ea typeface="+mj-ea"/>
                <a:cs typeface="+mj-cs"/>
              </a:rPr>
              <a:t>Subtitle</a:t>
            </a:r>
            <a:endParaRPr lang="de-DE" dirty="0"/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2E1B7BAC-F3AA-00A9-7F84-B3EB2835202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2531" y="2232943"/>
            <a:ext cx="9039184" cy="1282531"/>
          </a:xfrm>
        </p:spPr>
        <p:txBody>
          <a:bodyPr anchor="b">
            <a:normAutofit/>
          </a:bodyPr>
          <a:lstStyle>
            <a:lvl1pPr algn="l">
              <a:defRPr lang="de-DE" sz="4000" kern="1200" baseline="0" dirty="0">
                <a:solidFill>
                  <a:srgbClr val="0B7940"/>
                </a:solidFill>
                <a:latin typeface="Liberation Sans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Template MS </a:t>
            </a:r>
            <a:r>
              <a:rPr lang="de-DE" dirty="0" err="1"/>
              <a:t>Powerpoint</a:t>
            </a: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E03AB48-E93C-AE8A-4A64-657ED52F27E6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06" y="6397025"/>
            <a:ext cx="991748" cy="21011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9465F7AD-0171-66FB-8486-7A6D70F414CA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806289" y="6299206"/>
            <a:ext cx="787843" cy="36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81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umera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088545E4-B39F-5CFC-4C5A-206F30F76C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96" y="-46340"/>
            <a:ext cx="1753524" cy="1052115"/>
          </a:xfrm>
          <a:prstGeom prst="rect">
            <a:avLst/>
          </a:prstGeom>
        </p:spPr>
      </p:pic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438BF039-6A75-9FD7-661F-008BD26A06BB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2946717" y="3917474"/>
          <a:ext cx="6298565" cy="167640"/>
        </p:xfrm>
        <a:graphic>
          <a:graphicData uri="http://schemas.openxmlformats.org/drawingml/2006/table">
            <a:tbl>
              <a:tblPr firstRow="1" firstCol="1" bandRow="1"/>
              <a:tblGrid>
                <a:gridCol w="899795">
                  <a:extLst>
                    <a:ext uri="{9D8B030D-6E8A-4147-A177-3AD203B41FA5}">
                      <a16:colId xmlns:a16="http://schemas.microsoft.com/office/drawing/2014/main" val="2357658759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362524371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1382589109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772570838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319135547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198007999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3811118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dirty="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dirty="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75945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3" name="Freihand 12">
                <a:extLst>
                  <a:ext uri="{FF2B5EF4-FFF2-40B4-BE49-F238E27FC236}">
                    <a16:creationId xmlns:a16="http://schemas.microsoft.com/office/drawing/2014/main" id="{00C59FC4-8D6D-8779-AB0E-B7FACFE57D81}"/>
                  </a:ext>
                </a:extLst>
              </p14:cNvPr>
              <p14:cNvContentPartPr/>
              <p14:nvPr userDrawn="1"/>
            </p14:nvContentPartPr>
            <p14:xfrm>
              <a:off x="8753492" y="3517886"/>
              <a:ext cx="360" cy="360"/>
            </p14:xfrm>
          </p:contentPart>
        </mc:Choice>
        <mc:Fallback xmlns="">
          <p:pic>
            <p:nvPicPr>
              <p:cNvPr id="13" name="Freihand 12">
                <a:extLst>
                  <a:ext uri="{FF2B5EF4-FFF2-40B4-BE49-F238E27FC236}">
                    <a16:creationId xmlns:a16="http://schemas.microsoft.com/office/drawing/2014/main" id="{00C59FC4-8D6D-8779-AB0E-B7FACFE57D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44492" y="3508886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4" name="Gerader Verbinder 4">
            <a:extLst>
              <a:ext uri="{FF2B5EF4-FFF2-40B4-BE49-F238E27FC236}">
                <a16:creationId xmlns:a16="http://schemas.microsoft.com/office/drawing/2014/main" id="{39D42EAA-51F4-C429-E214-BE12AC852D9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970355"/>
            <a:ext cx="12192000" cy="26640"/>
          </a:xfrm>
          <a:prstGeom prst="line">
            <a:avLst/>
          </a:prstGeom>
          <a:ln w="28575">
            <a:solidFill>
              <a:srgbClr val="0B79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el 1">
            <a:extLst>
              <a:ext uri="{FF2B5EF4-FFF2-40B4-BE49-F238E27FC236}">
                <a16:creationId xmlns:a16="http://schemas.microsoft.com/office/drawing/2014/main" id="{C498FDBD-83F0-29B7-50FC-CC8BD99A1C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80" y="205945"/>
            <a:ext cx="9474672" cy="678994"/>
          </a:xfrm>
        </p:spPr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9CD5D21F-FDDD-1206-6A61-0203AE6BF9D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4579" y="3460274"/>
            <a:ext cx="10697185" cy="1121304"/>
          </a:xfrm>
        </p:spPr>
        <p:txBody>
          <a:bodyPr/>
          <a:lstStyle>
            <a:lvl1pPr marL="228600" indent="-228600">
              <a:buFontTx/>
              <a:buBlip>
                <a:blip r:embed="rId6"/>
              </a:buBlip>
              <a:defRPr lang="de-DE" sz="28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  <a:lvl2pPr marL="685800" indent="-228600">
              <a:buFontTx/>
              <a:buBlip>
                <a:blip r:embed="rId6"/>
              </a:buBlip>
              <a:defRPr lang="de-DE" sz="24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2pPr>
            <a:lvl3pPr marL="1143000" indent="-228600">
              <a:buFontTx/>
              <a:buBlip>
                <a:blip r:embed="rId6"/>
              </a:buBlip>
              <a:defRPr lang="de-DE" sz="20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3pPr>
            <a:lvl4pPr marL="1600200" indent="-228600">
              <a:buFontTx/>
              <a:buBlip>
                <a:blip r:embed="rId6"/>
              </a:buBlip>
              <a:defRPr lang="de-DE" sz="18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4pPr>
            <a:lvl5pPr marL="2057400" indent="-228600">
              <a:buFontTx/>
              <a:buBlip>
                <a:blip r:embed="rId6"/>
              </a:buBlip>
              <a:defRPr lang="de-DE" sz="16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5pPr>
          </a:lstStyle>
          <a:p>
            <a:pPr lvl="0"/>
            <a:r>
              <a:rPr lang="de-DE" dirty="0"/>
              <a:t>First </a:t>
            </a:r>
            <a:r>
              <a:rPr lang="de-DE" dirty="0" err="1"/>
              <a:t>level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80913336-80A2-FD88-B40B-F235A31CC8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579" y="1202178"/>
            <a:ext cx="11302841" cy="672816"/>
          </a:xfrm>
        </p:spPr>
        <p:txBody>
          <a:bodyPr>
            <a:normAutofit/>
          </a:bodyPr>
          <a:lstStyle>
            <a:lvl1pPr marL="0" indent="0">
              <a:buFontTx/>
              <a:buNone/>
              <a:defRPr lang="de-DE" sz="32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Headline 1</a:t>
            </a:r>
          </a:p>
        </p:txBody>
      </p:sp>
      <p:sp>
        <p:nvSpPr>
          <p:cNvPr id="23" name="Textplatzhalter 21">
            <a:extLst>
              <a:ext uri="{FF2B5EF4-FFF2-40B4-BE49-F238E27FC236}">
                <a16:creationId xmlns:a16="http://schemas.microsoft.com/office/drawing/2014/main" id="{75B1AFC1-6AA2-DC37-C38A-23EEA76E921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4578" y="2019676"/>
            <a:ext cx="11302841" cy="672816"/>
          </a:xfrm>
        </p:spPr>
        <p:txBody>
          <a:bodyPr>
            <a:normAutofit/>
          </a:bodyPr>
          <a:lstStyle>
            <a:lvl1pPr marL="0" indent="0">
              <a:buFontTx/>
              <a:buNone/>
              <a:defRPr lang="de-DE" sz="28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Headline 2</a:t>
            </a:r>
          </a:p>
        </p:txBody>
      </p:sp>
    </p:spTree>
    <p:extLst>
      <p:ext uri="{BB962C8B-B14F-4D97-AF65-F5344CB8AC3E}">
        <p14:creationId xmlns:p14="http://schemas.microsoft.com/office/powerpoint/2010/main" val="2436850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umera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088545E4-B39F-5CFC-4C5A-206F30F76C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96" y="-46340"/>
            <a:ext cx="1753524" cy="1052115"/>
          </a:xfrm>
          <a:prstGeom prst="rect">
            <a:avLst/>
          </a:prstGeom>
        </p:spPr>
      </p:pic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438BF039-6A75-9FD7-661F-008BD26A06BB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2946717" y="3917474"/>
          <a:ext cx="6298565" cy="167640"/>
        </p:xfrm>
        <a:graphic>
          <a:graphicData uri="http://schemas.openxmlformats.org/drawingml/2006/table">
            <a:tbl>
              <a:tblPr firstRow="1" firstCol="1" bandRow="1"/>
              <a:tblGrid>
                <a:gridCol w="899795">
                  <a:extLst>
                    <a:ext uri="{9D8B030D-6E8A-4147-A177-3AD203B41FA5}">
                      <a16:colId xmlns:a16="http://schemas.microsoft.com/office/drawing/2014/main" val="2357658759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362524371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1382589109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772570838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319135547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198007999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3811118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dirty="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dirty="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75945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3" name="Freihand 12">
                <a:extLst>
                  <a:ext uri="{FF2B5EF4-FFF2-40B4-BE49-F238E27FC236}">
                    <a16:creationId xmlns:a16="http://schemas.microsoft.com/office/drawing/2014/main" id="{00C59FC4-8D6D-8779-AB0E-B7FACFE57D81}"/>
                  </a:ext>
                </a:extLst>
              </p14:cNvPr>
              <p14:cNvContentPartPr/>
              <p14:nvPr userDrawn="1"/>
            </p14:nvContentPartPr>
            <p14:xfrm>
              <a:off x="8753492" y="3517886"/>
              <a:ext cx="360" cy="360"/>
            </p14:xfrm>
          </p:contentPart>
        </mc:Choice>
        <mc:Fallback xmlns="">
          <p:pic>
            <p:nvPicPr>
              <p:cNvPr id="13" name="Freihand 12">
                <a:extLst>
                  <a:ext uri="{FF2B5EF4-FFF2-40B4-BE49-F238E27FC236}">
                    <a16:creationId xmlns:a16="http://schemas.microsoft.com/office/drawing/2014/main" id="{00C59FC4-8D6D-8779-AB0E-B7FACFE57D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44492" y="3508886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4" name="Gerader Verbinder 4">
            <a:extLst>
              <a:ext uri="{FF2B5EF4-FFF2-40B4-BE49-F238E27FC236}">
                <a16:creationId xmlns:a16="http://schemas.microsoft.com/office/drawing/2014/main" id="{39D42EAA-51F4-C429-E214-BE12AC852D9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970355"/>
            <a:ext cx="12192000" cy="26640"/>
          </a:xfrm>
          <a:prstGeom prst="line">
            <a:avLst/>
          </a:prstGeom>
          <a:ln w="28575">
            <a:solidFill>
              <a:srgbClr val="0B79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49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Freihand 8">
                <a:extLst>
                  <a:ext uri="{FF2B5EF4-FFF2-40B4-BE49-F238E27FC236}">
                    <a16:creationId xmlns:a16="http://schemas.microsoft.com/office/drawing/2014/main" id="{342357A2-4C4C-58D5-4E5F-163EC46A5761}"/>
                  </a:ext>
                </a:extLst>
              </p14:cNvPr>
              <p14:cNvContentPartPr/>
              <p14:nvPr userDrawn="1"/>
            </p14:nvContentPartPr>
            <p14:xfrm>
              <a:off x="8753492" y="3517886"/>
              <a:ext cx="360" cy="360"/>
            </p14:xfrm>
          </p:contentPart>
        </mc:Choice>
        <mc:Fallback xmlns="">
          <p:pic>
            <p:nvPicPr>
              <p:cNvPr id="9" name="Freihand 8">
                <a:extLst>
                  <a:ext uri="{FF2B5EF4-FFF2-40B4-BE49-F238E27FC236}">
                    <a16:creationId xmlns:a16="http://schemas.microsoft.com/office/drawing/2014/main" id="{342357A2-4C4C-58D5-4E5F-163EC46A576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44492" y="3508886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Grafik 9">
            <a:extLst>
              <a:ext uri="{FF2B5EF4-FFF2-40B4-BE49-F238E27FC236}">
                <a16:creationId xmlns:a16="http://schemas.microsoft.com/office/drawing/2014/main" id="{7528590B-FD38-4199-EFB2-320DAF32FC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37" y="5041314"/>
            <a:ext cx="2089785" cy="734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feld 2">
            <a:extLst>
              <a:ext uri="{FF2B5EF4-FFF2-40B4-BE49-F238E27FC236}">
                <a16:creationId xmlns:a16="http://schemas.microsoft.com/office/drawing/2014/main" id="{92F338F2-7381-765F-2339-53E27BF550E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07503" y="5041314"/>
            <a:ext cx="4182110" cy="80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document by </a:t>
            </a:r>
            <a:r>
              <a:rPr lang="en-GB" sz="11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EcoGreen</a:t>
            </a: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licensed under CC BY-SA 4.0. </a:t>
            </a:r>
            <a:endParaRPr lang="de-DE" sz="1100" dirty="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view a copy of this license, visit https://</a:t>
            </a:r>
            <a:r>
              <a:rPr lang="en-GB" sz="11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creativecommons.org</a:t>
            </a: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/licenses/by-</a:t>
            </a:r>
            <a:r>
              <a:rPr lang="en-GB" sz="11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/4.0</a:t>
            </a:r>
            <a:endParaRPr lang="de-DE" sz="1100" dirty="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Grafik 11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92A47A72-ABFE-D80E-5CD8-BCB89B99878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96" y="-46340"/>
            <a:ext cx="1753524" cy="1052115"/>
          </a:xfrm>
          <a:prstGeom prst="rect">
            <a:avLst/>
          </a:prstGeom>
        </p:spPr>
      </p:pic>
      <p:cxnSp>
        <p:nvCxnSpPr>
          <p:cNvPr id="13" name="Gerader Verbinder 4">
            <a:extLst>
              <a:ext uri="{FF2B5EF4-FFF2-40B4-BE49-F238E27FC236}">
                <a16:creationId xmlns:a16="http://schemas.microsoft.com/office/drawing/2014/main" id="{FF258112-C5DD-98D6-A711-3DB296C3E8D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970355"/>
            <a:ext cx="12192000" cy="26640"/>
          </a:xfrm>
          <a:prstGeom prst="line">
            <a:avLst/>
          </a:prstGeom>
          <a:ln w="28575">
            <a:solidFill>
              <a:srgbClr val="0B79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F4CEDFDE-741A-8B1D-A91C-0236738F47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80" y="205945"/>
            <a:ext cx="9474672" cy="678994"/>
          </a:xfrm>
        </p:spPr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DD54034-56AA-0F52-1836-CD9072654309}"/>
              </a:ext>
            </a:extLst>
          </p:cNvPr>
          <p:cNvSpPr txBox="1"/>
          <p:nvPr userDrawn="1"/>
        </p:nvSpPr>
        <p:spPr>
          <a:xfrm>
            <a:off x="2607503" y="3578671"/>
            <a:ext cx="699017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Funded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by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Union. Views and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opinions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expressed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are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however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those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author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(s)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only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and do not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necessarily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reflect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those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Union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Education and Culture Executive Agency (EACEA).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Neither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Union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nor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EACEA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can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be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held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responsible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for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them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710E1A5B-584C-22BA-2CF8-7E4E3E0DE94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79537" y="3641845"/>
            <a:ext cx="2266755" cy="47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040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3532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9349F3F6-F505-6054-B5D3-09B5D9865D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1881" y="255796"/>
            <a:ext cx="9474672" cy="678994"/>
          </a:xfrm>
        </p:spPr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35420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1D0182-FA80-72F6-62C8-476EA7DF2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E7E6E6-0EA8-9E2B-CFB7-ABE02A8DEA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1834DAE-09FA-EEFA-0CDD-900F788AD9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981692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4ABE4F-E417-571D-7245-993487177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E105081-092F-5313-EC66-A565A1E86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0E7E5F4-2F33-52A6-E856-99275FAC0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7099890-D6C2-47DF-5C2F-39FED536C4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2056FAC-B72B-4BC5-A6FE-9D6D0DF94B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8707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png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9A3A9F4-8DD6-6655-4F0F-C1B101BF1047}"/>
              </a:ext>
            </a:extLst>
          </p:cNvPr>
          <p:cNvSpPr/>
          <p:nvPr userDrawn="1"/>
        </p:nvSpPr>
        <p:spPr>
          <a:xfrm>
            <a:off x="1" y="6041318"/>
            <a:ext cx="12192000" cy="81668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16200000" scaled="1"/>
            <a:tileRect/>
          </a:gradFill>
          <a:ln w="28575">
            <a:solidFill>
              <a:srgbClr val="0B79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BD302EC-AFD9-1119-04B1-06DCC1AC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58A9C20-5789-CC75-877A-897B09711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D3A75EA-C294-ECD8-522E-A61C43988D0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0382" y="6231144"/>
            <a:ext cx="793772" cy="49106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E564737-9989-E817-57E2-8C242B285E1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43" y="6265476"/>
            <a:ext cx="1145062" cy="35452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7577D5B-CB07-FDBB-A8E6-1D9902C1CD1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5761463" y="6387606"/>
            <a:ext cx="861498" cy="189822"/>
          </a:xfrm>
          <a:prstGeom prst="rect">
            <a:avLst/>
          </a:prstGeom>
        </p:spPr>
      </p:pic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67C77C99-3318-3B95-E2D0-2F8D24985D2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527" y="6211665"/>
            <a:ext cx="423056" cy="64633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4E72490-D726-6602-FD8C-C197151A14D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336" y="6134128"/>
            <a:ext cx="503065" cy="60127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2AB799A-2CCF-F46E-E717-9DC4CF645C1D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700105" y="6231144"/>
            <a:ext cx="894027" cy="416708"/>
          </a:xfrm>
          <a:prstGeom prst="rect">
            <a:avLst/>
          </a:prstGeom>
        </p:spPr>
      </p:pic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2D8BC87D-F73C-1C81-BB06-FB379C18ABB7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438996" y="6265476"/>
            <a:ext cx="1492391" cy="31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5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1" r:id="rId4"/>
    <p:sldLayoutId id="2147483655" r:id="rId5"/>
    <p:sldLayoutId id="2147483672" r:id="rId6"/>
    <p:sldLayoutId id="2147483652" r:id="rId7"/>
    <p:sldLayoutId id="214748365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baseline="0">
          <a:solidFill>
            <a:schemeClr val="tx1"/>
          </a:solidFill>
          <a:latin typeface="Liberation Sans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 txBox="1">
            <a:spLocks/>
          </p:cNvSpPr>
          <p:nvPr/>
        </p:nvSpPr>
        <p:spPr>
          <a:xfrm>
            <a:off x="1127618" y="2971801"/>
            <a:ext cx="9936764" cy="204608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13" name="Grafik 12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AEEE4A3B-441E-A4C5-12CC-FDFFB41B3F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3" y="760264"/>
            <a:ext cx="6953980" cy="417238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7512108-C425-A69C-8F69-FFFC1F7961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943" y="4229167"/>
            <a:ext cx="2089785" cy="73406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feld 2">
            <a:extLst>
              <a:ext uri="{FF2B5EF4-FFF2-40B4-BE49-F238E27FC236}">
                <a16:creationId xmlns:a16="http://schemas.microsoft.com/office/drawing/2014/main" id="{1333E73C-6536-0B7A-4005-18841EA04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980" y="5230581"/>
            <a:ext cx="4897786" cy="500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results by </a:t>
            </a:r>
            <a:r>
              <a:rPr lang="en-GB" sz="10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EcoGreen</a:t>
            </a: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licensed under CC BY-SA 4.0. </a:t>
            </a:r>
            <a:br>
              <a:rPr lang="de-DE" sz="1000" dirty="0"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view a copy of this license, visit https://creativecommons.org/licenses/by-sa/4.0</a:t>
            </a:r>
            <a:endParaRPr lang="de-DE" sz="1000" dirty="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C32EFF2D-B7DD-1A4A-4859-5CB613AD80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6943" y="2011797"/>
            <a:ext cx="2548002" cy="53260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2A6F3768-D02D-6922-D9CA-8430C1038575}"/>
              </a:ext>
            </a:extLst>
          </p:cNvPr>
          <p:cNvSpPr txBox="1"/>
          <p:nvPr/>
        </p:nvSpPr>
        <p:spPr>
          <a:xfrm>
            <a:off x="6953980" y="2721114"/>
            <a:ext cx="46641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Funded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by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Union. Views and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opinions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expressed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are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however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those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author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(s)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only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and do not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necessarily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reflect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those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Union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or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Education and Culture Executive Agency (EACEA).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Neither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Union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nor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EACEA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can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be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held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responsible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for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them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697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6283852"/>
            <a:ext cx="1333496" cy="38404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0" y="0"/>
            <a:ext cx="1707180" cy="1024308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1127618" y="2971801"/>
            <a:ext cx="9936764" cy="204608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Bef>
                <a:spcPts val="1000"/>
              </a:spcBef>
            </a:pPr>
            <a:r>
              <a:rPr lang="de-DE" sz="4800" b="1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Teaching Unit 4</a:t>
            </a:r>
          </a:p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4800" b="1" dirty="0">
                <a:solidFill>
                  <a:srgbClr val="0B7940"/>
                </a:solidFill>
                <a:latin typeface="Liberation Sans" panose="020B0604020202020204" pitchFamily="34" charset="0"/>
              </a:rPr>
              <a:t>Sustainable Forest Management </a:t>
            </a:r>
          </a:p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247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014270" y="4460813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Freeform 3"/>
          <p:cNvSpPr/>
          <p:nvPr/>
        </p:nvSpPr>
        <p:spPr>
          <a:xfrm>
            <a:off x="589316" y="3530600"/>
            <a:ext cx="2084669" cy="1631253"/>
          </a:xfrm>
          <a:custGeom>
            <a:avLst/>
            <a:gdLst/>
            <a:ahLst/>
            <a:cxnLst/>
            <a:rect l="l" t="t" r="r" b="b"/>
            <a:pathLst>
              <a:path w="5258530" h="4114800">
                <a:moveTo>
                  <a:pt x="0" y="0"/>
                </a:moveTo>
                <a:lnTo>
                  <a:pt x="5258530" y="0"/>
                </a:lnTo>
                <a:lnTo>
                  <a:pt x="525853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4" name="Freeform 4"/>
          <p:cNvSpPr/>
          <p:nvPr/>
        </p:nvSpPr>
        <p:spPr>
          <a:xfrm>
            <a:off x="2818190" y="3815763"/>
            <a:ext cx="3839831" cy="2043971"/>
          </a:xfrm>
          <a:custGeom>
            <a:avLst/>
            <a:gdLst/>
            <a:ahLst/>
            <a:cxnLst/>
            <a:rect l="l" t="t" r="r" b="b"/>
            <a:pathLst>
              <a:path w="7315200" h="3685032">
                <a:moveTo>
                  <a:pt x="0" y="0"/>
                </a:moveTo>
                <a:lnTo>
                  <a:pt x="7315200" y="0"/>
                </a:lnTo>
                <a:lnTo>
                  <a:pt x="7315200" y="3685032"/>
                </a:lnTo>
                <a:lnTo>
                  <a:pt x="0" y="368503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5" name="TextBox 5"/>
          <p:cNvSpPr txBox="1"/>
          <p:nvPr/>
        </p:nvSpPr>
        <p:spPr>
          <a:xfrm>
            <a:off x="300929" y="1226711"/>
            <a:ext cx="11590141" cy="20093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13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Sustainable forest management is an approach to forest management that takes into account the balance between economic, social and environmental aspects.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6273" y="4492756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186890" y="1141430"/>
            <a:ext cx="11818219" cy="3423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06"/>
              </a:lnSpc>
              <a:spcBef>
                <a:spcPct val="0"/>
              </a:spcBef>
            </a:pPr>
            <a:r>
              <a:rPr lang="en-US" sz="4933" dirty="0">
                <a:solidFill>
                  <a:srgbClr val="000000"/>
                </a:solidFill>
                <a:latin typeface="Century Gothic Paneuropean"/>
              </a:rPr>
              <a:t> </a:t>
            </a: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Sustainable forest management aims to ensure that forests provide products and services over the long term, while maintaining their ability to regenerate and protect biodiversity.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24238" y="4505959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1726058" y="1279580"/>
            <a:ext cx="8991683" cy="18106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560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Sustainable forest management is based on several principles, such as: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3688" y="4505961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0" y="978213"/>
            <a:ext cx="11988020" cy="31154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rgbClr val="000000"/>
                </a:solidFill>
                <a:latin typeface="Century Gothic Paneuropean Bold"/>
              </a:rPr>
              <a:t>Sustainable development</a:t>
            </a:r>
            <a:r>
              <a:rPr lang="en-US" sz="4800" dirty="0">
                <a:solidFill>
                  <a:srgbClr val="000000"/>
                </a:solidFill>
                <a:latin typeface="Century Gothic Paneuropean"/>
              </a:rPr>
              <a:t>: </a:t>
            </a:r>
          </a:p>
          <a:p>
            <a:pPr algn="ctr">
              <a:lnSpc>
                <a:spcPts val="6066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Sustainable forest management aims to ensure sustainable development that takes into account the needs of today's generations without harming future generations.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3120" y="4495685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363588" y="1274993"/>
            <a:ext cx="11215388" cy="25383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06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Environmental protection: Sustainable forest management aims to protect the natural environment by minimizing the impact of human activities on forests.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5609" y="4505959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0" y="1030950"/>
            <a:ext cx="12082409" cy="32308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533"/>
              </a:lnSpc>
            </a:pPr>
            <a:r>
              <a:rPr lang="en-US" sz="4666" dirty="0">
                <a:solidFill>
                  <a:srgbClr val="000000"/>
                </a:solidFill>
                <a:latin typeface="Century Gothic Paneuropean Bold"/>
              </a:rPr>
              <a:t>Sustainable production: </a:t>
            </a:r>
          </a:p>
          <a:p>
            <a:pPr algn="ctr">
              <a:lnSpc>
                <a:spcPts val="6533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Sustainable forest management aims to ensure the sustainable production of timber and other forest products that are economical, efficient and environmentally friendly.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3689" y="4505959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523982" y="977049"/>
            <a:ext cx="10820400" cy="27499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66"/>
              </a:lnSpc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Sustainable use of resources: Sustainable forest management aims to ensure the sustainable use of forest resources such as wood, charcoal and paper.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</Words>
  <Application>Microsoft Macintosh PowerPoint</Application>
  <PresentationFormat>Breitbild</PresentationFormat>
  <Paragraphs>15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 Paneuropean</vt:lpstr>
      <vt:lpstr>Century Gothic Paneuropean Bold</vt:lpstr>
      <vt:lpstr>Liberation Sans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Claudia Frank</dc:creator>
  <cp:lastModifiedBy>Claudia Frank</cp:lastModifiedBy>
  <cp:revision>10</cp:revision>
  <dcterms:created xsi:type="dcterms:W3CDTF">2023-01-27T16:56:09Z</dcterms:created>
  <dcterms:modified xsi:type="dcterms:W3CDTF">2024-04-29T17:11:32Z</dcterms:modified>
</cp:coreProperties>
</file>