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29"/>
  </p:handoutMasterIdLst>
  <p:sldIdLst>
    <p:sldId id="286" r:id="rId2"/>
    <p:sldId id="287"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8FE7F95-BFF6-234C-A0DA-E0CD90D42728}">
          <p14:sldIdLst>
            <p14:sldId id="286"/>
            <p14:sldId id="287"/>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5"/>
    <p:restoredTop sz="96327"/>
  </p:normalViewPr>
  <p:slideViewPr>
    <p:cSldViewPr snapToGrid="0">
      <p:cViewPr varScale="1">
        <p:scale>
          <a:sx n="124" d="100"/>
          <a:sy n="124" d="100"/>
        </p:scale>
        <p:origin x="872" y="17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F53275B-405F-BC90-5D55-58D393AA8F8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71EF64DB-E98E-FA5A-38F9-610D44F7A0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EA732C-AB22-1148-906C-EC0A2ADA549F}" type="datetimeFigureOut">
              <a:rPr lang="de-DE" smtClean="0"/>
              <a:t>29.04.24</a:t>
            </a:fld>
            <a:endParaRPr lang="de-DE"/>
          </a:p>
        </p:txBody>
      </p:sp>
      <p:sp>
        <p:nvSpPr>
          <p:cNvPr id="4" name="Fußzeilenplatzhalter 3">
            <a:extLst>
              <a:ext uri="{FF2B5EF4-FFF2-40B4-BE49-F238E27FC236}">
                <a16:creationId xmlns:a16="http://schemas.microsoft.com/office/drawing/2014/main" id="{56B45BB8-D804-AC1C-A74B-AC98424F55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3209248-ACEA-B72A-7DCC-F15904148B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FB336C-AB61-274B-AD03-367B1CCDB66D}" type="slidenum">
              <a:rPr lang="de-DE" smtClean="0"/>
              <a:t>‹Nr.›</a:t>
            </a:fld>
            <a:endParaRPr lang="de-DE"/>
          </a:p>
        </p:txBody>
      </p:sp>
    </p:spTree>
    <p:extLst>
      <p:ext uri="{BB962C8B-B14F-4D97-AF65-F5344CB8AC3E}">
        <p14:creationId xmlns:p14="http://schemas.microsoft.com/office/powerpoint/2010/main" val="371062993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7:16.658"/>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emf"/><Relationship Id="rId5"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48D5A31-8BAE-FBEA-CE45-2970EF63F439}"/>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B6BD6D81-B0FD-44C9-FA68-E8E3EABF4549}"/>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2260793" y="6244338"/>
            <a:ext cx="719390" cy="445047"/>
          </a:xfrm>
          <a:prstGeom prst="rect">
            <a:avLst/>
          </a:prstGeom>
        </p:spPr>
      </p:pic>
      <p:pic>
        <p:nvPicPr>
          <p:cNvPr id="11" name="Grafik 10">
            <a:extLst>
              <a:ext uri="{FF2B5EF4-FFF2-40B4-BE49-F238E27FC236}">
                <a16:creationId xmlns:a16="http://schemas.microsoft.com/office/drawing/2014/main" id="{CF6481A9-F5A1-556E-C30D-D3FF9DF9E9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64554" y="6337287"/>
            <a:ext cx="1007569" cy="311952"/>
          </a:xfrm>
          <a:prstGeom prst="rect">
            <a:avLst/>
          </a:prstGeom>
        </p:spPr>
      </p:pic>
      <p:pic>
        <p:nvPicPr>
          <p:cNvPr id="12" name="Grafik 11">
            <a:extLst>
              <a:ext uri="{FF2B5EF4-FFF2-40B4-BE49-F238E27FC236}">
                <a16:creationId xmlns:a16="http://schemas.microsoft.com/office/drawing/2014/main" id="{BFCF7413-FF60-9CC8-A8B6-20CD75646C83}"/>
              </a:ext>
            </a:extLst>
          </p:cNvPr>
          <p:cNvPicPr>
            <a:picLocks noChangeAspect="1"/>
          </p:cNvPicPr>
          <p:nvPr userDrawn="1"/>
        </p:nvPicPr>
        <p:blipFill>
          <a:blip r:embed="rId4"/>
          <a:stretch>
            <a:fillRect/>
          </a:stretch>
        </p:blipFill>
        <p:spPr>
          <a:xfrm>
            <a:off x="5753770" y="6387606"/>
            <a:ext cx="719390" cy="15851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EC26854-5049-EB01-ECC8-0D7B34B9AF3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4" name="Grafik 13">
            <a:extLst>
              <a:ext uri="{FF2B5EF4-FFF2-40B4-BE49-F238E27FC236}">
                <a16:creationId xmlns:a16="http://schemas.microsoft.com/office/drawing/2014/main" id="{4A2A0177-9BD2-CFE2-0AF0-AE10297509E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6" name="Grafik 15" descr="Ein Bild, das Text, Uhr enthält.&#10;&#10;Automatisch generierte Beschreibung">
            <a:extLst>
              <a:ext uri="{FF2B5EF4-FFF2-40B4-BE49-F238E27FC236}">
                <a16:creationId xmlns:a16="http://schemas.microsoft.com/office/drawing/2014/main" id="{D85B0FDE-BE42-8735-CC26-9DA5D299244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893130" y="-120390"/>
            <a:ext cx="4085344" cy="2451207"/>
          </a:xfrm>
          <a:prstGeom prst="rect">
            <a:avLst/>
          </a:prstGeom>
        </p:spPr>
      </p:pic>
      <p:pic>
        <p:nvPicPr>
          <p:cNvPr id="17" name="Grafik 16">
            <a:extLst>
              <a:ext uri="{FF2B5EF4-FFF2-40B4-BE49-F238E27FC236}">
                <a16:creationId xmlns:a16="http://schemas.microsoft.com/office/drawing/2014/main" id="{6708BA07-CCD4-5E24-908B-4D085E8E681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487940" y="3605156"/>
            <a:ext cx="5404115" cy="1078994"/>
          </a:xfrm>
          <a:prstGeom prst="rect">
            <a:avLst/>
          </a:prstGeom>
        </p:spPr>
      </p:pic>
      <p:sp>
        <p:nvSpPr>
          <p:cNvPr id="24" name="Untertitel 2">
            <a:extLst>
              <a:ext uri="{FF2B5EF4-FFF2-40B4-BE49-F238E27FC236}">
                <a16:creationId xmlns:a16="http://schemas.microsoft.com/office/drawing/2014/main" id="{43E679C7-FD5F-50ED-C51E-13E6CA5D589F}"/>
              </a:ext>
            </a:extLst>
          </p:cNvPr>
          <p:cNvSpPr>
            <a:spLocks noGrp="1"/>
          </p:cNvSpPr>
          <p:nvPr>
            <p:ph type="subTitle" idx="1" hasCustomPrompt="1"/>
          </p:nvPr>
        </p:nvSpPr>
        <p:spPr>
          <a:xfrm>
            <a:off x="370460" y="4832357"/>
            <a:ext cx="9144000" cy="1008167"/>
          </a:xfrm>
        </p:spPr>
        <p:txBody>
          <a:bodyPr>
            <a:normAutofit/>
          </a:bodyPr>
          <a:lstStyle>
            <a:lvl1pPr marL="0" indent="0" algn="l">
              <a:buNone/>
              <a:defRPr lang="de-DE" sz="2800" kern="1200" dirty="0">
                <a:solidFill>
                  <a:srgbClr val="0B7940"/>
                </a:solidFill>
                <a:latin typeface="Liberation Sans"/>
                <a:ea typeface="+mj-ea"/>
                <a:cs typeface="+mj-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z="2400" kern="1200" dirty="0" err="1">
                <a:solidFill>
                  <a:srgbClr val="0B7940"/>
                </a:solidFill>
                <a:latin typeface="Liberation Sans"/>
                <a:ea typeface="+mj-ea"/>
                <a:cs typeface="+mj-cs"/>
              </a:rPr>
              <a:t>Subtitle</a:t>
            </a:r>
            <a:endParaRPr lang="de-DE" dirty="0"/>
          </a:p>
        </p:txBody>
      </p:sp>
      <p:sp>
        <p:nvSpPr>
          <p:cNvPr id="25" name="Titel 1">
            <a:extLst>
              <a:ext uri="{FF2B5EF4-FFF2-40B4-BE49-F238E27FC236}">
                <a16:creationId xmlns:a16="http://schemas.microsoft.com/office/drawing/2014/main" id="{2E1B7BAC-F3AA-00A9-7F84-B3EB28352024}"/>
              </a:ext>
            </a:extLst>
          </p:cNvPr>
          <p:cNvSpPr>
            <a:spLocks noGrp="1"/>
          </p:cNvSpPr>
          <p:nvPr>
            <p:ph type="ctrTitle" hasCustomPrompt="1"/>
          </p:nvPr>
        </p:nvSpPr>
        <p:spPr>
          <a:xfrm>
            <a:off x="352531" y="2232943"/>
            <a:ext cx="9039184" cy="1282531"/>
          </a:xfrm>
        </p:spPr>
        <p:txBody>
          <a:bodyPr anchor="b">
            <a:normAutofit/>
          </a:bodyPr>
          <a:lstStyle>
            <a:lvl1pPr algn="l">
              <a:defRPr lang="de-DE" sz="4000" kern="1200" dirty="0">
                <a:solidFill>
                  <a:srgbClr val="0B7940"/>
                </a:solidFill>
                <a:latin typeface="Liberation Sans"/>
                <a:ea typeface="+mj-ea"/>
                <a:cs typeface="+mj-cs"/>
              </a:defRPr>
            </a:lvl1pPr>
          </a:lstStyle>
          <a:p>
            <a:r>
              <a:rPr lang="de-DE" dirty="0"/>
              <a:t>Template MS </a:t>
            </a:r>
            <a:r>
              <a:rPr lang="de-DE" dirty="0" err="1"/>
              <a:t>Powerpoint</a:t>
            </a:r>
            <a:endParaRPr lang="de-DE" dirty="0"/>
          </a:p>
        </p:txBody>
      </p:sp>
      <p:pic>
        <p:nvPicPr>
          <p:cNvPr id="2" name="Grafik 1">
            <a:extLst>
              <a:ext uri="{FF2B5EF4-FFF2-40B4-BE49-F238E27FC236}">
                <a16:creationId xmlns:a16="http://schemas.microsoft.com/office/drawing/2014/main" id="{2E03AB48-E93C-AE8A-4A64-657ED52F27E6}"/>
              </a:ext>
            </a:extLst>
          </p:cNvPr>
          <p:cNvPicPr>
            <a:picLocks noChangeAspect="1"/>
          </p:cNvPicPr>
          <p:nvPr userDrawn="1"/>
        </p:nvPicPr>
        <p:blipFill>
          <a:blip r:embed="rId9">
            <a:clrChange>
              <a:clrFrom>
                <a:srgbClr val="FEFEFE"/>
              </a:clrFrom>
              <a:clrTo>
                <a:srgbClr val="FEFEFE">
                  <a:alpha val="0"/>
                </a:srgbClr>
              </a:clrTo>
            </a:clrChange>
          </a:blip>
          <a:stretch>
            <a:fillRect/>
          </a:stretch>
        </p:blipFill>
        <p:spPr>
          <a:xfrm>
            <a:off x="499206" y="6397025"/>
            <a:ext cx="991748" cy="210116"/>
          </a:xfrm>
          <a:prstGeom prst="rect">
            <a:avLst/>
          </a:prstGeom>
        </p:spPr>
      </p:pic>
      <p:pic>
        <p:nvPicPr>
          <p:cNvPr id="3" name="Grafik 2">
            <a:extLst>
              <a:ext uri="{FF2B5EF4-FFF2-40B4-BE49-F238E27FC236}">
                <a16:creationId xmlns:a16="http://schemas.microsoft.com/office/drawing/2014/main" id="{9465F7AD-0171-66FB-8486-7A6D70F414CA}"/>
              </a:ext>
            </a:extLst>
          </p:cNvPr>
          <p:cNvPicPr>
            <a:picLocks noChangeAspect="1"/>
          </p:cNvPicPr>
          <p:nvPr userDrawn="1"/>
        </p:nvPicPr>
        <p:blipFill>
          <a:blip r:embed="rId10"/>
          <a:stretch>
            <a:fillRect/>
          </a:stretch>
        </p:blipFill>
        <p:spPr>
          <a:xfrm>
            <a:off x="10806289" y="6299206"/>
            <a:ext cx="787843" cy="367215"/>
          </a:xfrm>
          <a:prstGeom prst="rect">
            <a:avLst/>
          </a:prstGeom>
        </p:spPr>
      </p:pic>
    </p:spTree>
    <p:extLst>
      <p:ext uri="{BB962C8B-B14F-4D97-AF65-F5344CB8AC3E}">
        <p14:creationId xmlns:p14="http://schemas.microsoft.com/office/powerpoint/2010/main" val="169878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5" name="Titel 1">
            <a:extLst>
              <a:ext uri="{FF2B5EF4-FFF2-40B4-BE49-F238E27FC236}">
                <a16:creationId xmlns:a16="http://schemas.microsoft.com/office/drawing/2014/main" id="{C498FDBD-83F0-29B7-50FC-CC8BD99A1C0D}"/>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16" name="Textplatzhalter 15">
            <a:extLst>
              <a:ext uri="{FF2B5EF4-FFF2-40B4-BE49-F238E27FC236}">
                <a16:creationId xmlns:a16="http://schemas.microsoft.com/office/drawing/2014/main" id="{9CD5D21F-FDDD-1206-6A61-0203AE6BF9DC}"/>
              </a:ext>
            </a:extLst>
          </p:cNvPr>
          <p:cNvSpPr>
            <a:spLocks noGrp="1"/>
          </p:cNvSpPr>
          <p:nvPr>
            <p:ph type="body" sz="quarter" idx="10" hasCustomPrompt="1"/>
          </p:nvPr>
        </p:nvSpPr>
        <p:spPr>
          <a:xfrm>
            <a:off x="444579" y="3460274"/>
            <a:ext cx="10697185" cy="1121304"/>
          </a:xfrm>
        </p:spPr>
        <p:txBody>
          <a:bodyPr/>
          <a:lstStyle>
            <a:lvl1pPr marL="228600" indent="-228600">
              <a:buFontTx/>
              <a:buBlip>
                <a:blip r:embed="rId6"/>
              </a:buBlip>
              <a:defRPr lang="de-DE" sz="2800" kern="1200" dirty="0" smtClean="0">
                <a:solidFill>
                  <a:srgbClr val="0B7940"/>
                </a:solidFill>
                <a:latin typeface="Liberation Sans"/>
                <a:ea typeface="+mj-ea"/>
                <a:cs typeface="+mj-cs"/>
              </a:defRPr>
            </a:lvl1pPr>
            <a:lvl2pPr marL="685800" indent="-228600">
              <a:buFontTx/>
              <a:buBlip>
                <a:blip r:embed="rId6"/>
              </a:buBlip>
              <a:defRPr lang="de-DE" sz="2400" kern="1200" dirty="0" smtClean="0">
                <a:solidFill>
                  <a:srgbClr val="0B7940"/>
                </a:solidFill>
                <a:latin typeface="Liberation Sans"/>
                <a:ea typeface="+mj-ea"/>
                <a:cs typeface="+mj-cs"/>
              </a:defRPr>
            </a:lvl2pPr>
            <a:lvl3pPr marL="1143000" indent="-228600">
              <a:buFontTx/>
              <a:buBlip>
                <a:blip r:embed="rId6"/>
              </a:buBlip>
              <a:defRPr lang="de-DE" sz="2000" kern="1200" dirty="0" smtClean="0">
                <a:solidFill>
                  <a:srgbClr val="0B7940"/>
                </a:solidFill>
                <a:latin typeface="Liberation Sans"/>
                <a:ea typeface="+mj-ea"/>
                <a:cs typeface="+mj-cs"/>
              </a:defRPr>
            </a:lvl3pPr>
            <a:lvl4pPr marL="1600200" indent="-228600">
              <a:buFontTx/>
              <a:buBlip>
                <a:blip r:embed="rId6"/>
              </a:buBlip>
              <a:defRPr lang="de-DE" sz="1800" kern="1200" dirty="0" smtClean="0">
                <a:solidFill>
                  <a:srgbClr val="0B7940"/>
                </a:solidFill>
                <a:latin typeface="Liberation Sans"/>
                <a:ea typeface="+mj-ea"/>
                <a:cs typeface="+mj-cs"/>
              </a:defRPr>
            </a:lvl4pPr>
            <a:lvl5pPr marL="2057400" indent="-228600">
              <a:buFontTx/>
              <a:buBlip>
                <a:blip r:embed="rId6"/>
              </a:buBlip>
              <a:defRPr lang="de-DE" sz="1600" kern="1200" dirty="0" smtClean="0">
                <a:solidFill>
                  <a:srgbClr val="0B7940"/>
                </a:solidFill>
                <a:latin typeface="Liberation Sans"/>
                <a:ea typeface="+mj-ea"/>
                <a:cs typeface="+mj-cs"/>
              </a:defRPr>
            </a:lvl5pPr>
          </a:lstStyle>
          <a:p>
            <a:pPr lvl="0"/>
            <a:r>
              <a:rPr lang="de-DE" dirty="0"/>
              <a:t>First </a:t>
            </a:r>
            <a:r>
              <a:rPr lang="de-DE" dirty="0" err="1"/>
              <a:t>level</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de-DE" dirty="0"/>
          </a:p>
        </p:txBody>
      </p:sp>
      <p:sp>
        <p:nvSpPr>
          <p:cNvPr id="22" name="Textplatzhalter 21">
            <a:extLst>
              <a:ext uri="{FF2B5EF4-FFF2-40B4-BE49-F238E27FC236}">
                <a16:creationId xmlns:a16="http://schemas.microsoft.com/office/drawing/2014/main" id="{80913336-80A2-FD88-B40B-F235A31CC8F0}"/>
              </a:ext>
            </a:extLst>
          </p:cNvPr>
          <p:cNvSpPr>
            <a:spLocks noGrp="1"/>
          </p:cNvSpPr>
          <p:nvPr>
            <p:ph type="body" sz="quarter" idx="11" hasCustomPrompt="1"/>
          </p:nvPr>
        </p:nvSpPr>
        <p:spPr>
          <a:xfrm>
            <a:off x="444579" y="1202178"/>
            <a:ext cx="11302841" cy="672816"/>
          </a:xfrm>
        </p:spPr>
        <p:txBody>
          <a:bodyPr>
            <a:normAutofit/>
          </a:bodyPr>
          <a:lstStyle>
            <a:lvl1pPr marL="0" indent="0">
              <a:buFontTx/>
              <a:buNone/>
              <a:defRPr lang="de-DE" sz="3200" kern="1200" dirty="0" smtClean="0">
                <a:solidFill>
                  <a:srgbClr val="0B7940"/>
                </a:solidFill>
                <a:latin typeface="Liberation Sans"/>
                <a:ea typeface="+mj-ea"/>
                <a:cs typeface="+mj-cs"/>
              </a:defRPr>
            </a:lvl1pPr>
            <a:lvl2pPr marL="457200" indent="0">
              <a:buNone/>
              <a:defRPr/>
            </a:lvl2pPr>
          </a:lstStyle>
          <a:p>
            <a:pPr lvl="0"/>
            <a:r>
              <a:rPr lang="de-DE" dirty="0"/>
              <a:t>Headline 1</a:t>
            </a:r>
          </a:p>
        </p:txBody>
      </p:sp>
      <p:sp>
        <p:nvSpPr>
          <p:cNvPr id="23" name="Textplatzhalter 21">
            <a:extLst>
              <a:ext uri="{FF2B5EF4-FFF2-40B4-BE49-F238E27FC236}">
                <a16:creationId xmlns:a16="http://schemas.microsoft.com/office/drawing/2014/main" id="{75B1AFC1-6AA2-DC37-C38A-23EEA76E9219}"/>
              </a:ext>
            </a:extLst>
          </p:cNvPr>
          <p:cNvSpPr>
            <a:spLocks noGrp="1"/>
          </p:cNvSpPr>
          <p:nvPr>
            <p:ph type="body" sz="quarter" idx="12" hasCustomPrompt="1"/>
          </p:nvPr>
        </p:nvSpPr>
        <p:spPr>
          <a:xfrm>
            <a:off x="444578" y="2019676"/>
            <a:ext cx="11302841" cy="672816"/>
          </a:xfrm>
        </p:spPr>
        <p:txBody>
          <a:bodyPr>
            <a:normAutofit/>
          </a:bodyPr>
          <a:lstStyle>
            <a:lvl1pPr marL="0" indent="0">
              <a:buFontTx/>
              <a:buNone/>
              <a:defRPr lang="de-DE" sz="2800" kern="1200" dirty="0" smtClean="0">
                <a:solidFill>
                  <a:srgbClr val="0B7940"/>
                </a:solidFill>
                <a:latin typeface="Liberation Sans"/>
                <a:ea typeface="+mj-ea"/>
                <a:cs typeface="+mj-cs"/>
              </a:defRPr>
            </a:lvl1pPr>
            <a:lvl2pPr marL="457200" indent="0">
              <a:buNone/>
              <a:defRPr/>
            </a:lvl2pPr>
          </a:lstStyle>
          <a:p>
            <a:pPr lvl="0"/>
            <a:r>
              <a:rPr lang="de-DE" dirty="0"/>
              <a:t>Headline 2</a:t>
            </a:r>
          </a:p>
        </p:txBody>
      </p:sp>
    </p:spTree>
    <p:extLst>
      <p:ext uri="{BB962C8B-B14F-4D97-AF65-F5344CB8AC3E}">
        <p14:creationId xmlns:p14="http://schemas.microsoft.com/office/powerpoint/2010/main" val="243685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49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342357A2-4C4C-58D5-4E5F-163EC46A5761}"/>
                  </a:ext>
                </a:extLst>
              </p14:cNvPr>
              <p14:cNvContentPartPr/>
              <p14:nvPr userDrawn="1"/>
            </p14:nvContentPartPr>
            <p14:xfrm>
              <a:off x="8753492" y="3517886"/>
              <a:ext cx="360" cy="360"/>
            </p14:xfrm>
          </p:contentPart>
        </mc:Choice>
        <mc:Fallback xmlns="">
          <p:pic>
            <p:nvPicPr>
              <p:cNvPr id="9" name="Freihand 8">
                <a:extLst>
                  <a:ext uri="{FF2B5EF4-FFF2-40B4-BE49-F238E27FC236}">
                    <a16:creationId xmlns:a16="http://schemas.microsoft.com/office/drawing/2014/main" id="{342357A2-4C4C-58D5-4E5F-163EC46A5761}"/>
                  </a:ext>
                </a:extLst>
              </p:cNvPr>
              <p:cNvPicPr/>
              <p:nvPr/>
            </p:nvPicPr>
            <p:blipFill>
              <a:blip r:embed="rId3"/>
              <a:stretch>
                <a:fillRect/>
              </a:stretch>
            </p:blipFill>
            <p:spPr>
              <a:xfrm>
                <a:off x="8744492" y="3508886"/>
                <a:ext cx="18000" cy="18000"/>
              </a:xfrm>
              <a:prstGeom prst="rect">
                <a:avLst/>
              </a:prstGeom>
            </p:spPr>
          </p:pic>
        </mc:Fallback>
      </mc:AlternateContent>
      <p:pic>
        <p:nvPicPr>
          <p:cNvPr id="10" name="Grafik 9">
            <a:extLst>
              <a:ext uri="{FF2B5EF4-FFF2-40B4-BE49-F238E27FC236}">
                <a16:creationId xmlns:a16="http://schemas.microsoft.com/office/drawing/2014/main" id="{7528590B-FD38-4199-EFB2-320DAF32FC9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537" y="5041314"/>
            <a:ext cx="2089785" cy="734060"/>
          </a:xfrm>
          <a:prstGeom prst="rect">
            <a:avLst/>
          </a:prstGeom>
          <a:noFill/>
          <a:ln>
            <a:noFill/>
          </a:ln>
        </p:spPr>
      </p:pic>
      <p:sp>
        <p:nvSpPr>
          <p:cNvPr id="11" name="Textfeld 2">
            <a:extLst>
              <a:ext uri="{FF2B5EF4-FFF2-40B4-BE49-F238E27FC236}">
                <a16:creationId xmlns:a16="http://schemas.microsoft.com/office/drawing/2014/main" id="{92F338F2-7381-765F-2339-53E27BF550EA}"/>
              </a:ext>
            </a:extLst>
          </p:cNvPr>
          <p:cNvSpPr txBox="1">
            <a:spLocks noChangeArrowheads="1"/>
          </p:cNvSpPr>
          <p:nvPr userDrawn="1"/>
        </p:nvSpPr>
        <p:spPr bwMode="auto">
          <a:xfrm>
            <a:off x="2607503" y="5041314"/>
            <a:ext cx="4182110" cy="80772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This document by </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 is licensed under CC BY-SA 4.0. </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creativecommons.org</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/licenses/by-</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sa</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/4.0</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2" name="Grafik 11" descr="Ein Bild, das Text, Uhr enthält.&#10;&#10;Automatisch generierte Beschreibung">
            <a:extLst>
              <a:ext uri="{FF2B5EF4-FFF2-40B4-BE49-F238E27FC236}">
                <a16:creationId xmlns:a16="http://schemas.microsoft.com/office/drawing/2014/main" id="{92A47A72-ABFE-D80E-5CD8-BCB89B99878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cxnSp>
        <p:nvCxnSpPr>
          <p:cNvPr id="13" name="Gerader Verbinder 4">
            <a:extLst>
              <a:ext uri="{FF2B5EF4-FFF2-40B4-BE49-F238E27FC236}">
                <a16:creationId xmlns:a16="http://schemas.microsoft.com/office/drawing/2014/main" id="{FF258112-C5DD-98D6-A711-3DB296C3E8D5}"/>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F4CEDFDE-741A-8B1D-A91C-0236738F4707}"/>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5" name="Textfeld 4">
            <a:extLst>
              <a:ext uri="{FF2B5EF4-FFF2-40B4-BE49-F238E27FC236}">
                <a16:creationId xmlns:a16="http://schemas.microsoft.com/office/drawing/2014/main" id="{9DD54034-56AA-0F52-1836-CD9072654309}"/>
              </a:ext>
            </a:extLst>
          </p:cNvPr>
          <p:cNvSpPr txBox="1"/>
          <p:nvPr userDrawn="1"/>
        </p:nvSpPr>
        <p:spPr>
          <a:xfrm>
            <a:off x="2607503" y="3578671"/>
            <a:ext cx="6990174" cy="600164"/>
          </a:xfrm>
          <a:prstGeom prst="rect">
            <a:avLst/>
          </a:prstGeom>
          <a:noFill/>
        </p:spPr>
        <p:txBody>
          <a:bodyPr wrap="square">
            <a:spAutoFit/>
          </a:bodyPr>
          <a:lstStyle/>
          <a:p>
            <a:r>
              <a:rPr lang="de-DE" sz="1100" kern="1200" dirty="0" err="1">
                <a:solidFill>
                  <a:schemeClr val="tx1"/>
                </a:solidFill>
                <a:effectLst/>
                <a:latin typeface="Liberation Sans" panose="020B0604020202020204" pitchFamily="34" charset="0"/>
                <a:cs typeface="Times New Roman" panose="02020603050405020304" pitchFamily="18" charset="0"/>
              </a:rPr>
              <a:t>Funded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100" kern="1200" dirty="0" err="1">
                <a:solidFill>
                  <a:schemeClr val="tx1"/>
                </a:solidFill>
                <a:effectLst/>
                <a:latin typeface="Liberation Sans" panose="020B0604020202020204" pitchFamily="34" charset="0"/>
                <a:cs typeface="Times New Roman" panose="02020603050405020304" pitchFamily="18" charset="0"/>
              </a:rPr>
              <a:t>opinions</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expressed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are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however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author</a:t>
            </a:r>
            <a:r>
              <a:rPr lang="de-DE" sz="1100" kern="1200" dirty="0">
                <a:solidFill>
                  <a:schemeClr val="tx1"/>
                </a:solidFill>
                <a:effectLst/>
                <a:latin typeface="Liberation Sans" panose="020B0604020202020204" pitchFamily="34" charset="0"/>
                <a:cs typeface="Times New Roman" panose="02020603050405020304" pitchFamily="18" charset="0"/>
              </a:rPr>
              <a:t>(s) </a:t>
            </a:r>
            <a:r>
              <a:rPr lang="de-DE" sz="1100" kern="1200" dirty="0" err="1">
                <a:solidFill>
                  <a:schemeClr val="tx1"/>
                </a:solidFill>
                <a:effectLst/>
                <a:latin typeface="Liberation Sans" panose="020B0604020202020204" pitchFamily="34" charset="0"/>
                <a:cs typeface="Times New Roman" panose="02020603050405020304" pitchFamily="18" charset="0"/>
              </a:rPr>
              <a:t>only</a:t>
            </a:r>
            <a:r>
              <a:rPr lang="de-DE" sz="1100" kern="1200" dirty="0">
                <a:solidFill>
                  <a:schemeClr val="tx1"/>
                </a:solidFill>
                <a:effectLst/>
                <a:latin typeface="Liberation Sans" panose="020B0604020202020204" pitchFamily="34" charset="0"/>
                <a:cs typeface="Times New Roman" panose="02020603050405020304" pitchFamily="18" charset="0"/>
              </a:rPr>
              <a:t> and do not </a:t>
            </a:r>
            <a:r>
              <a:rPr lang="de-DE" sz="1100" kern="1200" dirty="0" err="1">
                <a:solidFill>
                  <a:schemeClr val="tx1"/>
                </a:solidFill>
                <a:effectLst/>
                <a:latin typeface="Liberation Sans" panose="020B0604020202020204" pitchFamily="34" charset="0"/>
                <a:cs typeface="Times New Roman" panose="02020603050405020304" pitchFamily="18" charset="0"/>
              </a:rPr>
              <a:t>necessarily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reflect</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100" kern="1200" dirty="0" err="1">
                <a:solidFill>
                  <a:schemeClr val="tx1"/>
                </a:solidFill>
                <a:effectLst/>
                <a:latin typeface="Liberation Sans" panose="020B0604020202020204" pitchFamily="34" charset="0"/>
                <a:cs typeface="Times New Roman" panose="02020603050405020304" pitchFamily="18" charset="0"/>
              </a:rPr>
              <a:t>Neither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nor</a:t>
            </a:r>
            <a:r>
              <a:rPr lang="de-DE" sz="1100" kern="1200" dirty="0">
                <a:solidFill>
                  <a:schemeClr val="tx1"/>
                </a:solidFill>
                <a:effectLst/>
                <a:latin typeface="Liberation Sans" panose="020B0604020202020204" pitchFamily="34" charset="0"/>
                <a:cs typeface="Times New Roman" panose="02020603050405020304" pitchFamily="18" charset="0"/>
              </a:rPr>
              <a:t> EACEA </a:t>
            </a:r>
            <a:r>
              <a:rPr lang="de-DE" sz="1100" kern="1200" dirty="0" err="1">
                <a:solidFill>
                  <a:schemeClr val="tx1"/>
                </a:solidFill>
                <a:effectLst/>
                <a:latin typeface="Liberation Sans" panose="020B0604020202020204" pitchFamily="34" charset="0"/>
                <a:cs typeface="Times New Roman" panose="02020603050405020304" pitchFamily="18" charset="0"/>
              </a:rPr>
              <a:t>can</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held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responsible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for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them</a:t>
            </a:r>
            <a:r>
              <a:rPr lang="de-DE" sz="1100" kern="1200" dirty="0">
                <a:solidFill>
                  <a:schemeClr val="tx1"/>
                </a:solidFill>
                <a:effectLst/>
                <a:latin typeface="Liberation Sans" panose="020B0604020202020204" pitchFamily="34" charset="0"/>
                <a:cs typeface="Times New Roman" panose="02020603050405020304" pitchFamily="18" charset="0"/>
              </a:rPr>
              <a:t>.</a:t>
            </a:r>
          </a:p>
        </p:txBody>
      </p:sp>
      <p:pic>
        <p:nvPicPr>
          <p:cNvPr id="6" name="Grafik 5" descr="Ein Bild, das Text enthält.&#10;&#10;Automatisch generierte Beschreibung">
            <a:extLst>
              <a:ext uri="{FF2B5EF4-FFF2-40B4-BE49-F238E27FC236}">
                <a16:creationId xmlns:a16="http://schemas.microsoft.com/office/drawing/2014/main" id="{710E1A5B-584C-22BA-2CF8-7E4E3E0DE944}"/>
              </a:ext>
            </a:extLst>
          </p:cNvPr>
          <p:cNvPicPr>
            <a:picLocks noChangeAspect="1"/>
          </p:cNvPicPr>
          <p:nvPr userDrawn="1"/>
        </p:nvPicPr>
        <p:blipFill>
          <a:blip r:embed="rId6"/>
          <a:stretch>
            <a:fillRect/>
          </a:stretch>
        </p:blipFill>
        <p:spPr>
          <a:xfrm>
            <a:off x="379537" y="3641845"/>
            <a:ext cx="2266755" cy="473816"/>
          </a:xfrm>
          <a:prstGeom prst="rect">
            <a:avLst/>
          </a:prstGeom>
        </p:spPr>
      </p:pic>
    </p:spTree>
    <p:extLst>
      <p:ext uri="{BB962C8B-B14F-4D97-AF65-F5344CB8AC3E}">
        <p14:creationId xmlns:p14="http://schemas.microsoft.com/office/powerpoint/2010/main" val="3413040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532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ith titl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9349F3F6-F505-6054-B5D3-09B5D9865D7C}"/>
              </a:ext>
            </a:extLst>
          </p:cNvPr>
          <p:cNvSpPr>
            <a:spLocks noGrp="1"/>
          </p:cNvSpPr>
          <p:nvPr>
            <p:ph type="title" hasCustomPrompt="1"/>
          </p:nvPr>
        </p:nvSpPr>
        <p:spPr>
          <a:xfrm>
            <a:off x="391881" y="255796"/>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Tree>
    <p:extLst>
      <p:ext uri="{BB962C8B-B14F-4D97-AF65-F5344CB8AC3E}">
        <p14:creationId xmlns:p14="http://schemas.microsoft.com/office/powerpoint/2010/main" val="3354208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D0182-FA80-72F6-62C8-476EA7DF256F}"/>
              </a:ext>
            </a:extLst>
          </p:cNvPr>
          <p:cNvSpPr>
            <a:spLocks noGrp="1"/>
          </p:cNvSpPr>
          <p:nvPr>
            <p:ph type="title"/>
          </p:nvPr>
        </p:nvSpPr>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Inhaltsplatzhalter 2">
            <a:extLst>
              <a:ext uri="{FF2B5EF4-FFF2-40B4-BE49-F238E27FC236}">
                <a16:creationId xmlns:a16="http://schemas.microsoft.com/office/drawing/2014/main" id="{CEE7E6E6-0EA8-9E2B-CFB7-ABE02A8DEA2B}"/>
              </a:ext>
            </a:extLst>
          </p:cNvPr>
          <p:cNvSpPr>
            <a:spLocks noGrp="1"/>
          </p:cNvSpPr>
          <p:nvPr>
            <p:ph sz="half" idx="1"/>
          </p:nvPr>
        </p:nvSpPr>
        <p:spPr>
          <a:xfrm>
            <a:off x="838200" y="1825625"/>
            <a:ext cx="51816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a:extLst>
              <a:ext uri="{FF2B5EF4-FFF2-40B4-BE49-F238E27FC236}">
                <a16:creationId xmlns:a16="http://schemas.microsoft.com/office/drawing/2014/main" id="{01834DAE-09FA-EEFA-0CDD-900F788AD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81692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4ABE4F-E417-571D-7245-993487177587}"/>
              </a:ext>
            </a:extLst>
          </p:cNvPr>
          <p:cNvSpPr>
            <a:spLocks noGrp="1"/>
          </p:cNvSpPr>
          <p:nvPr>
            <p:ph type="title"/>
          </p:nvPr>
        </p:nvSpPr>
        <p:spPr>
          <a:xfrm>
            <a:off x="839788" y="365125"/>
            <a:ext cx="10515600" cy="1325563"/>
          </a:xfrm>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Textplatzhalter 2">
            <a:extLst>
              <a:ext uri="{FF2B5EF4-FFF2-40B4-BE49-F238E27FC236}">
                <a16:creationId xmlns:a16="http://schemas.microsoft.com/office/drawing/2014/main" id="{6E105081-092F-5313-EC66-A565A1E86D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0E7E5F4-2F33-52A6-E856-99275FAC078D}"/>
              </a:ext>
            </a:extLst>
          </p:cNvPr>
          <p:cNvSpPr>
            <a:spLocks noGrp="1"/>
          </p:cNvSpPr>
          <p:nvPr>
            <p:ph sz="half" idx="2"/>
          </p:nvPr>
        </p:nvSpPr>
        <p:spPr>
          <a:xfrm>
            <a:off x="839788" y="2505075"/>
            <a:ext cx="5157787" cy="368458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a:extLst>
              <a:ext uri="{FF2B5EF4-FFF2-40B4-BE49-F238E27FC236}">
                <a16:creationId xmlns:a16="http://schemas.microsoft.com/office/drawing/2014/main" id="{37099890-D6C2-47DF-5C2F-39FED536C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D2056FAC-B72B-4BC5-A6FE-9D6D0DF94B6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87077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89A3A9F4-8DD6-6655-4F0F-C1B101BF1047}"/>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DBD302EC-AFD9-1119-04B1-06DCC1ACCB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E58A9C20-5789-CC75-877A-897B09711B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8" name="Grafik 7">
            <a:extLst>
              <a:ext uri="{FF2B5EF4-FFF2-40B4-BE49-F238E27FC236}">
                <a16:creationId xmlns:a16="http://schemas.microsoft.com/office/drawing/2014/main" id="{1D3A75EA-C294-ECD8-522E-A61C43988D09}"/>
              </a:ext>
            </a:extLst>
          </p:cNvPr>
          <p:cNvPicPr>
            <a:picLocks noChangeAspect="1"/>
          </p:cNvPicPr>
          <p:nvPr userDrawn="1"/>
        </p:nvPicPr>
        <p:blipFill>
          <a:blip r:embed="rId10">
            <a:clrChange>
              <a:clrFrom>
                <a:srgbClr val="FFFFFF"/>
              </a:clrFrom>
              <a:clrTo>
                <a:srgbClr val="FFFFFF">
                  <a:alpha val="0"/>
                </a:srgbClr>
              </a:clrTo>
            </a:clrChange>
          </a:blip>
          <a:stretch>
            <a:fillRect/>
          </a:stretch>
        </p:blipFill>
        <p:spPr>
          <a:xfrm>
            <a:off x="2370382" y="6231144"/>
            <a:ext cx="793772" cy="491063"/>
          </a:xfrm>
          <a:prstGeom prst="rect">
            <a:avLst/>
          </a:prstGeom>
        </p:spPr>
      </p:pic>
      <p:pic>
        <p:nvPicPr>
          <p:cNvPr id="9" name="Grafik 8">
            <a:extLst>
              <a:ext uri="{FF2B5EF4-FFF2-40B4-BE49-F238E27FC236}">
                <a16:creationId xmlns:a16="http://schemas.microsoft.com/office/drawing/2014/main" id="{BE564737-9989-E817-57E2-8C242B285E1F}"/>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38943" y="6265476"/>
            <a:ext cx="1145062" cy="354521"/>
          </a:xfrm>
          <a:prstGeom prst="rect">
            <a:avLst/>
          </a:prstGeom>
        </p:spPr>
      </p:pic>
      <p:pic>
        <p:nvPicPr>
          <p:cNvPr id="10" name="Grafik 9">
            <a:extLst>
              <a:ext uri="{FF2B5EF4-FFF2-40B4-BE49-F238E27FC236}">
                <a16:creationId xmlns:a16="http://schemas.microsoft.com/office/drawing/2014/main" id="{B7577D5B-CB07-FDBB-A8E6-1D9902C1CD19}"/>
              </a:ext>
            </a:extLst>
          </p:cNvPr>
          <p:cNvPicPr>
            <a:picLocks noChangeAspect="1"/>
          </p:cNvPicPr>
          <p:nvPr userDrawn="1"/>
        </p:nvPicPr>
        <p:blipFill>
          <a:blip r:embed="rId12"/>
          <a:stretch>
            <a:fillRect/>
          </a:stretch>
        </p:blipFill>
        <p:spPr>
          <a:xfrm>
            <a:off x="5761463" y="6387606"/>
            <a:ext cx="861498" cy="189822"/>
          </a:xfrm>
          <a:prstGeom prst="rect">
            <a:avLst/>
          </a:prstGeom>
        </p:spPr>
      </p:pic>
      <p:pic>
        <p:nvPicPr>
          <p:cNvPr id="11" name="Grafik 10" descr="Ein Bild, das Text enthält.&#10;&#10;Automatisch generierte Beschreibung">
            <a:extLst>
              <a:ext uri="{FF2B5EF4-FFF2-40B4-BE49-F238E27FC236}">
                <a16:creationId xmlns:a16="http://schemas.microsoft.com/office/drawing/2014/main" id="{67C77C99-3318-3B95-E2D0-2F8D24985D2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2" name="Grafik 11">
            <a:extLst>
              <a:ext uri="{FF2B5EF4-FFF2-40B4-BE49-F238E27FC236}">
                <a16:creationId xmlns:a16="http://schemas.microsoft.com/office/drawing/2014/main" id="{44E72490-D726-6602-FD8C-C197151A14D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3" name="Grafik 12">
            <a:extLst>
              <a:ext uri="{FF2B5EF4-FFF2-40B4-BE49-F238E27FC236}">
                <a16:creationId xmlns:a16="http://schemas.microsoft.com/office/drawing/2014/main" id="{82AB799A-2CCF-F46E-E717-9DC4CF645C1D}"/>
              </a:ext>
            </a:extLst>
          </p:cNvPr>
          <p:cNvPicPr>
            <a:picLocks noChangeAspect="1"/>
          </p:cNvPicPr>
          <p:nvPr userDrawn="1"/>
        </p:nvPicPr>
        <p:blipFill>
          <a:blip r:embed="rId15"/>
          <a:stretch>
            <a:fillRect/>
          </a:stretch>
        </p:blipFill>
        <p:spPr>
          <a:xfrm>
            <a:off x="10700105" y="6231144"/>
            <a:ext cx="894027" cy="416708"/>
          </a:xfrm>
          <a:prstGeom prst="rect">
            <a:avLst/>
          </a:prstGeom>
        </p:spPr>
      </p:pic>
      <p:pic>
        <p:nvPicPr>
          <p:cNvPr id="6" name="Grafik 5" descr="Ein Bild, das Text enthält.&#10;&#10;Automatisch generierte Beschreibung">
            <a:extLst>
              <a:ext uri="{FF2B5EF4-FFF2-40B4-BE49-F238E27FC236}">
                <a16:creationId xmlns:a16="http://schemas.microsoft.com/office/drawing/2014/main" id="{2D8BC87D-F73C-1C81-BB06-FB379C18ABB7}"/>
              </a:ext>
            </a:extLst>
          </p:cNvPr>
          <p:cNvPicPr>
            <a:picLocks noChangeAspect="1"/>
          </p:cNvPicPr>
          <p:nvPr userDrawn="1"/>
        </p:nvPicPr>
        <p:blipFill>
          <a:blip r:embed="rId16"/>
          <a:stretch>
            <a:fillRect/>
          </a:stretch>
        </p:blipFill>
        <p:spPr>
          <a:xfrm>
            <a:off x="438996" y="6265476"/>
            <a:ext cx="1492391" cy="311952"/>
          </a:xfrm>
          <a:prstGeom prst="rect">
            <a:avLst/>
          </a:prstGeom>
        </p:spPr>
      </p:pic>
    </p:spTree>
    <p:extLst>
      <p:ext uri="{BB962C8B-B14F-4D97-AF65-F5344CB8AC3E}">
        <p14:creationId xmlns:p14="http://schemas.microsoft.com/office/powerpoint/2010/main" val="188785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1" r:id="rId4"/>
    <p:sldLayoutId id="2147483655" r:id="rId5"/>
    <p:sldLayoutId id="2147483672" r:id="rId6"/>
    <p:sldLayoutId id="2147483652" r:id="rId7"/>
    <p:sldLayoutId id="2147483653" r:id="rId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www.owg.pl/blog/green-marketing-co-to-jest" TargetMode="Externa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pic>
        <p:nvPicPr>
          <p:cNvPr id="13" name="Grafik 12" descr="Ein Bild, das Schrift, Grafiken, Logo, Symbol enthält.&#10;&#10;Automatisch generierte Beschreibung">
            <a:extLst>
              <a:ext uri="{FF2B5EF4-FFF2-40B4-BE49-F238E27FC236}">
                <a16:creationId xmlns:a16="http://schemas.microsoft.com/office/drawing/2014/main" id="{AEEE4A3B-441E-A4C5-12CC-FDFFB41B3F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63" y="760264"/>
            <a:ext cx="6953980" cy="4172388"/>
          </a:xfrm>
          <a:prstGeom prst="rect">
            <a:avLst/>
          </a:prstGeom>
        </p:spPr>
      </p:pic>
      <p:pic>
        <p:nvPicPr>
          <p:cNvPr id="14" name="Grafik 13">
            <a:extLst>
              <a:ext uri="{FF2B5EF4-FFF2-40B4-BE49-F238E27FC236}">
                <a16:creationId xmlns:a16="http://schemas.microsoft.com/office/drawing/2014/main" id="{F7512108-C425-A69C-8F69-FFFC1F7961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06943" y="4229167"/>
            <a:ext cx="2089785" cy="734060"/>
          </a:xfrm>
          <a:prstGeom prst="rect">
            <a:avLst/>
          </a:prstGeom>
          <a:noFill/>
          <a:ln>
            <a:noFill/>
          </a:ln>
        </p:spPr>
      </p:pic>
      <p:sp>
        <p:nvSpPr>
          <p:cNvPr id="15" name="Textfeld 2">
            <a:extLst>
              <a:ext uri="{FF2B5EF4-FFF2-40B4-BE49-F238E27FC236}">
                <a16:creationId xmlns:a16="http://schemas.microsoft.com/office/drawing/2014/main" id="{1333E73C-6536-0B7A-4005-18841EA044FD}"/>
              </a:ext>
            </a:extLst>
          </p:cNvPr>
          <p:cNvSpPr txBox="1">
            <a:spLocks noChangeArrowheads="1"/>
          </p:cNvSpPr>
          <p:nvPr/>
        </p:nvSpPr>
        <p:spPr bwMode="auto">
          <a:xfrm>
            <a:off x="6953980" y="5230581"/>
            <a:ext cx="4897786" cy="500902"/>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Alle Ergebnisse von </a:t>
            </a:r>
            <a:r>
              <a:rPr lang="en-GB" sz="1000" dirty="0" err="1">
                <a:effectLst/>
                <a:latin typeface="Liberation Sans" panose="020B0604020202020204" pitchFamily="34" charset="0"/>
                <a:ea typeface="Calibri" panose="020F0502020204030204" pitchFamily="34" charset="0"/>
                <a:cs typeface="Times New Roman" panose="02020603050405020304" pitchFamily="18" charset="0"/>
              </a:rPr>
              <a:t>EcoGreen </a:t>
            </a: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sind lizenziert unter CC BY-SA 4.0. </a:t>
            </a:r>
            <a:br>
              <a:rPr lang="de-DE" sz="1000" dirty="0">
                <a:latin typeface="Liberation Sans" panose="020B0604020202020204" pitchFamily="34" charset="0"/>
                <a:ea typeface="Calibri" panose="020F0502020204030204" pitchFamily="34" charset="0"/>
                <a:cs typeface="Times New Roman" panose="02020603050405020304" pitchFamily="18" charset="0"/>
              </a:rPr>
            </a:b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Eine Kopie dieser Lizenz finden Sie unter https://creativecommons.org/licenses/by-sa/4.0.</a:t>
            </a:r>
            <a:endParaRPr lang="de-DE" sz="10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6" name="Grafik 15" descr="Ein Bild, das Text enthält.&#10;&#10;Automatisch generierte Beschreibung">
            <a:extLst>
              <a:ext uri="{FF2B5EF4-FFF2-40B4-BE49-F238E27FC236}">
                <a16:creationId xmlns:a16="http://schemas.microsoft.com/office/drawing/2014/main" id="{C32EFF2D-B7DD-1A4A-4859-5CB613AD80B8}"/>
              </a:ext>
            </a:extLst>
          </p:cNvPr>
          <p:cNvPicPr>
            <a:picLocks noChangeAspect="1"/>
          </p:cNvPicPr>
          <p:nvPr/>
        </p:nvPicPr>
        <p:blipFill>
          <a:blip r:embed="rId4"/>
          <a:stretch>
            <a:fillRect/>
          </a:stretch>
        </p:blipFill>
        <p:spPr>
          <a:xfrm>
            <a:off x="7006943" y="2011797"/>
            <a:ext cx="2548002" cy="532604"/>
          </a:xfrm>
          <a:prstGeom prst="rect">
            <a:avLst/>
          </a:prstGeom>
        </p:spPr>
      </p:pic>
      <p:sp>
        <p:nvSpPr>
          <p:cNvPr id="17" name="Textfeld 16">
            <a:extLst>
              <a:ext uri="{FF2B5EF4-FFF2-40B4-BE49-F238E27FC236}">
                <a16:creationId xmlns:a16="http://schemas.microsoft.com/office/drawing/2014/main" id="{2A6F3768-D02D-6922-D9CA-8430C1038575}"/>
              </a:ext>
            </a:extLst>
          </p:cNvPr>
          <p:cNvSpPr txBox="1"/>
          <p:nvPr/>
        </p:nvSpPr>
        <p:spPr>
          <a:xfrm>
            <a:off x="6953980" y="2721114"/>
            <a:ext cx="4664164" cy="707886"/>
          </a:xfrm>
          <a:prstGeom prst="rect">
            <a:avLst/>
          </a:prstGeom>
          <a:noFill/>
        </p:spPr>
        <p:txBody>
          <a:bodyPr wrap="square">
            <a:spAutoFit/>
          </a:bodyPr>
          <a:lstStyle/>
          <a:p>
            <a:r>
              <a:rPr lang="de-DE" sz="1000" kern="1200" dirty="0" err="1">
                <a:solidFill>
                  <a:schemeClr val="tx1"/>
                </a:solidFill>
                <a:effectLst/>
                <a:latin typeface="Liberation Sans" panose="020B0604020202020204" pitchFamily="34" charset="0"/>
                <a:cs typeface="Times New Roman" panose="02020603050405020304" pitchFamily="18" charset="0"/>
              </a:rPr>
              <a:t>Finanziert </a:t>
            </a:r>
            <a:r>
              <a:rPr lang="de-DE" sz="1000" kern="1200" dirty="0" err="1">
                <a:solidFill>
                  <a:schemeClr val="tx1"/>
                </a:solidFill>
                <a:effectLst/>
                <a:latin typeface="Liberation Sans" panose="020B0604020202020204" pitchFamily="34" charset="0"/>
                <a:cs typeface="Times New Roman" panose="02020603050405020304" pitchFamily="18" charset="0"/>
              </a:rPr>
              <a:t>von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Union. Die </a:t>
            </a:r>
            <a:r>
              <a:rPr lang="de-DE" sz="1000" kern="1200" dirty="0" err="1">
                <a:solidFill>
                  <a:schemeClr val="tx1"/>
                </a:solidFill>
                <a:effectLst/>
                <a:latin typeface="Liberation Sans" panose="020B0604020202020204" pitchFamily="34" charset="0"/>
                <a:cs typeface="Times New Roman" panose="02020603050405020304" pitchFamily="18" charset="0"/>
              </a:rPr>
              <a:t>geäußerten </a:t>
            </a:r>
            <a:r>
              <a:rPr lang="de-DE" sz="1000" kern="1200" dirty="0">
                <a:solidFill>
                  <a:schemeClr val="tx1"/>
                </a:solidFill>
                <a:effectLst/>
                <a:latin typeface="Liberation Sans" panose="020B0604020202020204" pitchFamily="34" charset="0"/>
                <a:cs typeface="Times New Roman" panose="02020603050405020304" pitchFamily="18" charset="0"/>
              </a:rPr>
              <a:t>Ansichten und </a:t>
            </a:r>
            <a:r>
              <a:rPr lang="de-DE" sz="1000" kern="1200" dirty="0" err="1">
                <a:solidFill>
                  <a:schemeClr val="tx1"/>
                </a:solidFill>
                <a:effectLst/>
                <a:latin typeface="Liberation Sans" panose="020B0604020202020204" pitchFamily="34" charset="0"/>
                <a:cs typeface="Times New Roman" panose="02020603050405020304" pitchFamily="18" charset="0"/>
              </a:rPr>
              <a:t>Meinungen </a:t>
            </a:r>
            <a:r>
              <a:rPr lang="de-DE" sz="1000" kern="1200" dirty="0" err="1">
                <a:solidFill>
                  <a:schemeClr val="tx1"/>
                </a:solidFill>
                <a:effectLst/>
                <a:latin typeface="Liberation Sans" panose="020B0604020202020204" pitchFamily="34" charset="0"/>
                <a:cs typeface="Times New Roman" panose="02020603050405020304" pitchFamily="18" charset="0"/>
              </a:rPr>
              <a:t>sind </a:t>
            </a:r>
            <a:r>
              <a:rPr lang="de-DE" sz="1000" kern="1200" dirty="0" err="1">
                <a:solidFill>
                  <a:schemeClr val="tx1"/>
                </a:solidFill>
                <a:effectLst/>
                <a:latin typeface="Liberation Sans" panose="020B0604020202020204" pitchFamily="34" charset="0"/>
                <a:cs typeface="Times New Roman" panose="02020603050405020304" pitchFamily="18" charset="0"/>
              </a:rPr>
              <a:t>jedoch </a:t>
            </a:r>
            <a:r>
              <a:rPr lang="de-DE" sz="1000" kern="1200" dirty="0" err="1">
                <a:solidFill>
                  <a:schemeClr val="tx1"/>
                </a:solidFill>
                <a:effectLst/>
                <a:latin typeface="Liberation Sans" panose="020B0604020202020204" pitchFamily="34" charset="0"/>
                <a:cs typeface="Times New Roman" panose="02020603050405020304" pitchFamily="18" charset="0"/>
              </a:rPr>
              <a:t>ausschließlich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err="1">
                <a:solidFill>
                  <a:schemeClr val="tx1"/>
                </a:solidFill>
                <a:effectLst/>
                <a:latin typeface="Liberation Sans" panose="020B0604020202020204" pitchFamily="34" charset="0"/>
                <a:cs typeface="Times New Roman" panose="02020603050405020304" pitchFamily="18" charset="0"/>
              </a:rPr>
              <a:t>des </a:t>
            </a:r>
            <a:r>
              <a:rPr lang="de-DE" sz="1000" kern="1200" dirty="0">
                <a:solidFill>
                  <a:schemeClr val="tx1"/>
                </a:solidFill>
                <a:effectLst/>
                <a:latin typeface="Liberation Sans" panose="020B0604020202020204" pitchFamily="34" charset="0"/>
                <a:cs typeface="Times New Roman" panose="02020603050405020304" pitchFamily="18" charset="0"/>
              </a:rPr>
              <a:t>Autors/der</a:t>
            </a:r>
            <a:r>
              <a:rPr lang="de-DE" sz="1000" kern="1200" dirty="0" err="1">
                <a:solidFill>
                  <a:schemeClr val="tx1"/>
                </a:solidFill>
                <a:effectLst/>
                <a:latin typeface="Liberation Sans" panose="020B0604020202020204" pitchFamily="34" charset="0"/>
                <a:cs typeface="Times New Roman" panose="02020603050405020304" pitchFamily="18" charset="0"/>
              </a:rPr>
              <a:t> Autoren </a:t>
            </a:r>
            <a:r>
              <a:rPr lang="de-DE" sz="1000" kern="1200" dirty="0">
                <a:solidFill>
                  <a:schemeClr val="tx1"/>
                </a:solidFill>
                <a:effectLst/>
                <a:latin typeface="Liberation Sans" panose="020B0604020202020204" pitchFamily="34" charset="0"/>
                <a:cs typeface="Times New Roman" panose="02020603050405020304" pitchFamily="18" charset="0"/>
              </a:rPr>
              <a:t>und spiegeln nicht </a:t>
            </a:r>
            <a:r>
              <a:rPr lang="de-DE" sz="1000" kern="1200" dirty="0" err="1">
                <a:solidFill>
                  <a:schemeClr val="tx1"/>
                </a:solidFill>
                <a:effectLst/>
                <a:latin typeface="Liberation Sans" panose="020B0604020202020204" pitchFamily="34" charset="0"/>
                <a:cs typeface="Times New Roman" panose="02020603050405020304" pitchFamily="18" charset="0"/>
              </a:rPr>
              <a:t>unbedingt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a:t>
            </a:r>
            <a:r>
              <a:rPr lang="de-DE" sz="1000" kern="1200" dirty="0" err="1">
                <a:solidFill>
                  <a:schemeClr val="tx1"/>
                </a:solidFill>
                <a:effectLst/>
                <a:latin typeface="Liberation Sans" panose="020B0604020202020204" pitchFamily="34" charset="0"/>
                <a:cs typeface="Times New Roman" panose="02020603050405020304" pitchFamily="18" charset="0"/>
              </a:rPr>
              <a:t>Union </a:t>
            </a:r>
            <a:r>
              <a:rPr lang="de-DE" sz="1000" kern="1200" dirty="0" err="1">
                <a:solidFill>
                  <a:schemeClr val="tx1"/>
                </a:solidFill>
                <a:effectLst/>
                <a:latin typeface="Liberation Sans" panose="020B0604020202020204" pitchFamily="34" charset="0"/>
                <a:cs typeface="Times New Roman" panose="02020603050405020304" pitchFamily="18" charset="0"/>
              </a:rPr>
              <a:t>oder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Exekutivagentur für Bildung und Kultur (EACEA) </a:t>
            </a:r>
            <a:r>
              <a:rPr lang="de-DE" sz="1000" kern="1200" dirty="0" err="1">
                <a:solidFill>
                  <a:schemeClr val="tx1"/>
                </a:solidFill>
                <a:effectLst/>
                <a:latin typeface="Liberation Sans" panose="020B0604020202020204" pitchFamily="34" charset="0"/>
                <a:cs typeface="Times New Roman" panose="02020603050405020304" pitchFamily="18" charset="0"/>
              </a:rPr>
              <a:t>wider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Weder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a:solidFill>
                  <a:schemeClr val="tx1"/>
                </a:solidFill>
                <a:effectLst/>
                <a:latin typeface="Liberation Sans" panose="020B0604020202020204" pitchFamily="34" charset="0"/>
                <a:cs typeface="Times New Roman" panose="02020603050405020304" pitchFamily="18" charset="0"/>
              </a:rPr>
              <a:t>Europäische Union </a:t>
            </a:r>
            <a:r>
              <a:rPr lang="de-DE" sz="1000" kern="1200" dirty="0" err="1">
                <a:solidFill>
                  <a:schemeClr val="tx1"/>
                </a:solidFill>
                <a:effectLst/>
                <a:latin typeface="Liberation Sans" panose="020B0604020202020204" pitchFamily="34" charset="0"/>
                <a:cs typeface="Times New Roman" panose="02020603050405020304" pitchFamily="18" charset="0"/>
              </a:rPr>
              <a:t>noch die </a:t>
            </a:r>
            <a:r>
              <a:rPr lang="de-DE" sz="1000" kern="1200" dirty="0">
                <a:solidFill>
                  <a:schemeClr val="tx1"/>
                </a:solidFill>
                <a:effectLst/>
                <a:latin typeface="Liberation Sans" panose="020B0604020202020204" pitchFamily="34" charset="0"/>
                <a:cs typeface="Times New Roman" panose="02020603050405020304" pitchFamily="18" charset="0"/>
              </a:rPr>
              <a:t>EACEA </a:t>
            </a:r>
            <a:r>
              <a:rPr lang="de-DE" sz="1000" kern="1200" dirty="0" err="1">
                <a:solidFill>
                  <a:schemeClr val="tx1"/>
                </a:solidFill>
                <a:effectLst/>
                <a:latin typeface="Liberation Sans" panose="020B0604020202020204" pitchFamily="34" charset="0"/>
                <a:cs typeface="Times New Roman" panose="02020603050405020304" pitchFamily="18" charset="0"/>
              </a:rPr>
              <a:t>können </a:t>
            </a:r>
            <a:r>
              <a:rPr lang="de-DE" sz="1000" kern="1200" dirty="0" err="1">
                <a:solidFill>
                  <a:schemeClr val="tx1"/>
                </a:solidFill>
                <a:effectLst/>
                <a:latin typeface="Liberation Sans" panose="020B0604020202020204" pitchFamily="34" charset="0"/>
                <a:cs typeface="Times New Roman" panose="02020603050405020304" pitchFamily="18" charset="0"/>
              </a:rPr>
              <a:t>für </a:t>
            </a:r>
            <a:r>
              <a:rPr lang="de-DE" sz="1000" kern="1200" dirty="0" err="1">
                <a:solidFill>
                  <a:schemeClr val="tx1"/>
                </a:solidFill>
                <a:effectLst/>
                <a:latin typeface="Liberation Sans" panose="020B0604020202020204" pitchFamily="34" charset="0"/>
                <a:cs typeface="Times New Roman" panose="02020603050405020304" pitchFamily="18" charset="0"/>
              </a:rPr>
              <a:t>diese </a:t>
            </a:r>
            <a:r>
              <a:rPr lang="de-DE" sz="1000" kern="1200" dirty="0" err="1">
                <a:solidFill>
                  <a:schemeClr val="tx1"/>
                </a:solidFill>
                <a:effectLst/>
                <a:latin typeface="Liberation Sans" panose="020B0604020202020204" pitchFamily="34" charset="0"/>
                <a:cs typeface="Times New Roman" panose="02020603050405020304" pitchFamily="18" charset="0"/>
              </a:rPr>
              <a:t>verantwortlich </a:t>
            </a:r>
            <a:r>
              <a:rPr lang="de-DE" sz="1000" kern="1200" dirty="0" err="1">
                <a:solidFill>
                  <a:schemeClr val="tx1"/>
                </a:solidFill>
                <a:effectLst/>
                <a:latin typeface="Liberation Sans" panose="020B0604020202020204" pitchFamily="34" charset="0"/>
                <a:cs typeface="Times New Roman" panose="02020603050405020304" pitchFamily="18" charset="0"/>
              </a:rPr>
              <a:t>gemacht </a:t>
            </a:r>
            <a:r>
              <a:rPr lang="de-DE" sz="1000" kern="1200" dirty="0" err="1">
                <a:solidFill>
                  <a:schemeClr val="tx1"/>
                </a:solidFill>
                <a:effectLst/>
                <a:latin typeface="Liberation Sans" panose="020B0604020202020204" pitchFamily="34" charset="0"/>
                <a:cs typeface="Times New Roman" panose="02020603050405020304" pitchFamily="18" charset="0"/>
              </a:rPr>
              <a:t>werden</a:t>
            </a:r>
            <a:r>
              <a:rPr lang="de-DE" sz="1000" kern="1200" dirty="0">
                <a:solidFill>
                  <a:schemeClr val="tx1"/>
                </a:solidFill>
                <a:effectLst/>
                <a:latin typeface="Liberation Sans"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1796972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1721" y="1549673"/>
            <a:ext cx="11188557" cy="3332451"/>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Das Unternehmen informiert über die Maßnahmen, die es zum Schutz der Umwelt ergreift. Es ist auch wichtig, dass das Unternehmen kommuniziert, warum seine Maßnahmen wichtig sind.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52004" y="2983649"/>
            <a:ext cx="4887992"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3. Transparent sein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77322" y="1907492"/>
            <a:ext cx="10237355" cy="248606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Das bedeutet, dass das Unternehmen tatsächlich das tun sollte, was es in seiner grünen Marketingkampagne vorgibt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28157" y="2983649"/>
            <a:ext cx="6135687"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4. Beruhigen Sie den Käufer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883" y="1208063"/>
            <a:ext cx="11476234" cy="413709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Damit ein Kunde einen höheren Preis für ein umweltfreundliches Produkt zahlt, muss er sicher sein können, dass das Produkt genauso gut funktioniert wie andere Produkte und nicht der Umwelt zuliebe von geringerer Qualität ist.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9540" y="2983649"/>
            <a:ext cx="6852921"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5. Überlegen Sie sich Ihre Preisgestaltung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020246" y="1187931"/>
            <a:ext cx="10151507" cy="413709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Wenn das Unternehmen aufgrund seiner Umweltfreundlichkeit einen höheren Preis verlangt, muss es sich vergewissern, dass seine Kunden sich einen solchen Preis leisten können und ihn für gerechtfertigt halten.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45158" y="2983649"/>
            <a:ext cx="10301685" cy="774892"/>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Negative Auswirkungen von Green Marketing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4535" y="1605710"/>
            <a:ext cx="10602930" cy="3332451"/>
          </a:xfrm>
          <a:prstGeom prst="rect">
            <a:avLst/>
          </a:prstGeom>
        </p:spPr>
        <p:txBody>
          <a:bodyPr wrap="square" lIns="0" tIns="0" rIns="0" bIns="0" rtlCol="0" anchor="t">
            <a:spAutoFit/>
          </a:bodyPr>
          <a:lstStyle/>
          <a:p>
            <a:pPr algn="ctr">
              <a:lnSpc>
                <a:spcPts val="6556"/>
              </a:lnSpc>
            </a:pPr>
            <a:r>
              <a:rPr lang="en-US" sz="4400" dirty="0">
                <a:solidFill>
                  <a:srgbClr val="0B7940"/>
                </a:solidFill>
                <a:latin typeface="Liberation Sans"/>
                <a:ea typeface="+mj-ea"/>
                <a:cs typeface="+mj-cs"/>
              </a:rPr>
              <a:t> Greenwashing, </a:t>
            </a:r>
          </a:p>
          <a:p>
            <a:pPr algn="ctr">
              <a:lnSpc>
                <a:spcPts val="6556"/>
              </a:lnSpc>
              <a:spcBef>
                <a:spcPct val="0"/>
              </a:spcBef>
            </a:pPr>
            <a:r>
              <a:rPr lang="en-US" sz="4000" dirty="0">
                <a:solidFill>
                  <a:srgbClr val="000000"/>
                </a:solidFill>
                <a:latin typeface="Liberation Sans" panose="020B0604020202020204" pitchFamily="34" charset="0"/>
              </a:rPr>
              <a:t>die Praxis der Irreführung der Verbraucher durch falsche oder übertriebene Behauptungen über die umweltfreundlichen Aktivitäten des Unternehmens.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859600" y="1816735"/>
            <a:ext cx="7448787" cy="2486065"/>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B7940"/>
                </a:solidFill>
                <a:latin typeface="Liberation Sans" panose="020B0604020202020204" pitchFamily="34" charset="0"/>
                <a:ea typeface="+mj-ea"/>
                <a:cs typeface="+mj-cs"/>
              </a:rPr>
              <a:t> der Missbrauch natürlicher Ressourcen </a:t>
            </a:r>
            <a:r>
              <a:rPr lang="en-US" sz="4000" dirty="0">
                <a:solidFill>
                  <a:srgbClr val="000000"/>
                </a:solidFill>
                <a:latin typeface="Liberation Sans" panose="020B0604020202020204" pitchFamily="34" charset="0"/>
              </a:rPr>
              <a:t>zur Herstellung von Produkten, die als ökologisch gelten</a:t>
            </a:r>
          </a:p>
        </p:txBody>
      </p:sp>
    </p:spTree>
  </p:cSld>
  <p:clrMapOvr>
    <a:masterClrMapping/>
  </p:clrMapOvr>
</p:sld>
</file>

<file path=ppt/slides/slide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51" y="6283852"/>
            <a:ext cx="1333496" cy="384046"/>
          </a:xfrm>
          <a:prstGeom prst="rect">
            <a:avLst/>
          </a:prstGeom>
        </p:spPr>
      </p:pic>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7000"/>
              </a:lnSpc>
              <a:spcBef>
                <a:spcPts val="1000"/>
              </a:spcBef>
            </a:pPr>
            <a:r>
              <a:rPr lang="de-DE" sz="4800" b="1" dirty="0">
                <a:latin typeface="Liberation Sans" panose="020B0604020202020204" pitchFamily="34" charset="0"/>
                <a:ea typeface="Liberation Sans" panose="020B0604020202020204" pitchFamily="34" charset="0"/>
                <a:cs typeface="Liberation Sans" panose="020B0604020202020204" pitchFamily="34" charset="0"/>
              </a:rPr>
              <a:t>Unterrichtseinheit 5</a:t>
            </a:r>
          </a:p>
          <a:p>
            <a:pPr>
              <a:lnSpc>
                <a:spcPct val="107000"/>
              </a:lnSpc>
              <a:spcBef>
                <a:spcPts val="1000"/>
              </a:spcBef>
            </a:pPr>
            <a:r>
              <a:rPr lang="en-US" sz="4800" b="1" dirty="0">
                <a:solidFill>
                  <a:srgbClr val="0B7940"/>
                </a:solidFill>
                <a:latin typeface="Liberation Sans" panose="020B0604020202020204" pitchFamily="34" charset="0"/>
              </a:rPr>
              <a:t>Grünes Marketing</a:t>
            </a:r>
          </a:p>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3783247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619002" y="1509825"/>
            <a:ext cx="8480496" cy="3290709"/>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mit grünem Marketing </a:t>
            </a:r>
          </a:p>
          <a:p>
            <a:pPr algn="ctr">
              <a:lnSpc>
                <a:spcPts val="6556"/>
              </a:lnSpc>
              <a:spcBef>
                <a:spcPct val="0"/>
              </a:spcBef>
            </a:pPr>
            <a:r>
              <a:rPr lang="en-US" sz="4000" dirty="0">
                <a:solidFill>
                  <a:srgbClr val="000000"/>
                </a:solidFill>
                <a:latin typeface="Liberation Sans" panose="020B0604020202020204" pitchFamily="34" charset="0"/>
              </a:rPr>
              <a:t>als </a:t>
            </a:r>
            <a:r>
              <a:rPr lang="en-US" sz="4000" dirty="0">
                <a:solidFill>
                  <a:srgbClr val="0B7940"/>
                </a:solidFill>
                <a:latin typeface="Liberation Sans" panose="020B0604020202020204" pitchFamily="34" charset="0"/>
                <a:ea typeface="+mj-ea"/>
                <a:cs typeface="+mj-cs"/>
              </a:rPr>
              <a:t>Mittel zur Umsatzsteigerung </a:t>
            </a:r>
            <a:r>
              <a:rPr lang="en-US" sz="4000" dirty="0">
                <a:solidFill>
                  <a:srgbClr val="000000"/>
                </a:solidFill>
                <a:latin typeface="Liberation Sans" panose="020B0604020202020204" pitchFamily="34" charset="0"/>
              </a:rPr>
              <a:t>und nicht als echtes Engagement für den Umweltschutz</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3982" y="1262877"/>
            <a:ext cx="11291299" cy="4137095"/>
          </a:xfrm>
          <a:prstGeom prst="rect">
            <a:avLst/>
          </a:prstGeom>
        </p:spPr>
        <p:txBody>
          <a:bodyPr wrap="square" lIns="0" tIns="0" rIns="0" bIns="0" rtlCol="0" anchor="t">
            <a:spAutoFit/>
          </a:bodyPr>
          <a:lstStyle/>
          <a:p>
            <a:pPr algn="ctr">
              <a:lnSpc>
                <a:spcPts val="6556"/>
              </a:lnSpc>
              <a:spcBef>
                <a:spcPct val="0"/>
              </a:spcBef>
            </a:pPr>
            <a:r>
              <a:rPr lang="en-US" sz="3600" dirty="0">
                <a:solidFill>
                  <a:srgbClr val="000000"/>
                </a:solidFill>
                <a:latin typeface="Liberation Sans" panose="020B0604020202020204" pitchFamily="34" charset="0"/>
              </a:rPr>
              <a:t>Green Marketing in der Forstwirtschaft ist ein wichtiges Instrument im Kampf für den Schutz der natürlichen Umwelt. Richtig eingesetzt kann es dazu beitragen, den Zustand der Wälder und anderer Ökosysteme zu verbessern und die Öffentlichkeit für den Umweltschutz zu sensibilisieren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60979" y="1737149"/>
            <a:ext cx="9709079" cy="2459006"/>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Green Marketing in der Forstwirtschaft zielt auf die Förderung von umweltfreundlichen Aktivitäten und nachhaltiger Entwicklung</a:t>
            </a:r>
            <a:endParaRPr lang="en-US" sz="4683" dirty="0">
              <a:solidFill>
                <a:srgbClr val="000000"/>
              </a:solidFill>
              <a:latin typeface="Roca Two Ultra-Bo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82221" y="1966864"/>
            <a:ext cx="8373438" cy="2486065"/>
          </a:xfrm>
          <a:prstGeom prst="rect">
            <a:avLst/>
          </a:prstGeom>
        </p:spPr>
        <p:txBody>
          <a:bodyPr wrap="square" lIns="0" tIns="0" rIns="0" bIns="0" rtlCol="0" anchor="t">
            <a:spAutoFit/>
          </a:bodyPr>
          <a:lstStyle/>
          <a:p>
            <a:pPr algn="ctr">
              <a:lnSpc>
                <a:spcPts val="6556"/>
              </a:lnSpc>
            </a:pPr>
            <a:r>
              <a:rPr lang="en-US" sz="4000" dirty="0">
                <a:solidFill>
                  <a:srgbClr val="000000"/>
                </a:solidFill>
                <a:latin typeface="Liberation Sans" panose="020B0604020202020204" pitchFamily="34" charset="0"/>
              </a:rPr>
              <a:t>Brainstorming </a:t>
            </a:r>
          </a:p>
          <a:p>
            <a:pPr algn="ctr">
              <a:lnSpc>
                <a:spcPts val="6556"/>
              </a:lnSpc>
              <a:spcBef>
                <a:spcPct val="0"/>
              </a:spcBef>
            </a:pPr>
            <a:r>
              <a:rPr lang="en-US" sz="4000" dirty="0">
                <a:solidFill>
                  <a:srgbClr val="000000"/>
                </a:solidFill>
                <a:latin typeface="Liberation Sans" panose="020B0604020202020204" pitchFamily="34" charset="0"/>
              </a:rPr>
              <a:t>einige Vorteile und Herausforderungen des Green Marketing in der Forstwirtschaft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3866079" y="2983649"/>
            <a:ext cx="4459843"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in Gruppen arbeiten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507728" y="2983649"/>
            <a:ext cx="9176544"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Die grünen Marketingstrategien </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63722" y="1983912"/>
            <a:ext cx="9935111" cy="1539524"/>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B7940"/>
                </a:solidFill>
                <a:latin typeface="Liberation Sans"/>
                <a:ea typeface="+mj-ea"/>
                <a:cs typeface="+mj-cs"/>
              </a:rPr>
              <a:t>Grüne Marketingstrategie</a:t>
            </a:r>
          </a:p>
          <a:p>
            <a:pPr algn="ctr">
              <a:lnSpc>
                <a:spcPts val="6556"/>
              </a:lnSpc>
              <a:spcBef>
                <a:spcPct val="0"/>
              </a:spcBef>
            </a:pPr>
            <a:r>
              <a:rPr lang="en-US" sz="2000" dirty="0">
                <a:solidFill>
                  <a:srgbClr val="000000"/>
                </a:solidFill>
                <a:latin typeface="Liberation Sans" panose="020B0604020202020204" pitchFamily="34" charset="0"/>
              </a:rPr>
              <a:t>Sie sind für die Ausarbeitung einer grünen Marketingstrategie für Ihr Forstunternehmen verantwortlich.</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4057" y="1331182"/>
            <a:ext cx="11574303" cy="4195636"/>
          </a:xfrm>
          <a:prstGeom prst="rect">
            <a:avLst/>
          </a:prstGeom>
        </p:spPr>
        <p:txBody>
          <a:bodyPr wrap="square" lIns="0" tIns="0" rIns="0" bIns="0" rtlCol="0" anchor="t">
            <a:spAutoFit/>
          </a:bodyPr>
          <a:lstStyle/>
          <a:p>
            <a:pPr>
              <a:lnSpc>
                <a:spcPts val="4783"/>
              </a:lnSpc>
              <a:spcBef>
                <a:spcPct val="0"/>
              </a:spcBef>
            </a:pPr>
            <a:r>
              <a:rPr lang="en-US" dirty="0">
                <a:solidFill>
                  <a:srgbClr val="0B7940"/>
                </a:solidFill>
                <a:latin typeface="Liberation Sans"/>
                <a:ea typeface="+mj-ea"/>
                <a:cs typeface="+mj-cs"/>
              </a:rPr>
              <a:t>Hier sind einige Leitfragen:</a:t>
            </a:r>
          </a:p>
          <a:p>
            <a:pPr marL="228600" indent="-228600">
              <a:lnSpc>
                <a:spcPts val="4783"/>
              </a:lnSpc>
              <a:spcBef>
                <a:spcPct val="0"/>
              </a:spcBef>
              <a:buAutoNum type="arabicPeriod"/>
            </a:pPr>
            <a:r>
              <a:rPr lang="en-US" dirty="0">
                <a:solidFill>
                  <a:srgbClr val="000000"/>
                </a:solidFill>
                <a:latin typeface="Liberation Sans" panose="020B0604020202020204" pitchFamily="34" charset="0"/>
              </a:rPr>
              <a:t>Was sind die wichtigsten Ziele und Zielmärkte?</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Was sind die wichtigsten Merkmale und Vorteile des Produkts oder der Dienstleistung, die im Rahmen der grünen Marketingstrategie angeboten werden?</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Wie kommuniziert und vermittelt die grüne Marketingstrategie ihr Wertversprechen an die Kunden?</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Wie kann die grüne Marketingstrategie ihre Leistung und Wirkung messen und verbessern?</a:t>
            </a:r>
          </a:p>
          <a:p>
            <a:pPr marL="228600" indent="-228600">
              <a:lnSpc>
                <a:spcPts val="4783"/>
              </a:lnSpc>
              <a:spcBef>
                <a:spcPct val="0"/>
              </a:spcBef>
              <a:buFontTx/>
              <a:buAutoNum type="arabicPeriod"/>
            </a:pPr>
            <a:r>
              <a:rPr lang="en-US" dirty="0">
                <a:solidFill>
                  <a:srgbClr val="000000"/>
                </a:solidFill>
                <a:latin typeface="Liberation Sans" panose="020B0604020202020204" pitchFamily="34" charset="0"/>
              </a:rPr>
              <a:t>Was sind die Stärken und Schwächen der grünen Marketingstrategie?</a:t>
            </a:r>
          </a:p>
          <a:p>
            <a:pPr marL="228600" indent="-228600" algn="ctr">
              <a:lnSpc>
                <a:spcPts val="4783"/>
              </a:lnSpc>
              <a:spcBef>
                <a:spcPct val="0"/>
              </a:spcBef>
              <a:buAutoNum type="arabicPeriod"/>
            </a:pPr>
            <a:endParaRPr lang="en-US" sz="1200" dirty="0">
              <a:solidFill>
                <a:srgbClr val="000000"/>
              </a:solidFill>
              <a:latin typeface="Roca Two Ultra-Bold"/>
            </a:endParaRPr>
          </a:p>
        </p:txBody>
      </p:sp>
    </p:spTree>
  </p:cSld>
  <p:clrMapOvr>
    <a:masterClrMapping/>
  </p:clrMapOvr>
</p:sld>
</file>

<file path=ppt/slides/slide3.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1911504" y="1150706"/>
            <a:ext cx="7518905" cy="4229384"/>
          </a:xfrm>
          <a:prstGeom prst="rect">
            <a:avLst/>
          </a:prstGeom>
        </p:spPr>
      </p:pic>
      <p:sp>
        <p:nvSpPr>
          <p:cNvPr id="3" name="TextBox 3"/>
          <p:cNvSpPr txBox="1"/>
          <p:nvPr/>
        </p:nvSpPr>
        <p:spPr>
          <a:xfrm>
            <a:off x="-690936" y="158256"/>
            <a:ext cx="10998200" cy="751552"/>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B7940"/>
                </a:solidFill>
                <a:latin typeface="Liberation Sans"/>
                <a:ea typeface="+mj-ea"/>
                <a:cs typeface="+mj-cs"/>
              </a:rPr>
              <a:t>Was bedeutet "grünes Marketing"?</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4.xml><?xml version="1.0" encoding="utf-8"?>
<p:sld xmlns:ahyp="http://schemas.microsoft.com/office/drawing/2018/hyperlinkcolor"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685800" y="953001"/>
            <a:ext cx="10457023" cy="4951997"/>
          </a:xfrm>
          <a:prstGeom prst="rect">
            <a:avLst/>
          </a:prstGeom>
        </p:spPr>
        <p:txBody>
          <a:bodyPr lIns="0" tIns="0" rIns="0" bIns="0" rtlCol="0" anchor="t">
            <a:spAutoFit/>
          </a:bodyPr>
          <a:lstStyle/>
          <a:p>
            <a:pPr algn="ctr">
              <a:lnSpc>
                <a:spcPts val="4588"/>
              </a:lnSpc>
            </a:pPr>
            <a:r>
              <a:rPr lang="en-US" sz="3277" dirty="0">
                <a:solidFill>
                  <a:srgbClr val="1D553F"/>
                </a:solidFill>
                <a:latin typeface="Roca Two Bold"/>
              </a:rPr>
              <a:t>Grünes </a:t>
            </a:r>
            <a:r>
              <a:rPr lang="en-US" sz="3277" dirty="0">
                <a:solidFill>
                  <a:srgbClr val="1D553F"/>
                </a:solidFill>
                <a:latin typeface="Roca Two Ultra-Bold"/>
              </a:rPr>
              <a:t>Marketing </a:t>
            </a:r>
          </a:p>
          <a:p>
            <a:pPr algn="ctr">
              <a:lnSpc>
                <a:spcPts val="4588"/>
              </a:lnSpc>
            </a:pPr>
            <a:r>
              <a:rPr lang="en-US" sz="2800" dirty="0">
                <a:solidFill>
                  <a:srgbClr val="1D553F"/>
                </a:solidFill>
                <a:latin typeface="Liberation Sans" panose="020B0604020202020204" pitchFamily="34" charset="0"/>
              </a:rPr>
              <a:t>ist die Praxis der Werbung für Produkte auf der Grundlage ihrer ökologischen Nachhaltigkeit. </a:t>
            </a:r>
            <a:r>
              <a:rPr lang="en-US" sz="2800" dirty="0">
                <a:solidFill>
                  <a:srgbClr val="1D553F"/>
                </a:solidFill>
                <a:latin typeface="Liberation Sans" panose="020B0604020202020204" pitchFamily="34" charset="0"/>
                <a:hlinkClick r:id="rId2" tooltip="https://www.owg.pl/blog/green-marketing-co-to-jest">
                  <a:extLst>
                    <a:ext uri="{A12FA001-AC4F-418D-AE19-62706E023703}">
                      <ahyp:hlinkClr xmlns:ahyp="http://schemas.microsoft.com/office/drawing/2018/hyperlinkcolor" val="tx"/>
                    </a:ext>
                  </a:extLst>
                </a:hlinkClick>
              </a:rPr>
              <a:t>Es geht darum, Produkte zu entwickeln und zu bewerben, die Emissionen reduzieren, recycelte Materialien verwenden oder Umweltprojekte unterstützen</a:t>
            </a:r>
            <a:r>
              <a:rPr lang="en-US" sz="2800" dirty="0">
                <a:solidFill>
                  <a:srgbClr val="1D553F"/>
                </a:solidFill>
                <a:latin typeface="Liberation Sans" panose="020B0604020202020204" pitchFamily="34" charset="0"/>
              </a:rPr>
              <a:t>. </a:t>
            </a:r>
            <a:r>
              <a:rPr lang="en-US" sz="2800" dirty="0">
                <a:solidFill>
                  <a:srgbClr val="1D553F"/>
                </a:solidFill>
                <a:latin typeface="Liberation Sans" panose="020B0604020202020204" pitchFamily="34" charset="0"/>
                <a:hlinkClick r:id="rId2" tooltip="https://www.owg.pl/blog/green-marketing-co-to-jest">
                  <a:extLst>
                    <a:ext uri="{A12FA001-AC4F-418D-AE19-62706E023703}">
                      <ahyp:hlinkClr xmlns:ahyp="http://schemas.microsoft.com/office/drawing/2018/hyperlinkcolor" val="tx"/>
                    </a:ext>
                  </a:extLst>
                </a:hlinkClick>
              </a:rPr>
              <a:t>Das Ziel des grünen Marketings ist es, umweltbewusste Verbraucher anzusprechen und einen positiven Einfluss auf die Umwelt zu haben</a:t>
            </a:r>
            <a:r>
              <a:rPr lang="en-US" sz="2800" dirty="0">
                <a:solidFill>
                  <a:srgbClr val="1D553F"/>
                </a:solidFill>
                <a:latin typeface="Liberation Sans" panose="020B0604020202020204" pitchFamily="34" charset="0"/>
              </a:rPr>
              <a:t>.</a:t>
            </a:r>
          </a:p>
          <a:p>
            <a:pPr algn="ctr">
              <a:lnSpc>
                <a:spcPts val="7388"/>
              </a:lnSpc>
            </a:pPr>
            <a:endParaRPr lang="en-US" sz="3277" dirty="0">
              <a:solidFill>
                <a:srgbClr val="1D553F"/>
              </a:solidFill>
              <a:latin typeface="Roca Two"/>
            </a:endParaRPr>
          </a:p>
        </p:txBody>
      </p:sp>
      <p:sp>
        <p:nvSpPr>
          <p:cNvPr id="6" name="Freeform 6"/>
          <p:cNvSpPr/>
          <p:nvPr/>
        </p:nvSpPr>
        <p:spPr>
          <a:xfrm>
            <a:off x="381499" y="4507334"/>
            <a:ext cx="916968" cy="1397664"/>
          </a:xfrm>
          <a:custGeom>
            <a:avLst/>
            <a:gdLst/>
            <a:ahLst/>
            <a:cxnLst/>
            <a:rect l="l" t="t" r="r" b="b"/>
            <a:pathLst>
              <a:path w="2175893" h="2624432">
                <a:moveTo>
                  <a:pt x="0" y="0"/>
                </a:moveTo>
                <a:lnTo>
                  <a:pt x="2175893" y="0"/>
                </a:lnTo>
                <a:lnTo>
                  <a:pt x="2175893" y="2624432"/>
                </a:lnTo>
                <a:lnTo>
                  <a:pt x="0" y="262443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de-DE" sz="1200"/>
          </a:p>
        </p:txBody>
      </p:sp>
      <p:sp>
        <p:nvSpPr>
          <p:cNvPr id="8" name="Freeform 8"/>
          <p:cNvSpPr/>
          <p:nvPr/>
        </p:nvSpPr>
        <p:spPr>
          <a:xfrm>
            <a:off x="9930168" y="4417509"/>
            <a:ext cx="1212655" cy="1487489"/>
          </a:xfrm>
          <a:custGeom>
            <a:avLst/>
            <a:gdLst/>
            <a:ahLst/>
            <a:cxnLst/>
            <a:rect l="l" t="t" r="r" b="b"/>
            <a:pathLst>
              <a:path w="2364048" h="2632037">
                <a:moveTo>
                  <a:pt x="0" y="0"/>
                </a:moveTo>
                <a:lnTo>
                  <a:pt x="2364048" y="0"/>
                </a:lnTo>
                <a:lnTo>
                  <a:pt x="2364048" y="2632037"/>
                </a:lnTo>
                <a:lnTo>
                  <a:pt x="0" y="263203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de-DE" sz="1200"/>
          </a:p>
        </p:txBody>
      </p:sp>
    </p:spTree>
  </p:cSld>
  <p:clrMapOvr>
    <a:masterClrMapping/>
  </p:clrMapOvr>
</p:sld>
</file>

<file path=ppt/slides/slide5.xml><?xml version="1.0" encoding="utf-8"?>
<p:sld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rcRect/>
          <a:stretch>
            <a:fillRect/>
          </a:stretch>
        </p:blipFill>
        <p:spPr>
          <a:xfrm>
            <a:off x="2040814" y="1160980"/>
            <a:ext cx="7689633" cy="4325419"/>
          </a:xfrm>
          <a:prstGeom prst="rect">
            <a:avLst/>
          </a:prstGeom>
        </p:spPr>
      </p:pic>
      <p:sp>
        <p:nvSpPr>
          <p:cNvPr id="3" name="TextBox 3"/>
          <p:cNvSpPr txBox="1"/>
          <p:nvPr/>
        </p:nvSpPr>
        <p:spPr>
          <a:xfrm>
            <a:off x="-98744" y="142651"/>
            <a:ext cx="7835186" cy="828497"/>
          </a:xfrm>
          <a:prstGeom prst="rect">
            <a:avLst/>
          </a:prstGeom>
        </p:spPr>
        <p:txBody>
          <a:bodyPr wrap="square" lIns="0" tIns="0" rIns="0" bIns="0" rtlCol="0" anchor="t">
            <a:spAutoFit/>
          </a:bodyPr>
          <a:lstStyle/>
          <a:p>
            <a:pPr algn="ctr">
              <a:lnSpc>
                <a:spcPts val="7396"/>
              </a:lnSpc>
              <a:spcBef>
                <a:spcPct val="0"/>
              </a:spcBef>
            </a:pPr>
            <a:r>
              <a:rPr lang="en-US" sz="4000" dirty="0">
                <a:solidFill>
                  <a:srgbClr val="0B7940"/>
                </a:solidFill>
                <a:latin typeface="Liberation Sans"/>
                <a:ea typeface="+mj-ea"/>
                <a:cs typeface="+mj-cs"/>
              </a:rPr>
              <a:t>Beispiele für grünes Marketing</a:t>
            </a:r>
          </a:p>
        </p:txBody>
      </p:sp>
    </p:spTree>
  </p:cSld>
  <p:clrMapOvr>
    <a:masterClrMapping/>
  </p:clrMapOvr>
  <p:timing>
    <p:tnLst>
      <p:par>
        <p:cTn id="1" dur="indefinite" restart="never" nodeType="tmRoot">
          <p:childTnLst>
            <p:video>
              <p:cMediaNode vol="100000">
                <p:cTn id="2" fill="hold" display="0">
                  <p:stCondLst>
                    <p:cond delay="indefinite"/>
                  </p:stCondLst>
                </p:cTn>
                <p:tgtEl>
                  <p:spTgt spid="2"/>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60770" y="2983649"/>
            <a:ext cx="10670461" cy="763158"/>
          </a:xfrm>
          <a:prstGeom prst="rect">
            <a:avLst/>
          </a:prstGeom>
        </p:spPr>
        <p:txBody>
          <a:bodyPr lIns="0" tIns="0" rIns="0" bIns="0" rtlCol="0" anchor="t">
            <a:spAutoFit/>
          </a:bodyPr>
          <a:lstStyle/>
          <a:p>
            <a:pPr algn="ctr">
              <a:lnSpc>
                <a:spcPts val="6556"/>
              </a:lnSpc>
              <a:spcBef>
                <a:spcPct val="0"/>
              </a:spcBef>
            </a:pPr>
            <a:r>
              <a:rPr lang="en-US" sz="4400" dirty="0">
                <a:solidFill>
                  <a:srgbClr val="0B7940"/>
                </a:solidFill>
                <a:latin typeface="Liberation Sans"/>
                <a:ea typeface="+mj-ea"/>
                <a:cs typeface="+mj-cs"/>
              </a:rPr>
              <a:t>Die goldenen Regeln des grünen Marketings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8670" y="2964600"/>
            <a:ext cx="8074660" cy="927049"/>
          </a:xfrm>
          <a:prstGeom prst="rect">
            <a:avLst/>
          </a:prstGeom>
        </p:spPr>
        <p:txBody>
          <a:bodyPr lIns="0" tIns="0" rIns="0" bIns="0" rtlCol="0" anchor="t">
            <a:spAutoFit/>
          </a:bodyPr>
          <a:lstStyle/>
          <a:p>
            <a:pPr algn="ctr">
              <a:lnSpc>
                <a:spcPts val="7956"/>
              </a:lnSpc>
              <a:spcBef>
                <a:spcPct val="0"/>
              </a:spcBef>
            </a:pPr>
            <a:r>
              <a:rPr lang="en-US" sz="5400" dirty="0">
                <a:solidFill>
                  <a:srgbClr val="0B7940"/>
                </a:solidFill>
                <a:latin typeface="Liberation Sans"/>
                <a:ea typeface="+mj-ea"/>
                <a:cs typeface="+mj-cs"/>
              </a:rPr>
              <a:t> 1. Kenne deinen Kunden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29466" y="1594582"/>
            <a:ext cx="10967232" cy="2444323"/>
          </a:xfrm>
          <a:prstGeom prst="rect">
            <a:avLst/>
          </a:prstGeom>
        </p:spPr>
        <p:txBody>
          <a:bodyPr wrap="square" lIns="0" tIns="0" rIns="0" bIns="0" rtlCol="0" anchor="t">
            <a:spAutoFit/>
          </a:bodyPr>
          <a:lstStyle/>
          <a:p>
            <a:pPr algn="ctr">
              <a:lnSpc>
                <a:spcPts val="6556"/>
              </a:lnSpc>
              <a:spcBef>
                <a:spcPct val="0"/>
              </a:spcBef>
            </a:pPr>
            <a:r>
              <a:rPr lang="en-US" sz="4000" dirty="0">
                <a:solidFill>
                  <a:srgbClr val="000000"/>
                </a:solidFill>
                <a:latin typeface="Liberation Sans" panose="020B0604020202020204" pitchFamily="34" charset="0"/>
              </a:rPr>
              <a:t>Das Unternehmen muss sicherstellen, dass der Kunde die Probleme, die das Produkt oder die Dienstleistung zu lösen versucht, kennt und sich dafür interessiert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96637" y="2983649"/>
            <a:ext cx="7598727" cy="774892"/>
          </a:xfrm>
          <a:prstGeom prst="rect">
            <a:avLst/>
          </a:prstGeom>
        </p:spPr>
        <p:txBody>
          <a:bodyPr lIns="0" tIns="0" rIns="0" bIns="0" rtlCol="0" anchor="t">
            <a:spAutoFit/>
          </a:bodyPr>
          <a:lstStyle/>
          <a:p>
            <a:pPr algn="ctr">
              <a:lnSpc>
                <a:spcPts val="6556"/>
              </a:lnSpc>
              <a:spcBef>
                <a:spcPct val="0"/>
              </a:spcBef>
            </a:pPr>
            <a:r>
              <a:rPr lang="en-US" sz="4800" dirty="0">
                <a:solidFill>
                  <a:srgbClr val="0B7940"/>
                </a:solidFill>
                <a:latin typeface="Liberation Sans"/>
                <a:ea typeface="+mj-ea"/>
                <a:cs typeface="+mj-cs"/>
              </a:rPr>
              <a:t>2. Informieren Sie Ihre Kunden</a:t>
            </a:r>
          </a:p>
        </p:txBody>
      </p:sp>
    </p:spTree>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TotalTime>0</ap:TotalTime>
  <ap:Words>559</ap:Words>
  <ap:Application>Microsoft Macintosh PowerPoint</ap:Application>
  <ap:PresentationFormat>Breitbild</ap:PresentationFormat>
  <ap:Paragraphs>41</ap:Paragraphs>
  <ap:Slides>27</ap:Slides>
  <ap:Notes>0</ap:Notes>
  <ap:HiddenSlides>0</ap:HiddenSlides>
  <ap:MMClips>2</ap:MMClips>
  <ap:ScaleCrop>false</ap:ScaleCrop>
  <ap:HeadingPairs>
    <vt:vector baseType="variant" size="6">
      <vt:variant>
        <vt:lpstr>Verwendete Schriftarten</vt:lpstr>
      </vt:variant>
      <vt:variant>
        <vt:i4>7</vt:i4>
      </vt:variant>
      <vt:variant>
        <vt:lpstr>Design</vt:lpstr>
      </vt:variant>
      <vt:variant>
        <vt:i4>1</vt:i4>
      </vt:variant>
      <vt:variant>
        <vt:lpstr>Folientitel</vt:lpstr>
      </vt:variant>
      <vt:variant>
        <vt:i4>27</vt:i4>
      </vt:variant>
    </vt:vector>
  </ap:HeadingPairs>
  <ap:TitlesOfParts>
    <vt:vector baseType="lpstr" size="35">
      <vt:lpstr>Arial</vt:lpstr>
      <vt:lpstr>Calibri</vt:lpstr>
      <vt:lpstr>Calibri Light</vt:lpstr>
      <vt:lpstr>Liberation Sans</vt:lpstr>
      <vt:lpstr>Roca Two</vt:lpstr>
      <vt:lpstr>Roca Two Bold</vt:lpstr>
      <vt:lpstr>Roca Two Ultra-Bold</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ap:TitlesOfParts>
  <ap:Company/>
  <ap:LinksUpToDate>false</ap:LinksUpToDate>
  <ap:SharedDoc>false</ap:SharedDoc>
  <ap:HyperlinksChanged>false</ap:HyperlinksChanged>
  <ap:AppVersion>16.0000</ap:AppVersion>
</ap:Properties>
</file>

<file path=docProps/core.xml><?xml version="1.0" encoding="utf-8"?>
<coreProperties xmlns:dc="http://purl.org/dc/elements/1.1/" xmlns:dcterms="http://purl.org/dc/terms/" xmlns:xsi="http://www.w3.org/2001/XMLSchema-instance" xmlns="http://schemas.openxmlformats.org/package/2006/metadata/core-properties">
  <dc:title>PowerPoint-Präsentation</dc:title>
  <dc:creator>Claudia Frank</dc:creator>
  <lastModifiedBy>Claudia Frank</lastModifiedBy>
  <revision>10</revision>
  <dcterms:created xsi:type="dcterms:W3CDTF">2023-01-27T16:56:09.0000000Z</dcterms:created>
  <dcterms:modified xsi:type="dcterms:W3CDTF">2024-04-29T17:56:31.0000000Z</dcterms:modified>
  <keywords>, docId:D6D3F0FB10783A6159B1FB87264215F8</keywords>
</coreProperties>
</file>