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ink/ink1.xml" ContentType="application/inkml+xml"/>
  <Override PartName="/ppt/ink/ink2.xml" ContentType="application/inkml+xml"/>
  <Override PartName="/ppt/ink/ink3.xml" ContentType="application/inkml+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handoutMasterIdLst>
    <p:handoutMasterId r:id="rId18"/>
  </p:handoutMasterIdLst>
  <p:sldIdLst>
    <p:sldId id="277" r:id="rId2"/>
    <p:sldId id="278"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abschnitt" id="{08FE7F95-BFF6-234C-A0DA-E0CD90D42728}">
          <p14:sldIdLst>
            <p14:sldId id="277"/>
            <p14:sldId id="278"/>
            <p14:sldId id="261"/>
            <p14:sldId id="262"/>
            <p14:sldId id="263"/>
            <p14:sldId id="264"/>
            <p14:sldId id="265"/>
            <p14:sldId id="266"/>
            <p14:sldId id="267"/>
            <p14:sldId id="268"/>
            <p14:sldId id="269"/>
            <p14:sldId id="270"/>
            <p14:sldId id="271"/>
            <p14:sldId id="272"/>
            <p14:sldId id="273"/>
            <p14:sldId id="274"/>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481"/>
    <p:restoredTop sz="96327"/>
  </p:normalViewPr>
  <p:slideViewPr>
    <p:cSldViewPr snapToGrid="0">
      <p:cViewPr varScale="1">
        <p:scale>
          <a:sx n="115" d="100"/>
          <a:sy n="115" d="100"/>
        </p:scale>
        <p:origin x="208" y="264"/>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97" d="100"/>
          <a:sy n="97" d="100"/>
        </p:scale>
        <p:origin x="4328"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BF53275B-405F-BC90-5D55-58D393AA8F8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a:extLst>
              <a:ext uri="{FF2B5EF4-FFF2-40B4-BE49-F238E27FC236}">
                <a16:creationId xmlns:a16="http://schemas.microsoft.com/office/drawing/2014/main" id="{71EF64DB-E98E-FA5A-38F9-610D44F7A07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0EA732C-AB22-1148-906C-EC0A2ADA549F}" type="datetimeFigureOut">
              <a:rPr lang="de-DE" smtClean="0"/>
              <a:t>29.04.24</a:t>
            </a:fld>
            <a:endParaRPr lang="de-DE"/>
          </a:p>
        </p:txBody>
      </p:sp>
      <p:sp>
        <p:nvSpPr>
          <p:cNvPr id="4" name="Fußzeilenplatzhalter 3">
            <a:extLst>
              <a:ext uri="{FF2B5EF4-FFF2-40B4-BE49-F238E27FC236}">
                <a16:creationId xmlns:a16="http://schemas.microsoft.com/office/drawing/2014/main" id="{56B45BB8-D804-AC1C-A74B-AC98424F55D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a:extLst>
              <a:ext uri="{FF2B5EF4-FFF2-40B4-BE49-F238E27FC236}">
                <a16:creationId xmlns:a16="http://schemas.microsoft.com/office/drawing/2014/main" id="{C3209248-ACEA-B72A-7DCC-F15904148BF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FB336C-AB61-274B-AD03-367B1CCDB66D}" type="slidenum">
              <a:rPr lang="de-DE" smtClean="0"/>
              <a:t>‹Nr.›</a:t>
            </a:fld>
            <a:endParaRPr lang="de-DE"/>
          </a:p>
        </p:txBody>
      </p:sp>
    </p:spTree>
    <p:extLst>
      <p:ext uri="{BB962C8B-B14F-4D97-AF65-F5344CB8AC3E}">
        <p14:creationId xmlns:p14="http://schemas.microsoft.com/office/powerpoint/2010/main" val="3710629937"/>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27T17:05:46.426"/>
    </inkml:context>
    <inkml:brush xml:id="br0">
      <inkml:brushProperty name="width" value="0.05" units="cm"/>
      <inkml:brushProperty name="height" value="0.05" units="cm"/>
      <inkml:brushProperty name="color" value="#0B7940"/>
    </inkml:brush>
  </inkml:definitions>
  <inkml:trace contextRef="#ctx0" brushRef="#br0">0 0 24575,'0'0'-8191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27T17:05:46.426"/>
    </inkml:context>
    <inkml:brush xml:id="br0">
      <inkml:brushProperty name="width" value="0.05" units="cm"/>
      <inkml:brushProperty name="height" value="0.05" units="cm"/>
      <inkml:brushProperty name="color" value="#0B7940"/>
    </inkml:brush>
  </inkml:definitions>
  <inkml:trace contextRef="#ctx0" brushRef="#br0">0 0 24575,'0'0'-8191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1-27T17:07:16.658"/>
    </inkml:context>
    <inkml:brush xml:id="br0">
      <inkml:brushProperty name="width" value="0.05" units="cm"/>
      <inkml:brushProperty name="height" value="0.05" units="cm"/>
      <inkml:brushProperty name="color" value="#0B7940"/>
    </inkml:brush>
  </inkml:definitions>
  <inkml:trace contextRef="#ctx0" brushRef="#br0">0 0 24575,'0'0'-8191</inkml:trace>
</inkml:ink>
</file>

<file path=ppt/slideLayouts/_rels/slideLayout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6.png"/><Relationship Id="rId4" Type="http://schemas.openxmlformats.org/officeDocument/2006/relationships/image" Target="../media/image3.png"/><Relationship Id="rId9"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1.emf"/><Relationship Id="rId5" Type="http://schemas.openxmlformats.org/officeDocument/2006/relationships/image" Target="../media/image11.png"/></Relationships>
</file>

<file path=ppt/slideLayouts/_rels/slideLayout3.xml.rels><?xml version="1.0" encoding="UTF-8" standalone="yes"?>
<Relationships xmlns="http://schemas.openxmlformats.org/package/2006/relationships"><Relationship Id="rId3" Type="http://schemas.openxmlformats.org/officeDocument/2006/relationships/customXml" Target="../ink/ink2.xml"/><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customXml" Target="../ink/ink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1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gradFill>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gradFill>
        <a:effectLst/>
      </p:bgPr>
    </p:bg>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E48D5A31-8BAE-FBEA-CE45-2970EF63F439}"/>
              </a:ext>
            </a:extLst>
          </p:cNvPr>
          <p:cNvSpPr/>
          <p:nvPr userDrawn="1"/>
        </p:nvSpPr>
        <p:spPr>
          <a:xfrm>
            <a:off x="1" y="6041318"/>
            <a:ext cx="12192000" cy="816682"/>
          </a:xfrm>
          <a:prstGeom prst="rect">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16200000" scaled="1"/>
            <a:tileRect/>
          </a:gradFill>
          <a:ln w="28575">
            <a:solidFill>
              <a:srgbClr val="0B79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0" name="Grafik 9">
            <a:extLst>
              <a:ext uri="{FF2B5EF4-FFF2-40B4-BE49-F238E27FC236}">
                <a16:creationId xmlns:a16="http://schemas.microsoft.com/office/drawing/2014/main" id="{B6BD6D81-B0FD-44C9-FA68-E8E3EABF4549}"/>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2260793" y="6244338"/>
            <a:ext cx="719390" cy="445047"/>
          </a:xfrm>
          <a:prstGeom prst="rect">
            <a:avLst/>
          </a:prstGeom>
        </p:spPr>
      </p:pic>
      <p:pic>
        <p:nvPicPr>
          <p:cNvPr id="11" name="Grafik 10">
            <a:extLst>
              <a:ext uri="{FF2B5EF4-FFF2-40B4-BE49-F238E27FC236}">
                <a16:creationId xmlns:a16="http://schemas.microsoft.com/office/drawing/2014/main" id="{CF6481A9-F5A1-556E-C30D-D3FF9DF9E91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64554" y="6337287"/>
            <a:ext cx="1007569" cy="311952"/>
          </a:xfrm>
          <a:prstGeom prst="rect">
            <a:avLst/>
          </a:prstGeom>
        </p:spPr>
      </p:pic>
      <p:pic>
        <p:nvPicPr>
          <p:cNvPr id="12" name="Grafik 11">
            <a:extLst>
              <a:ext uri="{FF2B5EF4-FFF2-40B4-BE49-F238E27FC236}">
                <a16:creationId xmlns:a16="http://schemas.microsoft.com/office/drawing/2014/main" id="{BFCF7413-FF60-9CC8-A8B6-20CD75646C83}"/>
              </a:ext>
            </a:extLst>
          </p:cNvPr>
          <p:cNvPicPr>
            <a:picLocks noChangeAspect="1"/>
          </p:cNvPicPr>
          <p:nvPr userDrawn="1"/>
        </p:nvPicPr>
        <p:blipFill>
          <a:blip r:embed="rId4"/>
          <a:stretch>
            <a:fillRect/>
          </a:stretch>
        </p:blipFill>
        <p:spPr>
          <a:xfrm>
            <a:off x="5753770" y="6387606"/>
            <a:ext cx="719390" cy="158510"/>
          </a:xfrm>
          <a:prstGeom prst="rect">
            <a:avLst/>
          </a:prstGeom>
        </p:spPr>
      </p:pic>
      <p:pic>
        <p:nvPicPr>
          <p:cNvPr id="13" name="Grafik 12" descr="Ein Bild, das Text enthält.&#10;&#10;Automatisch generierte Beschreibung">
            <a:extLst>
              <a:ext uri="{FF2B5EF4-FFF2-40B4-BE49-F238E27FC236}">
                <a16:creationId xmlns:a16="http://schemas.microsoft.com/office/drawing/2014/main" id="{FEC26854-5049-EB01-ECC8-0D7B34B9AF36}"/>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680527" y="6211665"/>
            <a:ext cx="423056" cy="646335"/>
          </a:xfrm>
          <a:prstGeom prst="rect">
            <a:avLst/>
          </a:prstGeom>
        </p:spPr>
      </p:pic>
      <p:pic>
        <p:nvPicPr>
          <p:cNvPr id="14" name="Grafik 13">
            <a:extLst>
              <a:ext uri="{FF2B5EF4-FFF2-40B4-BE49-F238E27FC236}">
                <a16:creationId xmlns:a16="http://schemas.microsoft.com/office/drawing/2014/main" id="{4A2A0177-9BD2-CFE2-0AF0-AE10297509E7}"/>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9315336" y="6134128"/>
            <a:ext cx="503065" cy="601273"/>
          </a:xfrm>
          <a:prstGeom prst="rect">
            <a:avLst/>
          </a:prstGeom>
        </p:spPr>
      </p:pic>
      <p:pic>
        <p:nvPicPr>
          <p:cNvPr id="16" name="Grafik 15" descr="Ein Bild, das Text, Uhr enthält.&#10;&#10;Automatisch generierte Beschreibung">
            <a:extLst>
              <a:ext uri="{FF2B5EF4-FFF2-40B4-BE49-F238E27FC236}">
                <a16:creationId xmlns:a16="http://schemas.microsoft.com/office/drawing/2014/main" id="{D85B0FDE-BE42-8735-CC26-9DA5D2992443}"/>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7893130" y="-120390"/>
            <a:ext cx="4085344" cy="2451207"/>
          </a:xfrm>
          <a:prstGeom prst="rect">
            <a:avLst/>
          </a:prstGeom>
        </p:spPr>
      </p:pic>
      <p:pic>
        <p:nvPicPr>
          <p:cNvPr id="17" name="Grafik 16">
            <a:extLst>
              <a:ext uri="{FF2B5EF4-FFF2-40B4-BE49-F238E27FC236}">
                <a16:creationId xmlns:a16="http://schemas.microsoft.com/office/drawing/2014/main" id="{6708BA07-CCD4-5E24-908B-4D085E8E6812}"/>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2487940" y="3605156"/>
            <a:ext cx="5404115" cy="1078994"/>
          </a:xfrm>
          <a:prstGeom prst="rect">
            <a:avLst/>
          </a:prstGeom>
        </p:spPr>
      </p:pic>
      <p:sp>
        <p:nvSpPr>
          <p:cNvPr id="24" name="Untertitel 2">
            <a:extLst>
              <a:ext uri="{FF2B5EF4-FFF2-40B4-BE49-F238E27FC236}">
                <a16:creationId xmlns:a16="http://schemas.microsoft.com/office/drawing/2014/main" id="{43E679C7-FD5F-50ED-C51E-13E6CA5D589F}"/>
              </a:ext>
            </a:extLst>
          </p:cNvPr>
          <p:cNvSpPr>
            <a:spLocks noGrp="1"/>
          </p:cNvSpPr>
          <p:nvPr>
            <p:ph type="subTitle" idx="1" hasCustomPrompt="1"/>
          </p:nvPr>
        </p:nvSpPr>
        <p:spPr>
          <a:xfrm>
            <a:off x="370460" y="4832357"/>
            <a:ext cx="9144000" cy="1008167"/>
          </a:xfrm>
        </p:spPr>
        <p:txBody>
          <a:bodyPr>
            <a:normAutofit/>
          </a:bodyPr>
          <a:lstStyle>
            <a:lvl1pPr marL="0" indent="0" algn="l">
              <a:buNone/>
              <a:defRPr lang="de-DE" sz="2800" kern="1200" dirty="0">
                <a:solidFill>
                  <a:srgbClr val="0B7940"/>
                </a:solidFill>
                <a:latin typeface="Liberation Sans"/>
                <a:ea typeface="+mj-ea"/>
                <a:cs typeface="+mj-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z="2400" kern="1200" dirty="0" err="1">
                <a:solidFill>
                  <a:srgbClr val="0B7940"/>
                </a:solidFill>
                <a:latin typeface="Liberation Sans"/>
                <a:ea typeface="+mj-ea"/>
                <a:cs typeface="+mj-cs"/>
              </a:rPr>
              <a:t>Subtitle</a:t>
            </a:r>
            <a:endParaRPr lang="de-DE" dirty="0"/>
          </a:p>
        </p:txBody>
      </p:sp>
      <p:sp>
        <p:nvSpPr>
          <p:cNvPr id="25" name="Titel 1">
            <a:extLst>
              <a:ext uri="{FF2B5EF4-FFF2-40B4-BE49-F238E27FC236}">
                <a16:creationId xmlns:a16="http://schemas.microsoft.com/office/drawing/2014/main" id="{2E1B7BAC-F3AA-00A9-7F84-B3EB28352024}"/>
              </a:ext>
            </a:extLst>
          </p:cNvPr>
          <p:cNvSpPr>
            <a:spLocks noGrp="1"/>
          </p:cNvSpPr>
          <p:nvPr>
            <p:ph type="ctrTitle" hasCustomPrompt="1"/>
          </p:nvPr>
        </p:nvSpPr>
        <p:spPr>
          <a:xfrm>
            <a:off x="352531" y="2232943"/>
            <a:ext cx="9039184" cy="1282531"/>
          </a:xfrm>
        </p:spPr>
        <p:txBody>
          <a:bodyPr anchor="b">
            <a:normAutofit/>
          </a:bodyPr>
          <a:lstStyle>
            <a:lvl1pPr algn="l">
              <a:defRPr lang="de-DE" sz="4000" kern="1200" dirty="0">
                <a:solidFill>
                  <a:srgbClr val="0B7940"/>
                </a:solidFill>
                <a:latin typeface="Liberation Sans"/>
                <a:ea typeface="+mj-ea"/>
                <a:cs typeface="+mj-cs"/>
              </a:defRPr>
            </a:lvl1pPr>
          </a:lstStyle>
          <a:p>
            <a:r>
              <a:rPr lang="de-DE" dirty="0"/>
              <a:t>Template MS </a:t>
            </a:r>
            <a:r>
              <a:rPr lang="de-DE" dirty="0" err="1"/>
              <a:t>Powerpoint</a:t>
            </a:r>
            <a:endParaRPr lang="de-DE" dirty="0"/>
          </a:p>
        </p:txBody>
      </p:sp>
      <p:pic>
        <p:nvPicPr>
          <p:cNvPr id="2" name="Grafik 1">
            <a:extLst>
              <a:ext uri="{FF2B5EF4-FFF2-40B4-BE49-F238E27FC236}">
                <a16:creationId xmlns:a16="http://schemas.microsoft.com/office/drawing/2014/main" id="{2E03AB48-E93C-AE8A-4A64-657ED52F27E6}"/>
              </a:ext>
            </a:extLst>
          </p:cNvPr>
          <p:cNvPicPr>
            <a:picLocks noChangeAspect="1"/>
          </p:cNvPicPr>
          <p:nvPr userDrawn="1"/>
        </p:nvPicPr>
        <p:blipFill>
          <a:blip r:embed="rId9">
            <a:clrChange>
              <a:clrFrom>
                <a:srgbClr val="FEFEFE"/>
              </a:clrFrom>
              <a:clrTo>
                <a:srgbClr val="FEFEFE">
                  <a:alpha val="0"/>
                </a:srgbClr>
              </a:clrTo>
            </a:clrChange>
          </a:blip>
          <a:stretch>
            <a:fillRect/>
          </a:stretch>
        </p:blipFill>
        <p:spPr>
          <a:xfrm>
            <a:off x="499206" y="6397025"/>
            <a:ext cx="991748" cy="210116"/>
          </a:xfrm>
          <a:prstGeom prst="rect">
            <a:avLst/>
          </a:prstGeom>
        </p:spPr>
      </p:pic>
      <p:pic>
        <p:nvPicPr>
          <p:cNvPr id="3" name="Grafik 2">
            <a:extLst>
              <a:ext uri="{FF2B5EF4-FFF2-40B4-BE49-F238E27FC236}">
                <a16:creationId xmlns:a16="http://schemas.microsoft.com/office/drawing/2014/main" id="{9465F7AD-0171-66FB-8486-7A6D70F414CA}"/>
              </a:ext>
            </a:extLst>
          </p:cNvPr>
          <p:cNvPicPr>
            <a:picLocks noChangeAspect="1"/>
          </p:cNvPicPr>
          <p:nvPr userDrawn="1"/>
        </p:nvPicPr>
        <p:blipFill>
          <a:blip r:embed="rId10"/>
          <a:stretch>
            <a:fillRect/>
          </a:stretch>
        </p:blipFill>
        <p:spPr>
          <a:xfrm>
            <a:off x="10806289" y="6299206"/>
            <a:ext cx="787843" cy="367215"/>
          </a:xfrm>
          <a:prstGeom prst="rect">
            <a:avLst/>
          </a:prstGeom>
        </p:spPr>
      </p:pic>
    </p:spTree>
    <p:extLst>
      <p:ext uri="{BB962C8B-B14F-4D97-AF65-F5344CB8AC3E}">
        <p14:creationId xmlns:p14="http://schemas.microsoft.com/office/powerpoint/2010/main" val="16987818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umerated slide">
    <p:spTree>
      <p:nvGrpSpPr>
        <p:cNvPr id="1" name=""/>
        <p:cNvGrpSpPr/>
        <p:nvPr/>
      </p:nvGrpSpPr>
      <p:grpSpPr>
        <a:xfrm>
          <a:off x="0" y="0"/>
          <a:ext cx="0" cy="0"/>
          <a:chOff x="0" y="0"/>
          <a:chExt cx="0" cy="0"/>
        </a:xfrm>
      </p:grpSpPr>
      <p:pic>
        <p:nvPicPr>
          <p:cNvPr id="7" name="Grafik 6" descr="Ein Bild, das Text, Uhr enthält.&#10;&#10;Automatisch generierte Beschreibung">
            <a:extLst>
              <a:ext uri="{FF2B5EF4-FFF2-40B4-BE49-F238E27FC236}">
                <a16:creationId xmlns:a16="http://schemas.microsoft.com/office/drawing/2014/main" id="{088545E4-B39F-5CFC-4C5A-206F30F76C9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993896" y="-46340"/>
            <a:ext cx="1753524" cy="1052115"/>
          </a:xfrm>
          <a:prstGeom prst="rect">
            <a:avLst/>
          </a:prstGeom>
        </p:spPr>
      </p:pic>
      <p:graphicFrame>
        <p:nvGraphicFramePr>
          <p:cNvPr id="8" name="Tabelle 7">
            <a:extLst>
              <a:ext uri="{FF2B5EF4-FFF2-40B4-BE49-F238E27FC236}">
                <a16:creationId xmlns:a16="http://schemas.microsoft.com/office/drawing/2014/main" id="{438BF039-6A75-9FD7-661F-008BD26A06BB}"/>
              </a:ext>
            </a:extLst>
          </p:cNvPr>
          <p:cNvGraphicFramePr>
            <a:graphicFrameLocks noGrp="1"/>
          </p:cNvGraphicFramePr>
          <p:nvPr userDrawn="1"/>
        </p:nvGraphicFramePr>
        <p:xfrm>
          <a:off x="2946717" y="3917474"/>
          <a:ext cx="6298565" cy="167640"/>
        </p:xfrm>
        <a:graphic>
          <a:graphicData uri="http://schemas.openxmlformats.org/drawingml/2006/table">
            <a:tbl>
              <a:tblPr firstRow="1" firstCol="1" bandRow="1"/>
              <a:tblGrid>
                <a:gridCol w="899795">
                  <a:extLst>
                    <a:ext uri="{9D8B030D-6E8A-4147-A177-3AD203B41FA5}">
                      <a16:colId xmlns:a16="http://schemas.microsoft.com/office/drawing/2014/main" val="2357658759"/>
                    </a:ext>
                  </a:extLst>
                </a:gridCol>
                <a:gridCol w="899795">
                  <a:extLst>
                    <a:ext uri="{9D8B030D-6E8A-4147-A177-3AD203B41FA5}">
                      <a16:colId xmlns:a16="http://schemas.microsoft.com/office/drawing/2014/main" val="2362524371"/>
                    </a:ext>
                  </a:extLst>
                </a:gridCol>
                <a:gridCol w="899795">
                  <a:extLst>
                    <a:ext uri="{9D8B030D-6E8A-4147-A177-3AD203B41FA5}">
                      <a16:colId xmlns:a16="http://schemas.microsoft.com/office/drawing/2014/main" val="1382589109"/>
                    </a:ext>
                  </a:extLst>
                </a:gridCol>
                <a:gridCol w="899795">
                  <a:extLst>
                    <a:ext uri="{9D8B030D-6E8A-4147-A177-3AD203B41FA5}">
                      <a16:colId xmlns:a16="http://schemas.microsoft.com/office/drawing/2014/main" val="2772570838"/>
                    </a:ext>
                  </a:extLst>
                </a:gridCol>
                <a:gridCol w="899795">
                  <a:extLst>
                    <a:ext uri="{9D8B030D-6E8A-4147-A177-3AD203B41FA5}">
                      <a16:colId xmlns:a16="http://schemas.microsoft.com/office/drawing/2014/main" val="3191355476"/>
                    </a:ext>
                  </a:extLst>
                </a:gridCol>
                <a:gridCol w="899795">
                  <a:extLst>
                    <a:ext uri="{9D8B030D-6E8A-4147-A177-3AD203B41FA5}">
                      <a16:colId xmlns:a16="http://schemas.microsoft.com/office/drawing/2014/main" val="1980079996"/>
                    </a:ext>
                  </a:extLst>
                </a:gridCol>
                <a:gridCol w="899795">
                  <a:extLst>
                    <a:ext uri="{9D8B030D-6E8A-4147-A177-3AD203B41FA5}">
                      <a16:colId xmlns:a16="http://schemas.microsoft.com/office/drawing/2014/main" val="2381111852"/>
                    </a:ext>
                  </a:extLst>
                </a:gridCol>
              </a:tblGrid>
              <a:tr h="0">
                <a:tc>
                  <a:txBody>
                    <a:bodyPr/>
                    <a:lstStyle/>
                    <a:p>
                      <a:pPr algn="ctr"/>
                      <a:endParaRPr lang="de-DE" sz="110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dirty="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dirty="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extLst>
                  <a:ext uri="{0D108BD9-81ED-4DB2-BD59-A6C34878D82A}">
                    <a16:rowId xmlns:a16="http://schemas.microsoft.com/office/drawing/2014/main" val="2743675945"/>
                  </a:ext>
                </a:extLst>
              </a:tr>
            </a:tbl>
          </a:graphicData>
        </a:graphic>
      </p:graphicFrame>
      <mc:AlternateContent xmlns:mc="http://schemas.openxmlformats.org/markup-compatibility/2006" xmlns:p14="http://schemas.microsoft.com/office/powerpoint/2010/main">
        <mc:Choice Requires="p14">
          <p:contentPart p14:bwMode="auto" r:id="rId3">
            <p14:nvContentPartPr>
              <p14:cNvPr id="13" name="Freihand 12">
                <a:extLst>
                  <a:ext uri="{FF2B5EF4-FFF2-40B4-BE49-F238E27FC236}">
                    <a16:creationId xmlns:a16="http://schemas.microsoft.com/office/drawing/2014/main" id="{00C59FC4-8D6D-8779-AB0E-B7FACFE57D81}"/>
                  </a:ext>
                </a:extLst>
              </p14:cNvPr>
              <p14:cNvContentPartPr/>
              <p14:nvPr userDrawn="1"/>
            </p14:nvContentPartPr>
            <p14:xfrm>
              <a:off x="8753492" y="3517886"/>
              <a:ext cx="360" cy="360"/>
            </p14:xfrm>
          </p:contentPart>
        </mc:Choice>
        <mc:Fallback xmlns="">
          <p:pic>
            <p:nvPicPr>
              <p:cNvPr id="13" name="Freihand 12">
                <a:extLst>
                  <a:ext uri="{FF2B5EF4-FFF2-40B4-BE49-F238E27FC236}">
                    <a16:creationId xmlns:a16="http://schemas.microsoft.com/office/drawing/2014/main" id="{00C59FC4-8D6D-8779-AB0E-B7FACFE57D81}"/>
                  </a:ext>
                </a:extLst>
              </p:cNvPr>
              <p:cNvPicPr/>
              <p:nvPr/>
            </p:nvPicPr>
            <p:blipFill>
              <a:blip r:embed="rId5"/>
              <a:stretch>
                <a:fillRect/>
              </a:stretch>
            </p:blipFill>
            <p:spPr>
              <a:xfrm>
                <a:off x="8744492" y="3508886"/>
                <a:ext cx="18000" cy="18000"/>
              </a:xfrm>
              <a:prstGeom prst="rect">
                <a:avLst/>
              </a:prstGeom>
            </p:spPr>
          </p:pic>
        </mc:Fallback>
      </mc:AlternateContent>
      <p:cxnSp>
        <p:nvCxnSpPr>
          <p:cNvPr id="14" name="Gerader Verbinder 4">
            <a:extLst>
              <a:ext uri="{FF2B5EF4-FFF2-40B4-BE49-F238E27FC236}">
                <a16:creationId xmlns:a16="http://schemas.microsoft.com/office/drawing/2014/main" id="{39D42EAA-51F4-C429-E214-BE12AC852D96}"/>
              </a:ext>
            </a:extLst>
          </p:cNvPr>
          <p:cNvCxnSpPr>
            <a:cxnSpLocks/>
          </p:cNvCxnSpPr>
          <p:nvPr userDrawn="1"/>
        </p:nvCxnSpPr>
        <p:spPr>
          <a:xfrm flipV="1">
            <a:off x="0" y="970355"/>
            <a:ext cx="12192000" cy="26640"/>
          </a:xfrm>
          <a:prstGeom prst="line">
            <a:avLst/>
          </a:prstGeom>
          <a:ln w="28575">
            <a:solidFill>
              <a:srgbClr val="0B7940"/>
            </a:solidFill>
          </a:ln>
        </p:spPr>
        <p:style>
          <a:lnRef idx="1">
            <a:schemeClr val="accent1"/>
          </a:lnRef>
          <a:fillRef idx="0">
            <a:schemeClr val="accent1"/>
          </a:fillRef>
          <a:effectRef idx="0">
            <a:schemeClr val="accent1"/>
          </a:effectRef>
          <a:fontRef idx="minor">
            <a:schemeClr val="tx1"/>
          </a:fontRef>
        </p:style>
      </p:cxnSp>
      <p:sp>
        <p:nvSpPr>
          <p:cNvPr id="5" name="Titel 1">
            <a:extLst>
              <a:ext uri="{FF2B5EF4-FFF2-40B4-BE49-F238E27FC236}">
                <a16:creationId xmlns:a16="http://schemas.microsoft.com/office/drawing/2014/main" id="{C498FDBD-83F0-29B7-50FC-CC8BD99A1C0D}"/>
              </a:ext>
            </a:extLst>
          </p:cNvPr>
          <p:cNvSpPr>
            <a:spLocks noGrp="1"/>
          </p:cNvSpPr>
          <p:nvPr>
            <p:ph type="title" hasCustomPrompt="1"/>
          </p:nvPr>
        </p:nvSpPr>
        <p:spPr>
          <a:xfrm>
            <a:off x="444580" y="205945"/>
            <a:ext cx="9474672" cy="678994"/>
          </a:xfrm>
        </p:spPr>
        <p:txBody>
          <a:bodyPr>
            <a:normAutofit/>
          </a:bodyPr>
          <a:lstStyle>
            <a:lvl1pPr>
              <a:defRPr lang="de-DE" sz="4000" kern="1200" dirty="0">
                <a:solidFill>
                  <a:srgbClr val="0B7940"/>
                </a:solidFill>
                <a:latin typeface="Liberation Sans"/>
                <a:ea typeface="+mj-ea"/>
                <a:cs typeface="+mj-cs"/>
              </a:defRPr>
            </a:lvl1pPr>
          </a:lstStyle>
          <a:p>
            <a:r>
              <a:rPr lang="de-DE" dirty="0"/>
              <a:t>Title</a:t>
            </a:r>
          </a:p>
        </p:txBody>
      </p:sp>
      <p:sp>
        <p:nvSpPr>
          <p:cNvPr id="16" name="Textplatzhalter 15">
            <a:extLst>
              <a:ext uri="{FF2B5EF4-FFF2-40B4-BE49-F238E27FC236}">
                <a16:creationId xmlns:a16="http://schemas.microsoft.com/office/drawing/2014/main" id="{9CD5D21F-FDDD-1206-6A61-0203AE6BF9DC}"/>
              </a:ext>
            </a:extLst>
          </p:cNvPr>
          <p:cNvSpPr>
            <a:spLocks noGrp="1"/>
          </p:cNvSpPr>
          <p:nvPr>
            <p:ph type="body" sz="quarter" idx="10" hasCustomPrompt="1"/>
          </p:nvPr>
        </p:nvSpPr>
        <p:spPr>
          <a:xfrm>
            <a:off x="444579" y="3460274"/>
            <a:ext cx="10697185" cy="1121304"/>
          </a:xfrm>
        </p:spPr>
        <p:txBody>
          <a:bodyPr/>
          <a:lstStyle>
            <a:lvl1pPr marL="228600" indent="-228600">
              <a:buFontTx/>
              <a:buBlip>
                <a:blip r:embed="rId6"/>
              </a:buBlip>
              <a:defRPr lang="de-DE" sz="2800" kern="1200" dirty="0" smtClean="0">
                <a:solidFill>
                  <a:srgbClr val="0B7940"/>
                </a:solidFill>
                <a:latin typeface="Liberation Sans"/>
                <a:ea typeface="+mj-ea"/>
                <a:cs typeface="+mj-cs"/>
              </a:defRPr>
            </a:lvl1pPr>
            <a:lvl2pPr marL="685800" indent="-228600">
              <a:buFontTx/>
              <a:buBlip>
                <a:blip r:embed="rId6"/>
              </a:buBlip>
              <a:defRPr lang="de-DE" sz="2400" kern="1200" dirty="0" smtClean="0">
                <a:solidFill>
                  <a:srgbClr val="0B7940"/>
                </a:solidFill>
                <a:latin typeface="Liberation Sans"/>
                <a:ea typeface="+mj-ea"/>
                <a:cs typeface="+mj-cs"/>
              </a:defRPr>
            </a:lvl2pPr>
            <a:lvl3pPr marL="1143000" indent="-228600">
              <a:buFontTx/>
              <a:buBlip>
                <a:blip r:embed="rId6"/>
              </a:buBlip>
              <a:defRPr lang="de-DE" sz="2000" kern="1200" dirty="0" smtClean="0">
                <a:solidFill>
                  <a:srgbClr val="0B7940"/>
                </a:solidFill>
                <a:latin typeface="Liberation Sans"/>
                <a:ea typeface="+mj-ea"/>
                <a:cs typeface="+mj-cs"/>
              </a:defRPr>
            </a:lvl3pPr>
            <a:lvl4pPr marL="1600200" indent="-228600">
              <a:buFontTx/>
              <a:buBlip>
                <a:blip r:embed="rId6"/>
              </a:buBlip>
              <a:defRPr lang="de-DE" sz="1800" kern="1200" dirty="0" smtClean="0">
                <a:solidFill>
                  <a:srgbClr val="0B7940"/>
                </a:solidFill>
                <a:latin typeface="Liberation Sans"/>
                <a:ea typeface="+mj-ea"/>
                <a:cs typeface="+mj-cs"/>
              </a:defRPr>
            </a:lvl4pPr>
            <a:lvl5pPr marL="2057400" indent="-228600">
              <a:buFontTx/>
              <a:buBlip>
                <a:blip r:embed="rId6"/>
              </a:buBlip>
              <a:defRPr lang="de-DE" sz="1600" kern="1200" dirty="0" smtClean="0">
                <a:solidFill>
                  <a:srgbClr val="0B7940"/>
                </a:solidFill>
                <a:latin typeface="Liberation Sans"/>
                <a:ea typeface="+mj-ea"/>
                <a:cs typeface="+mj-cs"/>
              </a:defRPr>
            </a:lvl5pPr>
          </a:lstStyle>
          <a:p>
            <a:pPr lvl="0"/>
            <a:r>
              <a:rPr lang="de-DE" dirty="0"/>
              <a:t>First </a:t>
            </a:r>
            <a:r>
              <a:rPr lang="de-DE" dirty="0" err="1"/>
              <a:t>level</a:t>
            </a:r>
            <a:endParaRPr lang="de-DE" dirty="0"/>
          </a:p>
          <a:p>
            <a:pPr lvl="1"/>
            <a:r>
              <a:rPr lang="de-DE" dirty="0"/>
              <a:t>Second </a:t>
            </a:r>
            <a:r>
              <a:rPr lang="de-DE" dirty="0" err="1"/>
              <a:t>level</a:t>
            </a:r>
            <a:endParaRPr lang="de-DE" dirty="0"/>
          </a:p>
          <a:p>
            <a:pPr lvl="2"/>
            <a:r>
              <a:rPr lang="de-DE" dirty="0"/>
              <a:t>Third </a:t>
            </a:r>
            <a:r>
              <a:rPr lang="de-DE" dirty="0" err="1"/>
              <a:t>level</a:t>
            </a:r>
            <a:endParaRPr lang="de-DE" dirty="0"/>
          </a:p>
          <a:p>
            <a:pPr lvl="3"/>
            <a:r>
              <a:rPr lang="de-DE" dirty="0" err="1"/>
              <a:t>Fourth</a:t>
            </a:r>
            <a:r>
              <a:rPr lang="de-DE" dirty="0"/>
              <a:t> </a:t>
            </a:r>
            <a:r>
              <a:rPr lang="de-DE" dirty="0" err="1"/>
              <a:t>level</a:t>
            </a:r>
            <a:endParaRPr lang="de-DE" dirty="0"/>
          </a:p>
          <a:p>
            <a:pPr lvl="4"/>
            <a:r>
              <a:rPr lang="de-DE" dirty="0" err="1"/>
              <a:t>Fifth</a:t>
            </a:r>
            <a:r>
              <a:rPr lang="de-DE" dirty="0"/>
              <a:t> </a:t>
            </a:r>
            <a:r>
              <a:rPr lang="de-DE" dirty="0" err="1"/>
              <a:t>level</a:t>
            </a:r>
            <a:endParaRPr lang="de-DE" dirty="0"/>
          </a:p>
        </p:txBody>
      </p:sp>
      <p:sp>
        <p:nvSpPr>
          <p:cNvPr id="22" name="Textplatzhalter 21">
            <a:extLst>
              <a:ext uri="{FF2B5EF4-FFF2-40B4-BE49-F238E27FC236}">
                <a16:creationId xmlns:a16="http://schemas.microsoft.com/office/drawing/2014/main" id="{80913336-80A2-FD88-B40B-F235A31CC8F0}"/>
              </a:ext>
            </a:extLst>
          </p:cNvPr>
          <p:cNvSpPr>
            <a:spLocks noGrp="1"/>
          </p:cNvSpPr>
          <p:nvPr>
            <p:ph type="body" sz="quarter" idx="11" hasCustomPrompt="1"/>
          </p:nvPr>
        </p:nvSpPr>
        <p:spPr>
          <a:xfrm>
            <a:off x="444579" y="1202178"/>
            <a:ext cx="11302841" cy="672816"/>
          </a:xfrm>
        </p:spPr>
        <p:txBody>
          <a:bodyPr>
            <a:normAutofit/>
          </a:bodyPr>
          <a:lstStyle>
            <a:lvl1pPr marL="0" indent="0">
              <a:buFontTx/>
              <a:buNone/>
              <a:defRPr lang="de-DE" sz="3200" kern="1200" dirty="0" smtClean="0">
                <a:solidFill>
                  <a:srgbClr val="0B7940"/>
                </a:solidFill>
                <a:latin typeface="Liberation Sans"/>
                <a:ea typeface="+mj-ea"/>
                <a:cs typeface="+mj-cs"/>
              </a:defRPr>
            </a:lvl1pPr>
            <a:lvl2pPr marL="457200" indent="0">
              <a:buNone/>
              <a:defRPr/>
            </a:lvl2pPr>
          </a:lstStyle>
          <a:p>
            <a:pPr lvl="0"/>
            <a:r>
              <a:rPr lang="de-DE" dirty="0"/>
              <a:t>Headline 1</a:t>
            </a:r>
          </a:p>
        </p:txBody>
      </p:sp>
      <p:sp>
        <p:nvSpPr>
          <p:cNvPr id="23" name="Textplatzhalter 21">
            <a:extLst>
              <a:ext uri="{FF2B5EF4-FFF2-40B4-BE49-F238E27FC236}">
                <a16:creationId xmlns:a16="http://schemas.microsoft.com/office/drawing/2014/main" id="{75B1AFC1-6AA2-DC37-C38A-23EEA76E9219}"/>
              </a:ext>
            </a:extLst>
          </p:cNvPr>
          <p:cNvSpPr>
            <a:spLocks noGrp="1"/>
          </p:cNvSpPr>
          <p:nvPr>
            <p:ph type="body" sz="quarter" idx="12" hasCustomPrompt="1"/>
          </p:nvPr>
        </p:nvSpPr>
        <p:spPr>
          <a:xfrm>
            <a:off x="444578" y="2019676"/>
            <a:ext cx="11302841" cy="672816"/>
          </a:xfrm>
        </p:spPr>
        <p:txBody>
          <a:bodyPr>
            <a:normAutofit/>
          </a:bodyPr>
          <a:lstStyle>
            <a:lvl1pPr marL="0" indent="0">
              <a:buFontTx/>
              <a:buNone/>
              <a:defRPr lang="de-DE" sz="2800" kern="1200" dirty="0" smtClean="0">
                <a:solidFill>
                  <a:srgbClr val="0B7940"/>
                </a:solidFill>
                <a:latin typeface="Liberation Sans"/>
                <a:ea typeface="+mj-ea"/>
                <a:cs typeface="+mj-cs"/>
              </a:defRPr>
            </a:lvl1pPr>
            <a:lvl2pPr marL="457200" indent="0">
              <a:buNone/>
              <a:defRPr/>
            </a:lvl2pPr>
          </a:lstStyle>
          <a:p>
            <a:pPr lvl="0"/>
            <a:r>
              <a:rPr lang="de-DE" dirty="0"/>
              <a:t>Headline 2</a:t>
            </a:r>
          </a:p>
        </p:txBody>
      </p:sp>
    </p:spTree>
    <p:extLst>
      <p:ext uri="{BB962C8B-B14F-4D97-AF65-F5344CB8AC3E}">
        <p14:creationId xmlns:p14="http://schemas.microsoft.com/office/powerpoint/2010/main" val="24368502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enumerated slide">
    <p:spTree>
      <p:nvGrpSpPr>
        <p:cNvPr id="1" name=""/>
        <p:cNvGrpSpPr/>
        <p:nvPr/>
      </p:nvGrpSpPr>
      <p:grpSpPr>
        <a:xfrm>
          <a:off x="0" y="0"/>
          <a:ext cx="0" cy="0"/>
          <a:chOff x="0" y="0"/>
          <a:chExt cx="0" cy="0"/>
        </a:xfrm>
      </p:grpSpPr>
      <p:pic>
        <p:nvPicPr>
          <p:cNvPr id="7" name="Grafik 6" descr="Ein Bild, das Text, Uhr enthält.&#10;&#10;Automatisch generierte Beschreibung">
            <a:extLst>
              <a:ext uri="{FF2B5EF4-FFF2-40B4-BE49-F238E27FC236}">
                <a16:creationId xmlns:a16="http://schemas.microsoft.com/office/drawing/2014/main" id="{088545E4-B39F-5CFC-4C5A-206F30F76C9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993896" y="-46340"/>
            <a:ext cx="1753524" cy="1052115"/>
          </a:xfrm>
          <a:prstGeom prst="rect">
            <a:avLst/>
          </a:prstGeom>
        </p:spPr>
      </p:pic>
      <p:graphicFrame>
        <p:nvGraphicFramePr>
          <p:cNvPr id="8" name="Tabelle 7">
            <a:extLst>
              <a:ext uri="{FF2B5EF4-FFF2-40B4-BE49-F238E27FC236}">
                <a16:creationId xmlns:a16="http://schemas.microsoft.com/office/drawing/2014/main" id="{438BF039-6A75-9FD7-661F-008BD26A06BB}"/>
              </a:ext>
            </a:extLst>
          </p:cNvPr>
          <p:cNvGraphicFramePr>
            <a:graphicFrameLocks noGrp="1"/>
          </p:cNvGraphicFramePr>
          <p:nvPr userDrawn="1"/>
        </p:nvGraphicFramePr>
        <p:xfrm>
          <a:off x="2946717" y="3917474"/>
          <a:ext cx="6298565" cy="167640"/>
        </p:xfrm>
        <a:graphic>
          <a:graphicData uri="http://schemas.openxmlformats.org/drawingml/2006/table">
            <a:tbl>
              <a:tblPr firstRow="1" firstCol="1" bandRow="1"/>
              <a:tblGrid>
                <a:gridCol w="899795">
                  <a:extLst>
                    <a:ext uri="{9D8B030D-6E8A-4147-A177-3AD203B41FA5}">
                      <a16:colId xmlns:a16="http://schemas.microsoft.com/office/drawing/2014/main" val="2357658759"/>
                    </a:ext>
                  </a:extLst>
                </a:gridCol>
                <a:gridCol w="899795">
                  <a:extLst>
                    <a:ext uri="{9D8B030D-6E8A-4147-A177-3AD203B41FA5}">
                      <a16:colId xmlns:a16="http://schemas.microsoft.com/office/drawing/2014/main" val="2362524371"/>
                    </a:ext>
                  </a:extLst>
                </a:gridCol>
                <a:gridCol w="899795">
                  <a:extLst>
                    <a:ext uri="{9D8B030D-6E8A-4147-A177-3AD203B41FA5}">
                      <a16:colId xmlns:a16="http://schemas.microsoft.com/office/drawing/2014/main" val="1382589109"/>
                    </a:ext>
                  </a:extLst>
                </a:gridCol>
                <a:gridCol w="899795">
                  <a:extLst>
                    <a:ext uri="{9D8B030D-6E8A-4147-A177-3AD203B41FA5}">
                      <a16:colId xmlns:a16="http://schemas.microsoft.com/office/drawing/2014/main" val="2772570838"/>
                    </a:ext>
                  </a:extLst>
                </a:gridCol>
                <a:gridCol w="899795">
                  <a:extLst>
                    <a:ext uri="{9D8B030D-6E8A-4147-A177-3AD203B41FA5}">
                      <a16:colId xmlns:a16="http://schemas.microsoft.com/office/drawing/2014/main" val="3191355476"/>
                    </a:ext>
                  </a:extLst>
                </a:gridCol>
                <a:gridCol w="899795">
                  <a:extLst>
                    <a:ext uri="{9D8B030D-6E8A-4147-A177-3AD203B41FA5}">
                      <a16:colId xmlns:a16="http://schemas.microsoft.com/office/drawing/2014/main" val="1980079996"/>
                    </a:ext>
                  </a:extLst>
                </a:gridCol>
                <a:gridCol w="899795">
                  <a:extLst>
                    <a:ext uri="{9D8B030D-6E8A-4147-A177-3AD203B41FA5}">
                      <a16:colId xmlns:a16="http://schemas.microsoft.com/office/drawing/2014/main" val="2381111852"/>
                    </a:ext>
                  </a:extLst>
                </a:gridCol>
              </a:tblGrid>
              <a:tr h="0">
                <a:tc>
                  <a:txBody>
                    <a:bodyPr/>
                    <a:lstStyle/>
                    <a:p>
                      <a:pPr algn="ctr"/>
                      <a:endParaRPr lang="de-DE" sz="110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dirty="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tc>
                  <a:txBody>
                    <a:bodyPr/>
                    <a:lstStyle/>
                    <a:p>
                      <a:pPr algn="ctr"/>
                      <a:endParaRPr lang="de-DE" sz="1100" dirty="0">
                        <a:solidFill>
                          <a:srgbClr val="0B7940"/>
                        </a:solidFill>
                        <a:effectLst/>
                        <a:latin typeface="Liberation Sans"/>
                        <a:ea typeface="Calibri" panose="020F0502020204030204" pitchFamily="34" charset="0"/>
                        <a:cs typeface="Times New Roman" panose="02020603050405020304" pitchFamily="18" charset="0"/>
                      </a:endParaRPr>
                    </a:p>
                  </a:txBody>
                  <a:tcPr marL="68580" marR="68580" marT="0" marB="0" anchor="ctr">
                    <a:lnL>
                      <a:noFill/>
                    </a:lnL>
                    <a:lnR>
                      <a:noFill/>
                    </a:lnR>
                    <a:lnT>
                      <a:noFill/>
                    </a:lnT>
                    <a:lnB>
                      <a:noFill/>
                    </a:lnB>
                  </a:tcPr>
                </a:tc>
                <a:extLst>
                  <a:ext uri="{0D108BD9-81ED-4DB2-BD59-A6C34878D82A}">
                    <a16:rowId xmlns:a16="http://schemas.microsoft.com/office/drawing/2014/main" val="2743675945"/>
                  </a:ext>
                </a:extLst>
              </a:tr>
            </a:tbl>
          </a:graphicData>
        </a:graphic>
      </p:graphicFrame>
      <mc:AlternateContent xmlns:mc="http://schemas.openxmlformats.org/markup-compatibility/2006" xmlns:p14="http://schemas.microsoft.com/office/powerpoint/2010/main">
        <mc:Choice Requires="p14">
          <p:contentPart p14:bwMode="auto" r:id="rId3">
            <p14:nvContentPartPr>
              <p14:cNvPr id="13" name="Freihand 12">
                <a:extLst>
                  <a:ext uri="{FF2B5EF4-FFF2-40B4-BE49-F238E27FC236}">
                    <a16:creationId xmlns:a16="http://schemas.microsoft.com/office/drawing/2014/main" id="{00C59FC4-8D6D-8779-AB0E-B7FACFE57D81}"/>
                  </a:ext>
                </a:extLst>
              </p14:cNvPr>
              <p14:cNvContentPartPr/>
              <p14:nvPr userDrawn="1"/>
            </p14:nvContentPartPr>
            <p14:xfrm>
              <a:off x="8753492" y="3517886"/>
              <a:ext cx="360" cy="360"/>
            </p14:xfrm>
          </p:contentPart>
        </mc:Choice>
        <mc:Fallback xmlns="">
          <p:pic>
            <p:nvPicPr>
              <p:cNvPr id="13" name="Freihand 12">
                <a:extLst>
                  <a:ext uri="{FF2B5EF4-FFF2-40B4-BE49-F238E27FC236}">
                    <a16:creationId xmlns:a16="http://schemas.microsoft.com/office/drawing/2014/main" id="{00C59FC4-8D6D-8779-AB0E-B7FACFE57D81}"/>
                  </a:ext>
                </a:extLst>
              </p:cNvPr>
              <p:cNvPicPr/>
              <p:nvPr/>
            </p:nvPicPr>
            <p:blipFill>
              <a:blip r:embed="rId5"/>
              <a:stretch>
                <a:fillRect/>
              </a:stretch>
            </p:blipFill>
            <p:spPr>
              <a:xfrm>
                <a:off x="8744492" y="3508886"/>
                <a:ext cx="18000" cy="18000"/>
              </a:xfrm>
              <a:prstGeom prst="rect">
                <a:avLst/>
              </a:prstGeom>
            </p:spPr>
          </p:pic>
        </mc:Fallback>
      </mc:AlternateContent>
      <p:cxnSp>
        <p:nvCxnSpPr>
          <p:cNvPr id="14" name="Gerader Verbinder 4">
            <a:extLst>
              <a:ext uri="{FF2B5EF4-FFF2-40B4-BE49-F238E27FC236}">
                <a16:creationId xmlns:a16="http://schemas.microsoft.com/office/drawing/2014/main" id="{39D42EAA-51F4-C429-E214-BE12AC852D96}"/>
              </a:ext>
            </a:extLst>
          </p:cNvPr>
          <p:cNvCxnSpPr>
            <a:cxnSpLocks/>
          </p:cNvCxnSpPr>
          <p:nvPr userDrawn="1"/>
        </p:nvCxnSpPr>
        <p:spPr>
          <a:xfrm flipV="1">
            <a:off x="0" y="970355"/>
            <a:ext cx="12192000" cy="26640"/>
          </a:xfrm>
          <a:prstGeom prst="line">
            <a:avLst/>
          </a:prstGeom>
          <a:ln w="28575">
            <a:solidFill>
              <a:srgbClr val="0B794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64971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2">
            <p14:nvContentPartPr>
              <p14:cNvPr id="9" name="Freihand 8">
                <a:extLst>
                  <a:ext uri="{FF2B5EF4-FFF2-40B4-BE49-F238E27FC236}">
                    <a16:creationId xmlns:a16="http://schemas.microsoft.com/office/drawing/2014/main" id="{342357A2-4C4C-58D5-4E5F-163EC46A5761}"/>
                  </a:ext>
                </a:extLst>
              </p14:cNvPr>
              <p14:cNvContentPartPr/>
              <p14:nvPr userDrawn="1"/>
            </p14:nvContentPartPr>
            <p14:xfrm>
              <a:off x="8753492" y="3517886"/>
              <a:ext cx="360" cy="360"/>
            </p14:xfrm>
          </p:contentPart>
        </mc:Choice>
        <mc:Fallback xmlns="">
          <p:pic>
            <p:nvPicPr>
              <p:cNvPr id="9" name="Freihand 8">
                <a:extLst>
                  <a:ext uri="{FF2B5EF4-FFF2-40B4-BE49-F238E27FC236}">
                    <a16:creationId xmlns:a16="http://schemas.microsoft.com/office/drawing/2014/main" id="{342357A2-4C4C-58D5-4E5F-163EC46A5761}"/>
                  </a:ext>
                </a:extLst>
              </p:cNvPr>
              <p:cNvPicPr/>
              <p:nvPr/>
            </p:nvPicPr>
            <p:blipFill>
              <a:blip r:embed="rId3"/>
              <a:stretch>
                <a:fillRect/>
              </a:stretch>
            </p:blipFill>
            <p:spPr>
              <a:xfrm>
                <a:off x="8744492" y="3508886"/>
                <a:ext cx="18000" cy="18000"/>
              </a:xfrm>
              <a:prstGeom prst="rect">
                <a:avLst/>
              </a:prstGeom>
            </p:spPr>
          </p:pic>
        </mc:Fallback>
      </mc:AlternateContent>
      <p:pic>
        <p:nvPicPr>
          <p:cNvPr id="10" name="Grafik 9">
            <a:extLst>
              <a:ext uri="{FF2B5EF4-FFF2-40B4-BE49-F238E27FC236}">
                <a16:creationId xmlns:a16="http://schemas.microsoft.com/office/drawing/2014/main" id="{7528590B-FD38-4199-EFB2-320DAF32FC99}"/>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379537" y="5041314"/>
            <a:ext cx="2089785" cy="734060"/>
          </a:xfrm>
          <a:prstGeom prst="rect">
            <a:avLst/>
          </a:prstGeom>
          <a:noFill/>
          <a:ln>
            <a:noFill/>
          </a:ln>
        </p:spPr>
      </p:pic>
      <p:sp>
        <p:nvSpPr>
          <p:cNvPr id="11" name="Textfeld 2">
            <a:extLst>
              <a:ext uri="{FF2B5EF4-FFF2-40B4-BE49-F238E27FC236}">
                <a16:creationId xmlns:a16="http://schemas.microsoft.com/office/drawing/2014/main" id="{92F338F2-7381-765F-2339-53E27BF550EA}"/>
              </a:ext>
            </a:extLst>
          </p:cNvPr>
          <p:cNvSpPr txBox="1">
            <a:spLocks noChangeArrowheads="1"/>
          </p:cNvSpPr>
          <p:nvPr userDrawn="1"/>
        </p:nvSpPr>
        <p:spPr bwMode="auto">
          <a:xfrm>
            <a:off x="2607503" y="5041314"/>
            <a:ext cx="4182110" cy="807720"/>
          </a:xfrm>
          <a:prstGeom prst="rect">
            <a:avLst/>
          </a:prstGeom>
          <a:noFill/>
          <a:ln w="9525">
            <a:noFill/>
            <a:miter lim="800000"/>
            <a:headEnd/>
            <a:tailEnd/>
          </a:ln>
        </p:spPr>
        <p:txBody>
          <a:bodyPr rot="0" vert="horz" wrap="square" lIns="91440" tIns="45720" rIns="91440" bIns="45720" anchor="t" anchorCtr="0">
            <a:noAutofit/>
          </a:bodyPr>
          <a:lstStyle/>
          <a:p>
            <a:pPr>
              <a:lnSpc>
                <a:spcPct val="107000"/>
              </a:lnSpc>
              <a:spcAft>
                <a:spcPts val="800"/>
              </a:spcAft>
            </a:pPr>
            <a:r>
              <a:rPr lang="en-GB" sz="1100" dirty="0">
                <a:effectLst/>
                <a:latin typeface="Liberation Sans" panose="020B0604020202020204" pitchFamily="34" charset="0"/>
                <a:ea typeface="Calibri" panose="020F0502020204030204" pitchFamily="34" charset="0"/>
                <a:cs typeface="Times New Roman" panose="02020603050405020304" pitchFamily="18" charset="0"/>
              </a:rPr>
              <a:t>This document by </a:t>
            </a:r>
            <a:r>
              <a:rPr lang="en-GB" sz="1100" dirty="0" err="1">
                <a:effectLst/>
                <a:latin typeface="Liberation Sans" panose="020B0604020202020204" pitchFamily="34" charset="0"/>
                <a:ea typeface="Calibri" panose="020F0502020204030204" pitchFamily="34" charset="0"/>
                <a:cs typeface="Times New Roman" panose="02020603050405020304" pitchFamily="18" charset="0"/>
              </a:rPr>
              <a:t>EcoGreen</a:t>
            </a:r>
            <a:r>
              <a:rPr lang="en-GB" sz="1100" dirty="0">
                <a:effectLst/>
                <a:latin typeface="Liberation Sans" panose="020B0604020202020204" pitchFamily="34" charset="0"/>
                <a:ea typeface="Calibri" panose="020F0502020204030204" pitchFamily="34" charset="0"/>
                <a:cs typeface="Times New Roman" panose="02020603050405020304" pitchFamily="18" charset="0"/>
              </a:rPr>
              <a:t> is licensed under CC BY-SA 4.0. </a:t>
            </a:r>
            <a:endParaRPr lang="de-DE" sz="1100" dirty="0">
              <a:effectLst/>
              <a:latin typeface="Liberation Sans" panose="020B0604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100" dirty="0">
                <a:effectLst/>
                <a:latin typeface="Liberation Sans" panose="020B0604020202020204" pitchFamily="34" charset="0"/>
                <a:ea typeface="Calibri" panose="020F0502020204030204" pitchFamily="34" charset="0"/>
                <a:cs typeface="Times New Roman" panose="02020603050405020304" pitchFamily="18" charset="0"/>
              </a:rPr>
              <a:t>To view a copy of this license, visit https://</a:t>
            </a:r>
            <a:r>
              <a:rPr lang="en-GB" sz="1100" dirty="0" err="1">
                <a:effectLst/>
                <a:latin typeface="Liberation Sans" panose="020B0604020202020204" pitchFamily="34" charset="0"/>
                <a:ea typeface="Calibri" panose="020F0502020204030204" pitchFamily="34" charset="0"/>
                <a:cs typeface="Times New Roman" panose="02020603050405020304" pitchFamily="18" charset="0"/>
              </a:rPr>
              <a:t>creativecommons.org</a:t>
            </a:r>
            <a:r>
              <a:rPr lang="en-GB" sz="1100" dirty="0">
                <a:effectLst/>
                <a:latin typeface="Liberation Sans" panose="020B0604020202020204" pitchFamily="34" charset="0"/>
                <a:ea typeface="Calibri" panose="020F0502020204030204" pitchFamily="34" charset="0"/>
                <a:cs typeface="Times New Roman" panose="02020603050405020304" pitchFamily="18" charset="0"/>
              </a:rPr>
              <a:t>/licenses/by-</a:t>
            </a:r>
            <a:r>
              <a:rPr lang="en-GB" sz="1100" dirty="0" err="1">
                <a:effectLst/>
                <a:latin typeface="Liberation Sans" panose="020B0604020202020204" pitchFamily="34" charset="0"/>
                <a:ea typeface="Calibri" panose="020F0502020204030204" pitchFamily="34" charset="0"/>
                <a:cs typeface="Times New Roman" panose="02020603050405020304" pitchFamily="18" charset="0"/>
              </a:rPr>
              <a:t>sa</a:t>
            </a:r>
            <a:r>
              <a:rPr lang="en-GB" sz="1100" dirty="0">
                <a:effectLst/>
                <a:latin typeface="Liberation Sans" panose="020B0604020202020204" pitchFamily="34" charset="0"/>
                <a:ea typeface="Calibri" panose="020F0502020204030204" pitchFamily="34" charset="0"/>
                <a:cs typeface="Times New Roman" panose="02020603050405020304" pitchFamily="18" charset="0"/>
              </a:rPr>
              <a:t>/4.0</a:t>
            </a:r>
            <a:endParaRPr lang="de-DE" sz="1100" dirty="0">
              <a:effectLst/>
              <a:latin typeface="Liberation Sans" panose="020B0604020202020204" pitchFamily="34" charset="0"/>
              <a:ea typeface="Calibri" panose="020F0502020204030204" pitchFamily="34" charset="0"/>
              <a:cs typeface="Times New Roman" panose="02020603050405020304" pitchFamily="18" charset="0"/>
            </a:endParaRPr>
          </a:p>
        </p:txBody>
      </p:sp>
      <p:pic>
        <p:nvPicPr>
          <p:cNvPr id="12" name="Grafik 11" descr="Ein Bild, das Text, Uhr enthält.&#10;&#10;Automatisch generierte Beschreibung">
            <a:extLst>
              <a:ext uri="{FF2B5EF4-FFF2-40B4-BE49-F238E27FC236}">
                <a16:creationId xmlns:a16="http://schemas.microsoft.com/office/drawing/2014/main" id="{92A47A72-ABFE-D80E-5CD8-BCB89B99878C}"/>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993896" y="-46340"/>
            <a:ext cx="1753524" cy="1052115"/>
          </a:xfrm>
          <a:prstGeom prst="rect">
            <a:avLst/>
          </a:prstGeom>
        </p:spPr>
      </p:pic>
      <p:cxnSp>
        <p:nvCxnSpPr>
          <p:cNvPr id="13" name="Gerader Verbinder 4">
            <a:extLst>
              <a:ext uri="{FF2B5EF4-FFF2-40B4-BE49-F238E27FC236}">
                <a16:creationId xmlns:a16="http://schemas.microsoft.com/office/drawing/2014/main" id="{FF258112-C5DD-98D6-A711-3DB296C3E8D5}"/>
              </a:ext>
            </a:extLst>
          </p:cNvPr>
          <p:cNvCxnSpPr>
            <a:cxnSpLocks/>
          </p:cNvCxnSpPr>
          <p:nvPr userDrawn="1"/>
        </p:nvCxnSpPr>
        <p:spPr>
          <a:xfrm flipV="1">
            <a:off x="0" y="970355"/>
            <a:ext cx="12192000" cy="26640"/>
          </a:xfrm>
          <a:prstGeom prst="line">
            <a:avLst/>
          </a:prstGeom>
          <a:ln w="28575">
            <a:solidFill>
              <a:srgbClr val="0B7940"/>
            </a:solidFill>
          </a:ln>
        </p:spPr>
        <p:style>
          <a:lnRef idx="1">
            <a:schemeClr val="accent1"/>
          </a:lnRef>
          <a:fillRef idx="0">
            <a:schemeClr val="accent1"/>
          </a:fillRef>
          <a:effectRef idx="0">
            <a:schemeClr val="accent1"/>
          </a:effectRef>
          <a:fontRef idx="minor">
            <a:schemeClr val="tx1"/>
          </a:fontRef>
        </p:style>
      </p:cxnSp>
      <p:sp>
        <p:nvSpPr>
          <p:cNvPr id="2" name="Titel 1">
            <a:extLst>
              <a:ext uri="{FF2B5EF4-FFF2-40B4-BE49-F238E27FC236}">
                <a16:creationId xmlns:a16="http://schemas.microsoft.com/office/drawing/2014/main" id="{F4CEDFDE-741A-8B1D-A91C-0236738F4707}"/>
              </a:ext>
            </a:extLst>
          </p:cNvPr>
          <p:cNvSpPr>
            <a:spLocks noGrp="1"/>
          </p:cNvSpPr>
          <p:nvPr>
            <p:ph type="title" hasCustomPrompt="1"/>
          </p:nvPr>
        </p:nvSpPr>
        <p:spPr>
          <a:xfrm>
            <a:off x="444580" y="205945"/>
            <a:ext cx="9474672" cy="678994"/>
          </a:xfrm>
        </p:spPr>
        <p:txBody>
          <a:bodyPr>
            <a:normAutofit/>
          </a:bodyPr>
          <a:lstStyle>
            <a:lvl1pPr>
              <a:defRPr lang="de-DE" sz="4000" kern="1200" dirty="0">
                <a:solidFill>
                  <a:srgbClr val="0B7940"/>
                </a:solidFill>
                <a:latin typeface="Liberation Sans"/>
                <a:ea typeface="+mj-ea"/>
                <a:cs typeface="+mj-cs"/>
              </a:defRPr>
            </a:lvl1pPr>
          </a:lstStyle>
          <a:p>
            <a:r>
              <a:rPr lang="de-DE" dirty="0"/>
              <a:t>Title</a:t>
            </a:r>
          </a:p>
        </p:txBody>
      </p:sp>
      <p:sp>
        <p:nvSpPr>
          <p:cNvPr id="5" name="Textfeld 4">
            <a:extLst>
              <a:ext uri="{FF2B5EF4-FFF2-40B4-BE49-F238E27FC236}">
                <a16:creationId xmlns:a16="http://schemas.microsoft.com/office/drawing/2014/main" id="{9DD54034-56AA-0F52-1836-CD9072654309}"/>
              </a:ext>
            </a:extLst>
          </p:cNvPr>
          <p:cNvSpPr txBox="1"/>
          <p:nvPr userDrawn="1"/>
        </p:nvSpPr>
        <p:spPr>
          <a:xfrm>
            <a:off x="2607503" y="3578671"/>
            <a:ext cx="6990174" cy="600164"/>
          </a:xfrm>
          <a:prstGeom prst="rect">
            <a:avLst/>
          </a:prstGeom>
          <a:noFill/>
        </p:spPr>
        <p:txBody>
          <a:bodyPr wrap="square">
            <a:spAutoFit/>
          </a:bodyPr>
          <a:lstStyle/>
          <a:p>
            <a:r>
              <a:rPr lang="de-DE" sz="1100" kern="1200" dirty="0" err="1">
                <a:solidFill>
                  <a:schemeClr val="tx1"/>
                </a:solidFill>
                <a:effectLst/>
                <a:latin typeface="Liberation Sans" panose="020B0604020202020204" pitchFamily="34" charset="0"/>
                <a:cs typeface="Times New Roman" panose="02020603050405020304" pitchFamily="18" charset="0"/>
              </a:rPr>
              <a:t>Funded</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by</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the</a:t>
            </a:r>
            <a:r>
              <a:rPr lang="de-DE" sz="1100" kern="1200" dirty="0">
                <a:solidFill>
                  <a:schemeClr val="tx1"/>
                </a:solidFill>
                <a:effectLst/>
                <a:latin typeface="Liberation Sans" panose="020B0604020202020204" pitchFamily="34" charset="0"/>
                <a:cs typeface="Times New Roman" panose="02020603050405020304" pitchFamily="18" charset="0"/>
              </a:rPr>
              <a:t> European Union. Views and </a:t>
            </a:r>
            <a:r>
              <a:rPr lang="de-DE" sz="1100" kern="1200" dirty="0" err="1">
                <a:solidFill>
                  <a:schemeClr val="tx1"/>
                </a:solidFill>
                <a:effectLst/>
                <a:latin typeface="Liberation Sans" panose="020B0604020202020204" pitchFamily="34" charset="0"/>
                <a:cs typeface="Times New Roman" panose="02020603050405020304" pitchFamily="18" charset="0"/>
              </a:rPr>
              <a:t>opinions</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expressed</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are</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however</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those</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of</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the</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author</a:t>
            </a:r>
            <a:r>
              <a:rPr lang="de-DE" sz="1100" kern="1200" dirty="0">
                <a:solidFill>
                  <a:schemeClr val="tx1"/>
                </a:solidFill>
                <a:effectLst/>
                <a:latin typeface="Liberation Sans" panose="020B0604020202020204" pitchFamily="34" charset="0"/>
                <a:cs typeface="Times New Roman" panose="02020603050405020304" pitchFamily="18" charset="0"/>
              </a:rPr>
              <a:t>(s) </a:t>
            </a:r>
            <a:r>
              <a:rPr lang="de-DE" sz="1100" kern="1200" dirty="0" err="1">
                <a:solidFill>
                  <a:schemeClr val="tx1"/>
                </a:solidFill>
                <a:effectLst/>
                <a:latin typeface="Liberation Sans" panose="020B0604020202020204" pitchFamily="34" charset="0"/>
                <a:cs typeface="Times New Roman" panose="02020603050405020304" pitchFamily="18" charset="0"/>
              </a:rPr>
              <a:t>only</a:t>
            </a:r>
            <a:r>
              <a:rPr lang="de-DE" sz="1100" kern="1200" dirty="0">
                <a:solidFill>
                  <a:schemeClr val="tx1"/>
                </a:solidFill>
                <a:effectLst/>
                <a:latin typeface="Liberation Sans" panose="020B0604020202020204" pitchFamily="34" charset="0"/>
                <a:cs typeface="Times New Roman" panose="02020603050405020304" pitchFamily="18" charset="0"/>
              </a:rPr>
              <a:t> and do not </a:t>
            </a:r>
            <a:r>
              <a:rPr lang="de-DE" sz="1100" kern="1200" dirty="0" err="1">
                <a:solidFill>
                  <a:schemeClr val="tx1"/>
                </a:solidFill>
                <a:effectLst/>
                <a:latin typeface="Liberation Sans" panose="020B0604020202020204" pitchFamily="34" charset="0"/>
                <a:cs typeface="Times New Roman" panose="02020603050405020304" pitchFamily="18" charset="0"/>
              </a:rPr>
              <a:t>necessarily</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reflect</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those</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of</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the</a:t>
            </a:r>
            <a:r>
              <a:rPr lang="de-DE" sz="1100" kern="1200" dirty="0">
                <a:solidFill>
                  <a:schemeClr val="tx1"/>
                </a:solidFill>
                <a:effectLst/>
                <a:latin typeface="Liberation Sans" panose="020B0604020202020204" pitchFamily="34" charset="0"/>
                <a:cs typeface="Times New Roman" panose="02020603050405020304" pitchFamily="18" charset="0"/>
              </a:rPr>
              <a:t> European Union </a:t>
            </a:r>
            <a:r>
              <a:rPr lang="de-DE" sz="1100" kern="1200" dirty="0" err="1">
                <a:solidFill>
                  <a:schemeClr val="tx1"/>
                </a:solidFill>
                <a:effectLst/>
                <a:latin typeface="Liberation Sans" panose="020B0604020202020204" pitchFamily="34" charset="0"/>
                <a:cs typeface="Times New Roman" panose="02020603050405020304" pitchFamily="18" charset="0"/>
              </a:rPr>
              <a:t>or</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the</a:t>
            </a:r>
            <a:r>
              <a:rPr lang="de-DE" sz="1100" kern="1200" dirty="0">
                <a:solidFill>
                  <a:schemeClr val="tx1"/>
                </a:solidFill>
                <a:effectLst/>
                <a:latin typeface="Liberation Sans" panose="020B0604020202020204" pitchFamily="34" charset="0"/>
                <a:cs typeface="Times New Roman" panose="02020603050405020304" pitchFamily="18" charset="0"/>
              </a:rPr>
              <a:t> European Education and Culture Executive Agency (EACEA). </a:t>
            </a:r>
            <a:r>
              <a:rPr lang="de-DE" sz="1100" kern="1200" dirty="0" err="1">
                <a:solidFill>
                  <a:schemeClr val="tx1"/>
                </a:solidFill>
                <a:effectLst/>
                <a:latin typeface="Liberation Sans" panose="020B0604020202020204" pitchFamily="34" charset="0"/>
                <a:cs typeface="Times New Roman" panose="02020603050405020304" pitchFamily="18" charset="0"/>
              </a:rPr>
              <a:t>Neither</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the</a:t>
            </a:r>
            <a:r>
              <a:rPr lang="de-DE" sz="1100" kern="1200" dirty="0">
                <a:solidFill>
                  <a:schemeClr val="tx1"/>
                </a:solidFill>
                <a:effectLst/>
                <a:latin typeface="Liberation Sans" panose="020B0604020202020204" pitchFamily="34" charset="0"/>
                <a:cs typeface="Times New Roman" panose="02020603050405020304" pitchFamily="18" charset="0"/>
              </a:rPr>
              <a:t> European Union </a:t>
            </a:r>
            <a:r>
              <a:rPr lang="de-DE" sz="1100" kern="1200" dirty="0" err="1">
                <a:solidFill>
                  <a:schemeClr val="tx1"/>
                </a:solidFill>
                <a:effectLst/>
                <a:latin typeface="Liberation Sans" panose="020B0604020202020204" pitchFamily="34" charset="0"/>
                <a:cs typeface="Times New Roman" panose="02020603050405020304" pitchFamily="18" charset="0"/>
              </a:rPr>
              <a:t>nor</a:t>
            </a:r>
            <a:r>
              <a:rPr lang="de-DE" sz="1100" kern="1200" dirty="0">
                <a:solidFill>
                  <a:schemeClr val="tx1"/>
                </a:solidFill>
                <a:effectLst/>
                <a:latin typeface="Liberation Sans" panose="020B0604020202020204" pitchFamily="34" charset="0"/>
                <a:cs typeface="Times New Roman" panose="02020603050405020304" pitchFamily="18" charset="0"/>
              </a:rPr>
              <a:t> EACEA </a:t>
            </a:r>
            <a:r>
              <a:rPr lang="de-DE" sz="1100" kern="1200" dirty="0" err="1">
                <a:solidFill>
                  <a:schemeClr val="tx1"/>
                </a:solidFill>
                <a:effectLst/>
                <a:latin typeface="Liberation Sans" panose="020B0604020202020204" pitchFamily="34" charset="0"/>
                <a:cs typeface="Times New Roman" panose="02020603050405020304" pitchFamily="18" charset="0"/>
              </a:rPr>
              <a:t>can</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be</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held</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responsible</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for</a:t>
            </a:r>
            <a:r>
              <a:rPr lang="de-DE" sz="1100" kern="1200" dirty="0">
                <a:solidFill>
                  <a:schemeClr val="tx1"/>
                </a:solidFill>
                <a:effectLst/>
                <a:latin typeface="Liberation Sans" panose="020B0604020202020204" pitchFamily="34" charset="0"/>
                <a:cs typeface="Times New Roman" panose="02020603050405020304" pitchFamily="18" charset="0"/>
              </a:rPr>
              <a:t> </a:t>
            </a:r>
            <a:r>
              <a:rPr lang="de-DE" sz="1100" kern="1200" dirty="0" err="1">
                <a:solidFill>
                  <a:schemeClr val="tx1"/>
                </a:solidFill>
                <a:effectLst/>
                <a:latin typeface="Liberation Sans" panose="020B0604020202020204" pitchFamily="34" charset="0"/>
                <a:cs typeface="Times New Roman" panose="02020603050405020304" pitchFamily="18" charset="0"/>
              </a:rPr>
              <a:t>them</a:t>
            </a:r>
            <a:r>
              <a:rPr lang="de-DE" sz="1100" kern="1200" dirty="0">
                <a:solidFill>
                  <a:schemeClr val="tx1"/>
                </a:solidFill>
                <a:effectLst/>
                <a:latin typeface="Liberation Sans" panose="020B0604020202020204" pitchFamily="34" charset="0"/>
                <a:cs typeface="Times New Roman" panose="02020603050405020304" pitchFamily="18" charset="0"/>
              </a:rPr>
              <a:t>.</a:t>
            </a:r>
          </a:p>
        </p:txBody>
      </p:sp>
      <p:pic>
        <p:nvPicPr>
          <p:cNvPr id="6" name="Grafik 5" descr="Ein Bild, das Text enthält.&#10;&#10;Automatisch generierte Beschreibung">
            <a:extLst>
              <a:ext uri="{FF2B5EF4-FFF2-40B4-BE49-F238E27FC236}">
                <a16:creationId xmlns:a16="http://schemas.microsoft.com/office/drawing/2014/main" id="{710E1A5B-584C-22BA-2CF8-7E4E3E0DE944}"/>
              </a:ext>
            </a:extLst>
          </p:cNvPr>
          <p:cNvPicPr>
            <a:picLocks noChangeAspect="1"/>
          </p:cNvPicPr>
          <p:nvPr userDrawn="1"/>
        </p:nvPicPr>
        <p:blipFill>
          <a:blip r:embed="rId6"/>
          <a:stretch>
            <a:fillRect/>
          </a:stretch>
        </p:blipFill>
        <p:spPr>
          <a:xfrm>
            <a:off x="379537" y="3641845"/>
            <a:ext cx="2266755" cy="473816"/>
          </a:xfrm>
          <a:prstGeom prst="rect">
            <a:avLst/>
          </a:prstGeom>
        </p:spPr>
      </p:pic>
    </p:spTree>
    <p:extLst>
      <p:ext uri="{BB962C8B-B14F-4D97-AF65-F5344CB8AC3E}">
        <p14:creationId xmlns:p14="http://schemas.microsoft.com/office/powerpoint/2010/main" val="34130409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empty">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35323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with title">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9349F3F6-F505-6054-B5D3-09B5D9865D7C}"/>
              </a:ext>
            </a:extLst>
          </p:cNvPr>
          <p:cNvSpPr>
            <a:spLocks noGrp="1"/>
          </p:cNvSpPr>
          <p:nvPr>
            <p:ph type="title" hasCustomPrompt="1"/>
          </p:nvPr>
        </p:nvSpPr>
        <p:spPr>
          <a:xfrm>
            <a:off x="391881" y="255796"/>
            <a:ext cx="9474672" cy="678994"/>
          </a:xfrm>
        </p:spPr>
        <p:txBody>
          <a:bodyPr>
            <a:normAutofit/>
          </a:bodyPr>
          <a:lstStyle>
            <a:lvl1pPr>
              <a:defRPr lang="de-DE" sz="4000" kern="1200" dirty="0">
                <a:solidFill>
                  <a:srgbClr val="0B7940"/>
                </a:solidFill>
                <a:latin typeface="Liberation Sans"/>
                <a:ea typeface="+mj-ea"/>
                <a:cs typeface="+mj-cs"/>
              </a:defRPr>
            </a:lvl1pPr>
          </a:lstStyle>
          <a:p>
            <a:r>
              <a:rPr lang="de-DE" dirty="0"/>
              <a:t>Title</a:t>
            </a:r>
          </a:p>
        </p:txBody>
      </p:sp>
    </p:spTree>
    <p:extLst>
      <p:ext uri="{BB962C8B-B14F-4D97-AF65-F5344CB8AC3E}">
        <p14:creationId xmlns:p14="http://schemas.microsoft.com/office/powerpoint/2010/main" val="33542084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71D0182-FA80-72F6-62C8-476EA7DF256F}"/>
              </a:ext>
            </a:extLst>
          </p:cNvPr>
          <p:cNvSpPr>
            <a:spLocks noGrp="1"/>
          </p:cNvSpPr>
          <p:nvPr>
            <p:ph type="title"/>
          </p:nvPr>
        </p:nvSpPr>
        <p:spPr/>
        <p:txBody>
          <a:bodyPr>
            <a:normAutofit/>
          </a:bodyPr>
          <a:lstStyle>
            <a:lvl1pPr>
              <a:defRPr lang="de-DE" sz="4000" kern="1200" dirty="0">
                <a:solidFill>
                  <a:srgbClr val="0B7940"/>
                </a:solidFill>
                <a:latin typeface="Liberation Sans"/>
                <a:ea typeface="+mj-ea"/>
                <a:cs typeface="+mj-cs"/>
              </a:defRPr>
            </a:lvl1pPr>
          </a:lstStyle>
          <a:p>
            <a:r>
              <a:rPr lang="de-DE" dirty="0"/>
              <a:t>Mastertitelformat bearbeiten</a:t>
            </a:r>
          </a:p>
        </p:txBody>
      </p:sp>
      <p:sp>
        <p:nvSpPr>
          <p:cNvPr id="3" name="Inhaltsplatzhalter 2">
            <a:extLst>
              <a:ext uri="{FF2B5EF4-FFF2-40B4-BE49-F238E27FC236}">
                <a16:creationId xmlns:a16="http://schemas.microsoft.com/office/drawing/2014/main" id="{CEE7E6E6-0EA8-9E2B-CFB7-ABE02A8DEA2B}"/>
              </a:ext>
            </a:extLst>
          </p:cNvPr>
          <p:cNvSpPr>
            <a:spLocks noGrp="1"/>
          </p:cNvSpPr>
          <p:nvPr>
            <p:ph sz="half" idx="1"/>
          </p:nvPr>
        </p:nvSpPr>
        <p:spPr>
          <a:xfrm>
            <a:off x="838200" y="1825625"/>
            <a:ext cx="5181600" cy="4351338"/>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Inhaltsplatzhalter 3">
            <a:extLst>
              <a:ext uri="{FF2B5EF4-FFF2-40B4-BE49-F238E27FC236}">
                <a16:creationId xmlns:a16="http://schemas.microsoft.com/office/drawing/2014/main" id="{01834DAE-09FA-EEFA-0CDD-900F788AD9F8}"/>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9816922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4ABE4F-E417-571D-7245-993487177587}"/>
              </a:ext>
            </a:extLst>
          </p:cNvPr>
          <p:cNvSpPr>
            <a:spLocks noGrp="1"/>
          </p:cNvSpPr>
          <p:nvPr>
            <p:ph type="title"/>
          </p:nvPr>
        </p:nvSpPr>
        <p:spPr>
          <a:xfrm>
            <a:off x="839788" y="365125"/>
            <a:ext cx="10515600" cy="1325563"/>
          </a:xfrm>
        </p:spPr>
        <p:txBody>
          <a:bodyPr>
            <a:normAutofit/>
          </a:bodyPr>
          <a:lstStyle>
            <a:lvl1pPr>
              <a:defRPr lang="de-DE" sz="4000" kern="1200" dirty="0">
                <a:solidFill>
                  <a:srgbClr val="0B7940"/>
                </a:solidFill>
                <a:latin typeface="Liberation Sans"/>
                <a:ea typeface="+mj-ea"/>
                <a:cs typeface="+mj-cs"/>
              </a:defRPr>
            </a:lvl1pPr>
          </a:lstStyle>
          <a:p>
            <a:r>
              <a:rPr lang="de-DE" dirty="0"/>
              <a:t>Mastertitelformat bearbeiten</a:t>
            </a:r>
          </a:p>
        </p:txBody>
      </p:sp>
      <p:sp>
        <p:nvSpPr>
          <p:cNvPr id="3" name="Textplatzhalter 2">
            <a:extLst>
              <a:ext uri="{FF2B5EF4-FFF2-40B4-BE49-F238E27FC236}">
                <a16:creationId xmlns:a16="http://schemas.microsoft.com/office/drawing/2014/main" id="{6E105081-092F-5313-EC66-A565A1E86D8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20E7E5F4-2F33-52A6-E856-99275FAC078D}"/>
              </a:ext>
            </a:extLst>
          </p:cNvPr>
          <p:cNvSpPr>
            <a:spLocks noGrp="1"/>
          </p:cNvSpPr>
          <p:nvPr>
            <p:ph sz="half" idx="2"/>
          </p:nvPr>
        </p:nvSpPr>
        <p:spPr>
          <a:xfrm>
            <a:off x="839788" y="2505075"/>
            <a:ext cx="5157787" cy="3684588"/>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5" name="Textplatzhalter 4">
            <a:extLst>
              <a:ext uri="{FF2B5EF4-FFF2-40B4-BE49-F238E27FC236}">
                <a16:creationId xmlns:a16="http://schemas.microsoft.com/office/drawing/2014/main" id="{37099890-D6C2-47DF-5C2F-39FED536C41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D2056FAC-B72B-4BC5-A6FE-9D6D0DF94B6F}"/>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8870773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image" Target="../media/image6.png"/><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 Id="rId14" Type="http://schemas.openxmlformats.org/officeDocument/2006/relationships/image" Target="../media/image5.png"/></Relationships>
</file>

<file path=ppt/slideMasters/slideMaster1.xml><?xml version="1.0" encoding="utf-8"?>
<p:sldMaster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bg>
      <p:bgPr>
        <a:gradFill>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gradFill>
        <a:effectLst/>
      </p:bgPr>
    </p:bg>
    <p:spTree>
      <p:nvGrpSpPr>
        <p:cNvPr id="1" name=""/>
        <p:cNvGrpSpPr/>
        <p:nvPr/>
      </p:nvGrpSpPr>
      <p:grpSpPr>
        <a:xfrm>
          <a:off x="0" y="0"/>
          <a:ext cx="0" cy="0"/>
          <a:chOff x="0" y="0"/>
          <a:chExt cx="0" cy="0"/>
        </a:xfrm>
      </p:grpSpPr>
      <p:sp>
        <p:nvSpPr>
          <p:cNvPr id="14" name="Rechteck 13">
            <a:extLst>
              <a:ext uri="{FF2B5EF4-FFF2-40B4-BE49-F238E27FC236}">
                <a16:creationId xmlns:a16="http://schemas.microsoft.com/office/drawing/2014/main" id="{89A3A9F4-8DD6-6655-4F0F-C1B101BF1047}"/>
              </a:ext>
            </a:extLst>
          </p:cNvPr>
          <p:cNvSpPr/>
          <p:nvPr userDrawn="1"/>
        </p:nvSpPr>
        <p:spPr>
          <a:xfrm>
            <a:off x="1" y="6041318"/>
            <a:ext cx="12192000" cy="816682"/>
          </a:xfrm>
          <a:prstGeom prst="rect">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16200000" scaled="1"/>
            <a:tileRect/>
          </a:gradFill>
          <a:ln w="28575">
            <a:solidFill>
              <a:srgbClr val="0B79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platzhalter 1">
            <a:extLst>
              <a:ext uri="{FF2B5EF4-FFF2-40B4-BE49-F238E27FC236}">
                <a16:creationId xmlns:a16="http://schemas.microsoft.com/office/drawing/2014/main" id="{DBD302EC-AFD9-1119-04B1-06DCC1ACCB2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dirty="0"/>
              <a:t>Mastertitelformat bearbeiten</a:t>
            </a:r>
          </a:p>
        </p:txBody>
      </p:sp>
      <p:sp>
        <p:nvSpPr>
          <p:cNvPr id="3" name="Textplatzhalter 2">
            <a:extLst>
              <a:ext uri="{FF2B5EF4-FFF2-40B4-BE49-F238E27FC236}">
                <a16:creationId xmlns:a16="http://schemas.microsoft.com/office/drawing/2014/main" id="{E58A9C20-5789-CC75-877A-897B09711B1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pic>
        <p:nvPicPr>
          <p:cNvPr id="8" name="Grafik 7">
            <a:extLst>
              <a:ext uri="{FF2B5EF4-FFF2-40B4-BE49-F238E27FC236}">
                <a16:creationId xmlns:a16="http://schemas.microsoft.com/office/drawing/2014/main" id="{1D3A75EA-C294-ECD8-522E-A61C43988D09}"/>
              </a:ext>
            </a:extLst>
          </p:cNvPr>
          <p:cNvPicPr>
            <a:picLocks noChangeAspect="1"/>
          </p:cNvPicPr>
          <p:nvPr userDrawn="1"/>
        </p:nvPicPr>
        <p:blipFill>
          <a:blip r:embed="rId10">
            <a:clrChange>
              <a:clrFrom>
                <a:srgbClr val="FFFFFF"/>
              </a:clrFrom>
              <a:clrTo>
                <a:srgbClr val="FFFFFF">
                  <a:alpha val="0"/>
                </a:srgbClr>
              </a:clrTo>
            </a:clrChange>
          </a:blip>
          <a:stretch>
            <a:fillRect/>
          </a:stretch>
        </p:blipFill>
        <p:spPr>
          <a:xfrm>
            <a:off x="2370382" y="6231144"/>
            <a:ext cx="793772" cy="491063"/>
          </a:xfrm>
          <a:prstGeom prst="rect">
            <a:avLst/>
          </a:prstGeom>
        </p:spPr>
      </p:pic>
      <p:pic>
        <p:nvPicPr>
          <p:cNvPr id="9" name="Grafik 8">
            <a:extLst>
              <a:ext uri="{FF2B5EF4-FFF2-40B4-BE49-F238E27FC236}">
                <a16:creationId xmlns:a16="http://schemas.microsoft.com/office/drawing/2014/main" id="{BE564737-9989-E817-57E2-8C242B285E1F}"/>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3938943" y="6265476"/>
            <a:ext cx="1145062" cy="354521"/>
          </a:xfrm>
          <a:prstGeom prst="rect">
            <a:avLst/>
          </a:prstGeom>
        </p:spPr>
      </p:pic>
      <p:pic>
        <p:nvPicPr>
          <p:cNvPr id="10" name="Grafik 9">
            <a:extLst>
              <a:ext uri="{FF2B5EF4-FFF2-40B4-BE49-F238E27FC236}">
                <a16:creationId xmlns:a16="http://schemas.microsoft.com/office/drawing/2014/main" id="{B7577D5B-CB07-FDBB-A8E6-1D9902C1CD19}"/>
              </a:ext>
            </a:extLst>
          </p:cNvPr>
          <p:cNvPicPr>
            <a:picLocks noChangeAspect="1"/>
          </p:cNvPicPr>
          <p:nvPr userDrawn="1"/>
        </p:nvPicPr>
        <p:blipFill>
          <a:blip r:embed="rId12"/>
          <a:stretch>
            <a:fillRect/>
          </a:stretch>
        </p:blipFill>
        <p:spPr>
          <a:xfrm>
            <a:off x="5761463" y="6387606"/>
            <a:ext cx="861498" cy="189822"/>
          </a:xfrm>
          <a:prstGeom prst="rect">
            <a:avLst/>
          </a:prstGeom>
        </p:spPr>
      </p:pic>
      <p:pic>
        <p:nvPicPr>
          <p:cNvPr id="11" name="Grafik 10" descr="Ein Bild, das Text enthält.&#10;&#10;Automatisch generierte Beschreibung">
            <a:extLst>
              <a:ext uri="{FF2B5EF4-FFF2-40B4-BE49-F238E27FC236}">
                <a16:creationId xmlns:a16="http://schemas.microsoft.com/office/drawing/2014/main" id="{67C77C99-3318-3B95-E2D0-2F8D24985D21}"/>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7680527" y="6211665"/>
            <a:ext cx="423056" cy="646335"/>
          </a:xfrm>
          <a:prstGeom prst="rect">
            <a:avLst/>
          </a:prstGeom>
        </p:spPr>
      </p:pic>
      <p:pic>
        <p:nvPicPr>
          <p:cNvPr id="12" name="Grafik 11">
            <a:extLst>
              <a:ext uri="{FF2B5EF4-FFF2-40B4-BE49-F238E27FC236}">
                <a16:creationId xmlns:a16="http://schemas.microsoft.com/office/drawing/2014/main" id="{44E72490-D726-6602-FD8C-C197151A14D3}"/>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9315336" y="6134128"/>
            <a:ext cx="503065" cy="601273"/>
          </a:xfrm>
          <a:prstGeom prst="rect">
            <a:avLst/>
          </a:prstGeom>
        </p:spPr>
      </p:pic>
      <p:pic>
        <p:nvPicPr>
          <p:cNvPr id="13" name="Grafik 12">
            <a:extLst>
              <a:ext uri="{FF2B5EF4-FFF2-40B4-BE49-F238E27FC236}">
                <a16:creationId xmlns:a16="http://schemas.microsoft.com/office/drawing/2014/main" id="{82AB799A-2CCF-F46E-E717-9DC4CF645C1D}"/>
              </a:ext>
            </a:extLst>
          </p:cNvPr>
          <p:cNvPicPr>
            <a:picLocks noChangeAspect="1"/>
          </p:cNvPicPr>
          <p:nvPr userDrawn="1"/>
        </p:nvPicPr>
        <p:blipFill>
          <a:blip r:embed="rId15"/>
          <a:stretch>
            <a:fillRect/>
          </a:stretch>
        </p:blipFill>
        <p:spPr>
          <a:xfrm>
            <a:off x="10700105" y="6231144"/>
            <a:ext cx="894027" cy="416708"/>
          </a:xfrm>
          <a:prstGeom prst="rect">
            <a:avLst/>
          </a:prstGeom>
        </p:spPr>
      </p:pic>
      <p:pic>
        <p:nvPicPr>
          <p:cNvPr id="6" name="Grafik 5" descr="Ein Bild, das Text enthält.&#10;&#10;Automatisch generierte Beschreibung">
            <a:extLst>
              <a:ext uri="{FF2B5EF4-FFF2-40B4-BE49-F238E27FC236}">
                <a16:creationId xmlns:a16="http://schemas.microsoft.com/office/drawing/2014/main" id="{2D8BC87D-F73C-1C81-BB06-FB379C18ABB7}"/>
              </a:ext>
            </a:extLst>
          </p:cNvPr>
          <p:cNvPicPr>
            <a:picLocks noChangeAspect="1"/>
          </p:cNvPicPr>
          <p:nvPr userDrawn="1"/>
        </p:nvPicPr>
        <p:blipFill>
          <a:blip r:embed="rId16"/>
          <a:stretch>
            <a:fillRect/>
          </a:stretch>
        </p:blipFill>
        <p:spPr>
          <a:xfrm>
            <a:off x="438996" y="6265476"/>
            <a:ext cx="1492391" cy="311952"/>
          </a:xfrm>
          <a:prstGeom prst="rect">
            <a:avLst/>
          </a:prstGeom>
        </p:spPr>
      </p:pic>
    </p:spTree>
    <p:extLst>
      <p:ext uri="{BB962C8B-B14F-4D97-AF65-F5344CB8AC3E}">
        <p14:creationId xmlns:p14="http://schemas.microsoft.com/office/powerpoint/2010/main" val="18878519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51" r:id="rId4"/>
    <p:sldLayoutId id="2147483655" r:id="rId5"/>
    <p:sldLayoutId id="2147483672" r:id="rId6"/>
    <p:sldLayoutId id="2147483652" r:id="rId7"/>
    <p:sldLayoutId id="2147483653" r:id="rId8"/>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png"/><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3.xml"/><Relationship Id="rId5" Type="http://schemas.openxmlformats.org/officeDocument/2006/relationships/hyperlink" Target="https://wedocs.unep.org/bitstream/handle/20.500.11822/23023/efficiency_forestry_kenya_summary.pdf?sequence=1" TargetMode="External"/><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3.xml"/><Relationship Id="rId6" Type="http://schemas.openxmlformats.org/officeDocument/2006/relationships/hyperlink" Target="https://wedocs.unep.org/bitstream/handle/20.500.11822/23023/efficiency_forestry_kenya_summary.pdf?sequence=1" TargetMode="External"/><Relationship Id="rId5" Type="http://schemas.openxmlformats.org/officeDocument/2006/relationships/image" Target="../media/image32.png"/><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3.xml"/><Relationship Id="rId4" Type="http://schemas.openxmlformats.org/officeDocument/2006/relationships/hyperlink" Target="https://wedocs.unep.org/bitstream/handle/20.500.11822/23023/efficiency_forestry_kenya_summary.pdf?sequence=1" TargetMode="External"/></Relationships>
</file>

<file path=ppt/slides/_rels/slide13.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16.svg"/><Relationship Id="rId7" Type="http://schemas.openxmlformats.org/officeDocument/2006/relationships/image" Target="../media/image36.svg"/><Relationship Id="rId2" Type="http://schemas.openxmlformats.org/officeDocument/2006/relationships/image" Target="../media/image15.png"/><Relationship Id="rId1" Type="http://schemas.openxmlformats.org/officeDocument/2006/relationships/slideLayout" Target="../slideLayouts/slideLayout3.xml"/><Relationship Id="rId6" Type="http://schemas.openxmlformats.org/officeDocument/2006/relationships/image" Target="../media/image35.png"/><Relationship Id="rId5" Type="http://schemas.openxmlformats.org/officeDocument/2006/relationships/image" Target="../media/image34.svg"/><Relationship Id="rId4" Type="http://schemas.openxmlformats.org/officeDocument/2006/relationships/image" Target="../media/image33.png"/><Relationship Id="rId9" Type="http://schemas.openxmlformats.org/officeDocument/2006/relationships/image" Target="../media/image38.svg"/></Relationships>
</file>

<file path=ppt/slides/_rels/slide14.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3.xml"/><Relationship Id="rId5" Type="http://schemas.openxmlformats.org/officeDocument/2006/relationships/image" Target="../media/image40.svg"/><Relationship Id="rId4" Type="http://schemas.openxmlformats.org/officeDocument/2006/relationships/image" Target="../media/image39.png"/></Relationships>
</file>

<file path=ppt/slides/_rels/slide16.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svg"/><Relationship Id="rId7" Type="http://schemas.openxmlformats.org/officeDocument/2006/relationships/image" Target="../media/image20.svg"/><Relationship Id="rId2" Type="http://schemas.openxmlformats.org/officeDocument/2006/relationships/image" Target="../media/image15.png"/><Relationship Id="rId1" Type="http://schemas.openxmlformats.org/officeDocument/2006/relationships/slideLayout" Target="../slideLayouts/slideLayout3.xml"/><Relationship Id="rId6" Type="http://schemas.openxmlformats.org/officeDocument/2006/relationships/image" Target="../media/image19.png"/><Relationship Id="rId5" Type="http://schemas.openxmlformats.org/officeDocument/2006/relationships/image" Target="../media/image18.svg"/><Relationship Id="rId4" Type="http://schemas.openxmlformats.org/officeDocument/2006/relationships/image" Target="../media/image17.png"/><Relationship Id="rId9" Type="http://schemas.openxmlformats.org/officeDocument/2006/relationships/hyperlink" Target="https://www.mckinsey.com/industries/packaging-and-paper/our-insights/data-the-next-wave-in-forestry-productivity"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3.xml"/><Relationship Id="rId4" Type="http://schemas.openxmlformats.org/officeDocument/2006/relationships/hyperlink" Target="https://www.mckinsey.com/industries/packaging-and-paper/our-insights/data-the-next-wave-in-forestry-productivity"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hyperlink" Target="https://remsoft.com/blog/digitizing-forest-operations-four-ways-to-improve-efficiency-and-visibility/" TargetMode="External"/><Relationship Id="rId3" Type="http://schemas.openxmlformats.org/officeDocument/2006/relationships/image" Target="../media/image16.svg"/><Relationship Id="rId7" Type="http://schemas.openxmlformats.org/officeDocument/2006/relationships/image" Target="../media/image25.svg"/><Relationship Id="rId2" Type="http://schemas.openxmlformats.org/officeDocument/2006/relationships/image" Target="../media/image15.pn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sv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3.xml"/><Relationship Id="rId4" Type="http://schemas.openxmlformats.org/officeDocument/2006/relationships/hyperlink" Target="https://remsoft.com/blog/digitizing-forest-operations-four-ways-to-improve-efficiency-and-visibility/"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s://wedocs.unep.org/bitstream/handle/20.500.11822/23023/efficiency_forestry_kenya_summary.pdf?sequence=1" TargetMode="External"/><Relationship Id="rId3" Type="http://schemas.openxmlformats.org/officeDocument/2006/relationships/image" Target="../media/image16.svg"/><Relationship Id="rId7" Type="http://schemas.openxmlformats.org/officeDocument/2006/relationships/image" Target="../media/image29.svg"/><Relationship Id="rId2" Type="http://schemas.openxmlformats.org/officeDocument/2006/relationships/image" Target="../media/image15.png"/><Relationship Id="rId1" Type="http://schemas.openxmlformats.org/officeDocument/2006/relationships/slideLayout" Target="../slideLayouts/slideLayout3.xml"/><Relationship Id="rId6" Type="http://schemas.openxmlformats.org/officeDocument/2006/relationships/image" Target="../media/image28.png"/><Relationship Id="rId5" Type="http://schemas.openxmlformats.org/officeDocument/2006/relationships/image" Target="../media/image27.svg"/><Relationship Id="rId4" Type="http://schemas.openxmlformats.org/officeDocument/2006/relationships/image" Target="../media/image26.png"/></Relationships>
</file>

<file path=ppt/slides/slide1.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1"/>
          <p:cNvSpPr txBox="1">
            <a:spLocks/>
          </p:cNvSpPr>
          <p:nvPr/>
        </p:nvSpPr>
        <p:spPr>
          <a:xfrm>
            <a:off x="1127618" y="2971801"/>
            <a:ext cx="9936764" cy="204608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7000"/>
              </a:lnSpc>
              <a:spcBef>
                <a:spcPts val="1000"/>
              </a:spcBef>
            </a:pPr>
            <a:br>
              <a:rPr lang="de-DE" sz="3600" b="1" dirty="0">
                <a:solidFill>
                  <a:srgbClr val="0B7940"/>
                </a:solidFill>
                <a:latin typeface="Liberation Sans" panose="020B0604020202020204" pitchFamily="34" charset="0"/>
                <a:ea typeface="Liberation Sans" panose="020B0604020202020204" pitchFamily="34" charset="0"/>
                <a:cs typeface="Liberation Sans" panose="020B0604020202020204" pitchFamily="34" charset="0"/>
              </a:rPr>
            </a:br>
            <a:endParaRPr lang="de-DE" sz="4800" b="1" dirty="0">
              <a:solidFill>
                <a:srgbClr val="0B7940"/>
              </a:solidFill>
              <a:latin typeface="Liberation Sans" panose="020B0604020202020204" pitchFamily="34" charset="0"/>
              <a:ea typeface="Liberation Sans" panose="020B0604020202020204" pitchFamily="34" charset="0"/>
              <a:cs typeface="Liberation Sans" panose="020B0604020202020204" pitchFamily="34" charset="0"/>
            </a:endParaRPr>
          </a:p>
        </p:txBody>
      </p:sp>
      <p:pic>
        <p:nvPicPr>
          <p:cNvPr id="13" name="Grafik 12" descr="Ein Bild, das Schrift, Grafiken, Logo, Symbol enthält.&#10;&#10;Automatisch generierte Beschreibung">
            <a:extLst>
              <a:ext uri="{FF2B5EF4-FFF2-40B4-BE49-F238E27FC236}">
                <a16:creationId xmlns:a16="http://schemas.microsoft.com/office/drawing/2014/main" id="{AEEE4A3B-441E-A4C5-12CC-FDFFB41B3F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963" y="760264"/>
            <a:ext cx="6953980" cy="4172388"/>
          </a:xfrm>
          <a:prstGeom prst="rect">
            <a:avLst/>
          </a:prstGeom>
        </p:spPr>
      </p:pic>
      <p:pic>
        <p:nvPicPr>
          <p:cNvPr id="14" name="Grafik 13">
            <a:extLst>
              <a:ext uri="{FF2B5EF4-FFF2-40B4-BE49-F238E27FC236}">
                <a16:creationId xmlns:a16="http://schemas.microsoft.com/office/drawing/2014/main" id="{F7512108-C425-A69C-8F69-FFFC1F79614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06943" y="4229167"/>
            <a:ext cx="2089785" cy="734060"/>
          </a:xfrm>
          <a:prstGeom prst="rect">
            <a:avLst/>
          </a:prstGeom>
          <a:noFill/>
          <a:ln>
            <a:noFill/>
          </a:ln>
        </p:spPr>
      </p:pic>
      <p:sp>
        <p:nvSpPr>
          <p:cNvPr id="15" name="Textfeld 2">
            <a:extLst>
              <a:ext uri="{FF2B5EF4-FFF2-40B4-BE49-F238E27FC236}">
                <a16:creationId xmlns:a16="http://schemas.microsoft.com/office/drawing/2014/main" id="{1333E73C-6536-0B7A-4005-18841EA044FD}"/>
              </a:ext>
            </a:extLst>
          </p:cNvPr>
          <p:cNvSpPr txBox="1">
            <a:spLocks noChangeArrowheads="1"/>
          </p:cNvSpPr>
          <p:nvPr/>
        </p:nvSpPr>
        <p:spPr bwMode="auto">
          <a:xfrm>
            <a:off x="6953980" y="5230581"/>
            <a:ext cx="4897786" cy="500902"/>
          </a:xfrm>
          <a:prstGeom prst="rect">
            <a:avLst/>
          </a:prstGeom>
          <a:noFill/>
          <a:ln w="9525">
            <a:noFill/>
            <a:miter lim="800000"/>
            <a:headEnd/>
            <a:tailEnd/>
          </a:ln>
        </p:spPr>
        <p:txBody>
          <a:bodyPr rot="0" vert="horz" wrap="square" lIns="91440" tIns="45720" rIns="91440" bIns="45720" anchor="t" anchorCtr="0">
            <a:noAutofit/>
          </a:bodyPr>
          <a:lstStyle/>
          <a:p>
            <a:pPr>
              <a:lnSpc>
                <a:spcPct val="107000"/>
              </a:lnSpc>
              <a:spcAft>
                <a:spcPts val="800"/>
              </a:spcAft>
            </a:pPr>
            <a:r>
              <a:rPr lang="en-GB" sz="1000" dirty="0">
                <a:effectLst/>
                <a:latin typeface="Liberation Sans" panose="020B0604020202020204" pitchFamily="34" charset="0"/>
                <a:ea typeface="Calibri" panose="020F0502020204030204" pitchFamily="34" charset="0"/>
                <a:cs typeface="Times New Roman" panose="02020603050405020304" pitchFamily="18" charset="0"/>
              </a:rPr>
              <a:t>Alle Ergebnisse von </a:t>
            </a:r>
            <a:r>
              <a:rPr lang="en-GB" sz="1000" dirty="0" err="1">
                <a:effectLst/>
                <a:latin typeface="Liberation Sans" panose="020B0604020202020204" pitchFamily="34" charset="0"/>
                <a:ea typeface="Calibri" panose="020F0502020204030204" pitchFamily="34" charset="0"/>
                <a:cs typeface="Times New Roman" panose="02020603050405020304" pitchFamily="18" charset="0"/>
              </a:rPr>
              <a:t>EcoGreen </a:t>
            </a:r>
            <a:r>
              <a:rPr lang="en-GB" sz="1000" dirty="0">
                <a:effectLst/>
                <a:latin typeface="Liberation Sans" panose="020B0604020202020204" pitchFamily="34" charset="0"/>
                <a:ea typeface="Calibri" panose="020F0502020204030204" pitchFamily="34" charset="0"/>
                <a:cs typeface="Times New Roman" panose="02020603050405020304" pitchFamily="18" charset="0"/>
              </a:rPr>
              <a:t>sind lizenziert unter CC BY-SA 4.0. </a:t>
            </a:r>
            <a:br>
              <a:rPr lang="de-DE" sz="1000" dirty="0">
                <a:latin typeface="Liberation Sans" panose="020B0604020202020204" pitchFamily="34" charset="0"/>
                <a:ea typeface="Calibri" panose="020F0502020204030204" pitchFamily="34" charset="0"/>
                <a:cs typeface="Times New Roman" panose="02020603050405020304" pitchFamily="18" charset="0"/>
              </a:rPr>
            </a:br>
            <a:r>
              <a:rPr lang="en-GB" sz="1000" dirty="0">
                <a:effectLst/>
                <a:latin typeface="Liberation Sans" panose="020B0604020202020204" pitchFamily="34" charset="0"/>
                <a:ea typeface="Calibri" panose="020F0502020204030204" pitchFamily="34" charset="0"/>
                <a:cs typeface="Times New Roman" panose="02020603050405020304" pitchFamily="18" charset="0"/>
              </a:rPr>
              <a:t>Eine Kopie dieser Lizenz finden Sie unter https://creativecommons.org/licenses/by-sa/4.0.</a:t>
            </a:r>
            <a:endParaRPr lang="de-DE" sz="1000" dirty="0">
              <a:effectLst/>
              <a:latin typeface="Liberation Sans" panose="020B0604020202020204" pitchFamily="34" charset="0"/>
              <a:ea typeface="Calibri" panose="020F0502020204030204" pitchFamily="34" charset="0"/>
              <a:cs typeface="Times New Roman" panose="02020603050405020304" pitchFamily="18" charset="0"/>
            </a:endParaRPr>
          </a:p>
        </p:txBody>
      </p:sp>
      <p:pic>
        <p:nvPicPr>
          <p:cNvPr id="16" name="Grafik 15" descr="Ein Bild, das Text enthält.&#10;&#10;Automatisch generierte Beschreibung">
            <a:extLst>
              <a:ext uri="{FF2B5EF4-FFF2-40B4-BE49-F238E27FC236}">
                <a16:creationId xmlns:a16="http://schemas.microsoft.com/office/drawing/2014/main" id="{C32EFF2D-B7DD-1A4A-4859-5CB613AD80B8}"/>
              </a:ext>
            </a:extLst>
          </p:cNvPr>
          <p:cNvPicPr>
            <a:picLocks noChangeAspect="1"/>
          </p:cNvPicPr>
          <p:nvPr/>
        </p:nvPicPr>
        <p:blipFill>
          <a:blip r:embed="rId4"/>
          <a:stretch>
            <a:fillRect/>
          </a:stretch>
        </p:blipFill>
        <p:spPr>
          <a:xfrm>
            <a:off x="7006943" y="2011797"/>
            <a:ext cx="2548002" cy="532604"/>
          </a:xfrm>
          <a:prstGeom prst="rect">
            <a:avLst/>
          </a:prstGeom>
        </p:spPr>
      </p:pic>
      <p:sp>
        <p:nvSpPr>
          <p:cNvPr id="17" name="Textfeld 16">
            <a:extLst>
              <a:ext uri="{FF2B5EF4-FFF2-40B4-BE49-F238E27FC236}">
                <a16:creationId xmlns:a16="http://schemas.microsoft.com/office/drawing/2014/main" id="{2A6F3768-D02D-6922-D9CA-8430C1038575}"/>
              </a:ext>
            </a:extLst>
          </p:cNvPr>
          <p:cNvSpPr txBox="1"/>
          <p:nvPr/>
        </p:nvSpPr>
        <p:spPr>
          <a:xfrm>
            <a:off x="6953980" y="2721114"/>
            <a:ext cx="4664164" cy="707886"/>
          </a:xfrm>
          <a:prstGeom prst="rect">
            <a:avLst/>
          </a:prstGeom>
          <a:noFill/>
        </p:spPr>
        <p:txBody>
          <a:bodyPr wrap="square">
            <a:spAutoFit/>
          </a:bodyPr>
          <a:lstStyle/>
          <a:p>
            <a:r>
              <a:rPr lang="de-DE" sz="1000" kern="1200" dirty="0" err="1">
                <a:solidFill>
                  <a:schemeClr val="tx1"/>
                </a:solidFill>
                <a:effectLst/>
                <a:latin typeface="Liberation Sans" panose="020B0604020202020204" pitchFamily="34" charset="0"/>
                <a:cs typeface="Times New Roman" panose="02020603050405020304" pitchFamily="18" charset="0"/>
              </a:rPr>
              <a:t>Finanziert </a:t>
            </a:r>
            <a:r>
              <a:rPr lang="de-DE" sz="1000" kern="1200" dirty="0" err="1">
                <a:solidFill>
                  <a:schemeClr val="tx1"/>
                </a:solidFill>
                <a:effectLst/>
                <a:latin typeface="Liberation Sans" panose="020B0604020202020204" pitchFamily="34" charset="0"/>
                <a:cs typeface="Times New Roman" panose="02020603050405020304" pitchFamily="18" charset="0"/>
              </a:rPr>
              <a:t>von </a:t>
            </a:r>
            <a:r>
              <a:rPr lang="de-DE" sz="1000" kern="1200" dirty="0" err="1">
                <a:solidFill>
                  <a:schemeClr val="tx1"/>
                </a:solidFill>
                <a:effectLst/>
                <a:latin typeface="Liberation Sans" panose="020B0604020202020204" pitchFamily="34" charset="0"/>
                <a:cs typeface="Times New Roman" panose="02020603050405020304" pitchFamily="18" charset="0"/>
              </a:rPr>
              <a:t>der </a:t>
            </a:r>
            <a:r>
              <a:rPr lang="de-DE" sz="1000" kern="1200" dirty="0">
                <a:solidFill>
                  <a:schemeClr val="tx1"/>
                </a:solidFill>
                <a:effectLst/>
                <a:latin typeface="Liberation Sans" panose="020B0604020202020204" pitchFamily="34" charset="0"/>
                <a:cs typeface="Times New Roman" panose="02020603050405020304" pitchFamily="18" charset="0"/>
              </a:rPr>
              <a:t>Europäischen Union. Die </a:t>
            </a:r>
            <a:r>
              <a:rPr lang="de-DE" sz="1000" kern="1200" dirty="0" err="1">
                <a:solidFill>
                  <a:schemeClr val="tx1"/>
                </a:solidFill>
                <a:effectLst/>
                <a:latin typeface="Liberation Sans" panose="020B0604020202020204" pitchFamily="34" charset="0"/>
                <a:cs typeface="Times New Roman" panose="02020603050405020304" pitchFamily="18" charset="0"/>
              </a:rPr>
              <a:t>geäußerten </a:t>
            </a:r>
            <a:r>
              <a:rPr lang="de-DE" sz="1000" kern="1200" dirty="0">
                <a:solidFill>
                  <a:schemeClr val="tx1"/>
                </a:solidFill>
                <a:effectLst/>
                <a:latin typeface="Liberation Sans" panose="020B0604020202020204" pitchFamily="34" charset="0"/>
                <a:cs typeface="Times New Roman" panose="02020603050405020304" pitchFamily="18" charset="0"/>
              </a:rPr>
              <a:t>Ansichten und </a:t>
            </a:r>
            <a:r>
              <a:rPr lang="de-DE" sz="1000" kern="1200" dirty="0" err="1">
                <a:solidFill>
                  <a:schemeClr val="tx1"/>
                </a:solidFill>
                <a:effectLst/>
                <a:latin typeface="Liberation Sans" panose="020B0604020202020204" pitchFamily="34" charset="0"/>
                <a:cs typeface="Times New Roman" panose="02020603050405020304" pitchFamily="18" charset="0"/>
              </a:rPr>
              <a:t>Meinungen </a:t>
            </a:r>
            <a:r>
              <a:rPr lang="de-DE" sz="1000" kern="1200" dirty="0" err="1">
                <a:solidFill>
                  <a:schemeClr val="tx1"/>
                </a:solidFill>
                <a:effectLst/>
                <a:latin typeface="Liberation Sans" panose="020B0604020202020204" pitchFamily="34" charset="0"/>
                <a:cs typeface="Times New Roman" panose="02020603050405020304" pitchFamily="18" charset="0"/>
              </a:rPr>
              <a:t>sind </a:t>
            </a:r>
            <a:r>
              <a:rPr lang="de-DE" sz="1000" kern="1200" dirty="0" err="1">
                <a:solidFill>
                  <a:schemeClr val="tx1"/>
                </a:solidFill>
                <a:effectLst/>
                <a:latin typeface="Liberation Sans" panose="020B0604020202020204" pitchFamily="34" charset="0"/>
                <a:cs typeface="Times New Roman" panose="02020603050405020304" pitchFamily="18" charset="0"/>
              </a:rPr>
              <a:t>jedoch </a:t>
            </a:r>
            <a:r>
              <a:rPr lang="de-DE" sz="1000" kern="1200" dirty="0" err="1">
                <a:solidFill>
                  <a:schemeClr val="tx1"/>
                </a:solidFill>
                <a:effectLst/>
                <a:latin typeface="Liberation Sans" panose="020B0604020202020204" pitchFamily="34" charset="0"/>
                <a:cs typeface="Times New Roman" panose="02020603050405020304" pitchFamily="18" charset="0"/>
              </a:rPr>
              <a:t>ausschließlich </a:t>
            </a:r>
            <a:r>
              <a:rPr lang="de-DE" sz="1000" kern="1200" dirty="0" err="1">
                <a:solidFill>
                  <a:schemeClr val="tx1"/>
                </a:solidFill>
                <a:effectLst/>
                <a:latin typeface="Liberation Sans" panose="020B0604020202020204" pitchFamily="34" charset="0"/>
                <a:cs typeface="Times New Roman" panose="02020603050405020304" pitchFamily="18" charset="0"/>
              </a:rPr>
              <a:t>die </a:t>
            </a:r>
            <a:r>
              <a:rPr lang="de-DE" sz="1000" kern="1200" dirty="0" err="1">
                <a:solidFill>
                  <a:schemeClr val="tx1"/>
                </a:solidFill>
                <a:effectLst/>
                <a:latin typeface="Liberation Sans" panose="020B0604020202020204" pitchFamily="34" charset="0"/>
                <a:cs typeface="Times New Roman" panose="02020603050405020304" pitchFamily="18" charset="0"/>
              </a:rPr>
              <a:t>des </a:t>
            </a:r>
            <a:r>
              <a:rPr lang="de-DE" sz="1000" kern="1200" dirty="0">
                <a:solidFill>
                  <a:schemeClr val="tx1"/>
                </a:solidFill>
                <a:effectLst/>
                <a:latin typeface="Liberation Sans" panose="020B0604020202020204" pitchFamily="34" charset="0"/>
                <a:cs typeface="Times New Roman" panose="02020603050405020304" pitchFamily="18" charset="0"/>
              </a:rPr>
              <a:t>Autors/der</a:t>
            </a:r>
            <a:r>
              <a:rPr lang="de-DE" sz="1000" kern="1200" dirty="0" err="1">
                <a:solidFill>
                  <a:schemeClr val="tx1"/>
                </a:solidFill>
                <a:effectLst/>
                <a:latin typeface="Liberation Sans" panose="020B0604020202020204" pitchFamily="34" charset="0"/>
                <a:cs typeface="Times New Roman" panose="02020603050405020304" pitchFamily="18" charset="0"/>
              </a:rPr>
              <a:t> Autoren </a:t>
            </a:r>
            <a:r>
              <a:rPr lang="de-DE" sz="1000" kern="1200" dirty="0">
                <a:solidFill>
                  <a:schemeClr val="tx1"/>
                </a:solidFill>
                <a:effectLst/>
                <a:latin typeface="Liberation Sans" panose="020B0604020202020204" pitchFamily="34" charset="0"/>
                <a:cs typeface="Times New Roman" panose="02020603050405020304" pitchFamily="18" charset="0"/>
              </a:rPr>
              <a:t>und spiegeln nicht </a:t>
            </a:r>
            <a:r>
              <a:rPr lang="de-DE" sz="1000" kern="1200" dirty="0" err="1">
                <a:solidFill>
                  <a:schemeClr val="tx1"/>
                </a:solidFill>
                <a:effectLst/>
                <a:latin typeface="Liberation Sans" panose="020B0604020202020204" pitchFamily="34" charset="0"/>
                <a:cs typeface="Times New Roman" panose="02020603050405020304" pitchFamily="18" charset="0"/>
              </a:rPr>
              <a:t>unbedingt </a:t>
            </a:r>
            <a:r>
              <a:rPr lang="de-DE" sz="1000" kern="1200" dirty="0" err="1">
                <a:solidFill>
                  <a:schemeClr val="tx1"/>
                </a:solidFill>
                <a:effectLst/>
                <a:latin typeface="Liberation Sans" panose="020B0604020202020204" pitchFamily="34" charset="0"/>
                <a:cs typeface="Times New Roman" panose="02020603050405020304" pitchFamily="18" charset="0"/>
              </a:rPr>
              <a:t>die </a:t>
            </a:r>
            <a:r>
              <a:rPr lang="de-DE" sz="1000" kern="1200" dirty="0" err="1">
                <a:solidFill>
                  <a:schemeClr val="tx1"/>
                </a:solidFill>
                <a:effectLst/>
                <a:latin typeface="Liberation Sans" panose="020B0604020202020204" pitchFamily="34" charset="0"/>
                <a:cs typeface="Times New Roman" panose="02020603050405020304" pitchFamily="18" charset="0"/>
              </a:rPr>
              <a:t>der </a:t>
            </a:r>
            <a:r>
              <a:rPr lang="de-DE" sz="1000" kern="1200" dirty="0">
                <a:solidFill>
                  <a:schemeClr val="tx1"/>
                </a:solidFill>
                <a:effectLst/>
                <a:latin typeface="Liberation Sans" panose="020B0604020202020204" pitchFamily="34" charset="0"/>
                <a:cs typeface="Times New Roman" panose="02020603050405020304" pitchFamily="18" charset="0"/>
              </a:rPr>
              <a:t>Europäischen </a:t>
            </a:r>
            <a:r>
              <a:rPr lang="de-DE" sz="1000" kern="1200" dirty="0" err="1">
                <a:solidFill>
                  <a:schemeClr val="tx1"/>
                </a:solidFill>
                <a:effectLst/>
                <a:latin typeface="Liberation Sans" panose="020B0604020202020204" pitchFamily="34" charset="0"/>
                <a:cs typeface="Times New Roman" panose="02020603050405020304" pitchFamily="18" charset="0"/>
              </a:rPr>
              <a:t>Union </a:t>
            </a:r>
            <a:r>
              <a:rPr lang="de-DE" sz="1000" kern="1200" dirty="0" err="1">
                <a:solidFill>
                  <a:schemeClr val="tx1"/>
                </a:solidFill>
                <a:effectLst/>
                <a:latin typeface="Liberation Sans" panose="020B0604020202020204" pitchFamily="34" charset="0"/>
                <a:cs typeface="Times New Roman" panose="02020603050405020304" pitchFamily="18" charset="0"/>
              </a:rPr>
              <a:t>oder </a:t>
            </a:r>
            <a:r>
              <a:rPr lang="de-DE" sz="1000" kern="1200" dirty="0" err="1">
                <a:solidFill>
                  <a:schemeClr val="tx1"/>
                </a:solidFill>
                <a:effectLst/>
                <a:latin typeface="Liberation Sans" panose="020B0604020202020204" pitchFamily="34" charset="0"/>
                <a:cs typeface="Times New Roman" panose="02020603050405020304" pitchFamily="18" charset="0"/>
              </a:rPr>
              <a:t>der </a:t>
            </a:r>
            <a:r>
              <a:rPr lang="de-DE" sz="1000" kern="1200" dirty="0">
                <a:solidFill>
                  <a:schemeClr val="tx1"/>
                </a:solidFill>
                <a:effectLst/>
                <a:latin typeface="Liberation Sans" panose="020B0604020202020204" pitchFamily="34" charset="0"/>
                <a:cs typeface="Times New Roman" panose="02020603050405020304" pitchFamily="18" charset="0"/>
              </a:rPr>
              <a:t>Europäischen Exekutivagentur für Bildung und Kultur (EACEA) </a:t>
            </a:r>
            <a:r>
              <a:rPr lang="de-DE" sz="1000" kern="1200" dirty="0" err="1">
                <a:solidFill>
                  <a:schemeClr val="tx1"/>
                </a:solidFill>
                <a:effectLst/>
                <a:latin typeface="Liberation Sans" panose="020B0604020202020204" pitchFamily="34" charset="0"/>
                <a:cs typeface="Times New Roman" panose="02020603050405020304" pitchFamily="18" charset="0"/>
              </a:rPr>
              <a:t>wider</a:t>
            </a:r>
            <a:r>
              <a:rPr lang="de-DE" sz="1000" kern="1200" dirty="0">
                <a:solidFill>
                  <a:schemeClr val="tx1"/>
                </a:solidFill>
                <a:effectLst/>
                <a:latin typeface="Liberation Sans" panose="020B0604020202020204" pitchFamily="34" charset="0"/>
                <a:cs typeface="Times New Roman" panose="02020603050405020304" pitchFamily="18" charset="0"/>
              </a:rPr>
              <a:t>. </a:t>
            </a:r>
            <a:r>
              <a:rPr lang="de-DE" sz="1000" kern="1200" dirty="0" err="1">
                <a:solidFill>
                  <a:schemeClr val="tx1"/>
                </a:solidFill>
                <a:effectLst/>
                <a:latin typeface="Liberation Sans" panose="020B0604020202020204" pitchFamily="34" charset="0"/>
                <a:cs typeface="Times New Roman" panose="02020603050405020304" pitchFamily="18" charset="0"/>
              </a:rPr>
              <a:t>Weder </a:t>
            </a:r>
            <a:r>
              <a:rPr lang="de-DE" sz="1000" kern="1200" dirty="0" err="1">
                <a:solidFill>
                  <a:schemeClr val="tx1"/>
                </a:solidFill>
                <a:effectLst/>
                <a:latin typeface="Liberation Sans" panose="020B0604020202020204" pitchFamily="34" charset="0"/>
                <a:cs typeface="Times New Roman" panose="02020603050405020304" pitchFamily="18" charset="0"/>
              </a:rPr>
              <a:t>die </a:t>
            </a:r>
            <a:r>
              <a:rPr lang="de-DE" sz="1000" kern="1200" dirty="0">
                <a:solidFill>
                  <a:schemeClr val="tx1"/>
                </a:solidFill>
                <a:effectLst/>
                <a:latin typeface="Liberation Sans" panose="020B0604020202020204" pitchFamily="34" charset="0"/>
                <a:cs typeface="Times New Roman" panose="02020603050405020304" pitchFamily="18" charset="0"/>
              </a:rPr>
              <a:t>Europäische Union </a:t>
            </a:r>
            <a:r>
              <a:rPr lang="de-DE" sz="1000" kern="1200" dirty="0" err="1">
                <a:solidFill>
                  <a:schemeClr val="tx1"/>
                </a:solidFill>
                <a:effectLst/>
                <a:latin typeface="Liberation Sans" panose="020B0604020202020204" pitchFamily="34" charset="0"/>
                <a:cs typeface="Times New Roman" panose="02020603050405020304" pitchFamily="18" charset="0"/>
              </a:rPr>
              <a:t>noch die </a:t>
            </a:r>
            <a:r>
              <a:rPr lang="de-DE" sz="1000" kern="1200" dirty="0">
                <a:solidFill>
                  <a:schemeClr val="tx1"/>
                </a:solidFill>
                <a:effectLst/>
                <a:latin typeface="Liberation Sans" panose="020B0604020202020204" pitchFamily="34" charset="0"/>
                <a:cs typeface="Times New Roman" panose="02020603050405020304" pitchFamily="18" charset="0"/>
              </a:rPr>
              <a:t>EACEA </a:t>
            </a:r>
            <a:r>
              <a:rPr lang="de-DE" sz="1000" kern="1200" dirty="0" err="1">
                <a:solidFill>
                  <a:schemeClr val="tx1"/>
                </a:solidFill>
                <a:effectLst/>
                <a:latin typeface="Liberation Sans" panose="020B0604020202020204" pitchFamily="34" charset="0"/>
                <a:cs typeface="Times New Roman" panose="02020603050405020304" pitchFamily="18" charset="0"/>
              </a:rPr>
              <a:t>können </a:t>
            </a:r>
            <a:r>
              <a:rPr lang="de-DE" sz="1000" kern="1200" dirty="0" err="1">
                <a:solidFill>
                  <a:schemeClr val="tx1"/>
                </a:solidFill>
                <a:effectLst/>
                <a:latin typeface="Liberation Sans" panose="020B0604020202020204" pitchFamily="34" charset="0"/>
                <a:cs typeface="Times New Roman" panose="02020603050405020304" pitchFamily="18" charset="0"/>
              </a:rPr>
              <a:t>für </a:t>
            </a:r>
            <a:r>
              <a:rPr lang="de-DE" sz="1000" kern="1200" dirty="0" err="1">
                <a:solidFill>
                  <a:schemeClr val="tx1"/>
                </a:solidFill>
                <a:effectLst/>
                <a:latin typeface="Liberation Sans" panose="020B0604020202020204" pitchFamily="34" charset="0"/>
                <a:cs typeface="Times New Roman" panose="02020603050405020304" pitchFamily="18" charset="0"/>
              </a:rPr>
              <a:t>diese </a:t>
            </a:r>
            <a:r>
              <a:rPr lang="de-DE" sz="1000" kern="1200" dirty="0" err="1">
                <a:solidFill>
                  <a:schemeClr val="tx1"/>
                </a:solidFill>
                <a:effectLst/>
                <a:latin typeface="Liberation Sans" panose="020B0604020202020204" pitchFamily="34" charset="0"/>
                <a:cs typeface="Times New Roman" panose="02020603050405020304" pitchFamily="18" charset="0"/>
              </a:rPr>
              <a:t>verantwortlich </a:t>
            </a:r>
            <a:r>
              <a:rPr lang="de-DE" sz="1000" kern="1200" dirty="0" err="1">
                <a:solidFill>
                  <a:schemeClr val="tx1"/>
                </a:solidFill>
                <a:effectLst/>
                <a:latin typeface="Liberation Sans" panose="020B0604020202020204" pitchFamily="34" charset="0"/>
                <a:cs typeface="Times New Roman" panose="02020603050405020304" pitchFamily="18" charset="0"/>
              </a:rPr>
              <a:t>gemacht </a:t>
            </a:r>
            <a:r>
              <a:rPr lang="de-DE" sz="1000" kern="1200" dirty="0" err="1">
                <a:solidFill>
                  <a:schemeClr val="tx1"/>
                </a:solidFill>
                <a:effectLst/>
                <a:latin typeface="Liberation Sans" panose="020B0604020202020204" pitchFamily="34" charset="0"/>
                <a:cs typeface="Times New Roman" panose="02020603050405020304" pitchFamily="18" charset="0"/>
              </a:rPr>
              <a:t>werden</a:t>
            </a:r>
            <a:r>
              <a:rPr lang="de-DE" sz="1000" kern="1200" dirty="0">
                <a:solidFill>
                  <a:schemeClr val="tx1"/>
                </a:solidFill>
                <a:effectLst/>
                <a:latin typeface="Liberation Sans" panose="020B0604020202020204" pitchFamily="34" charset="0"/>
                <a:cs typeface="Times New Roman" panose="02020603050405020304" pitchFamily="18" charset="0"/>
              </a:rPr>
              <a:t>.</a:t>
            </a:r>
          </a:p>
        </p:txBody>
      </p:sp>
    </p:spTree>
    <p:extLst>
      <p:ext uri="{BB962C8B-B14F-4D97-AF65-F5344CB8AC3E}">
        <p14:creationId xmlns:p14="http://schemas.microsoft.com/office/powerpoint/2010/main" val="179697221"/>
      </p:ext>
    </p:extLst>
  </p:cSld>
  <p:clrMapOvr>
    <a:masterClrMapping/>
  </p:clrMapOvr>
</p:sld>
</file>

<file path=ppt/slides/slide10.xml><?xml version="1.0" encoding="utf-8"?>
<p:sld xmlns:asvg="http://schemas.microsoft.com/office/drawing/2016/SVG/main" xmlns:ahyp="http://schemas.microsoft.com/office/drawing/2018/hyperlinkcolo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189003" y="3248027"/>
            <a:ext cx="2197989" cy="2743200"/>
          </a:xfrm>
          <a:custGeom>
            <a:avLst/>
            <a:gdLst/>
            <a:ahLst/>
            <a:cxnLst/>
            <a:rect l="l" t="t" r="r" b="b"/>
            <a:pathLst>
              <a:path w="3296984" h="4114800">
                <a:moveTo>
                  <a:pt x="0" y="0"/>
                </a:moveTo>
                <a:lnTo>
                  <a:pt x="3296984" y="0"/>
                </a:lnTo>
                <a:lnTo>
                  <a:pt x="329698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de-DE" sz="1200"/>
          </a:p>
        </p:txBody>
      </p:sp>
      <p:sp>
        <p:nvSpPr>
          <p:cNvPr id="3" name="Freeform 3"/>
          <p:cNvSpPr/>
          <p:nvPr/>
        </p:nvSpPr>
        <p:spPr>
          <a:xfrm>
            <a:off x="887413" y="3508306"/>
            <a:ext cx="4239399" cy="2421757"/>
          </a:xfrm>
          <a:custGeom>
            <a:avLst/>
            <a:gdLst/>
            <a:ahLst/>
            <a:cxnLst/>
            <a:rect l="l" t="t" r="r" b="b"/>
            <a:pathLst>
              <a:path w="6359098" h="3632635">
                <a:moveTo>
                  <a:pt x="0" y="0"/>
                </a:moveTo>
                <a:lnTo>
                  <a:pt x="6359098" y="0"/>
                </a:lnTo>
                <a:lnTo>
                  <a:pt x="6359098" y="3632635"/>
                </a:lnTo>
                <a:lnTo>
                  <a:pt x="0" y="3632635"/>
                </a:lnTo>
                <a:lnTo>
                  <a:pt x="0" y="0"/>
                </a:lnTo>
                <a:close/>
              </a:path>
            </a:pathLst>
          </a:custGeom>
          <a:blipFill>
            <a:blip r:embed="rId4"/>
            <a:stretch>
              <a:fillRect/>
            </a:stretch>
          </a:blipFill>
        </p:spPr>
        <p:txBody>
          <a:bodyPr/>
          <a:lstStyle/>
          <a:p>
            <a:endParaRPr lang="de-DE" sz="1200"/>
          </a:p>
        </p:txBody>
      </p:sp>
      <p:sp>
        <p:nvSpPr>
          <p:cNvPr id="4" name="TextBox 4"/>
          <p:cNvSpPr txBox="1"/>
          <p:nvPr/>
        </p:nvSpPr>
        <p:spPr>
          <a:xfrm>
            <a:off x="362415" y="1009039"/>
            <a:ext cx="11210019" cy="2438103"/>
          </a:xfrm>
          <a:prstGeom prst="rect">
            <a:avLst/>
          </a:prstGeom>
        </p:spPr>
        <p:txBody>
          <a:bodyPr lIns="0" tIns="0" rIns="0" bIns="0" rtlCol="0" anchor="t">
            <a:spAutoFit/>
          </a:bodyPr>
          <a:lstStyle/>
          <a:p>
            <a:pPr algn="ctr">
              <a:lnSpc>
                <a:spcPts val="4853"/>
              </a:lnSpc>
              <a:spcBef>
                <a:spcPct val="0"/>
              </a:spcBef>
            </a:pPr>
            <a:r>
              <a:rPr lang="en-US" sz="2800" dirty="0">
                <a:solidFill>
                  <a:srgbClr val="000000"/>
                </a:solidFill>
                <a:latin typeface="Liberation Sans" panose="020B0604020202020204" pitchFamily="34" charset="0"/>
                <a:hlinkClick r:id="rId5" tooltip="https://wedocs.unep.org/bitstream/handle/20.500.11822/23023/efficiency_forestry_kenya_summary.pdf?sequence=1">
                  <a:extLst>
                    <a:ext uri="{A12FA001-AC4F-418D-AE19-62706E023703}">
                      <ahyp:hlinkClr xmlns:ahyp="http://schemas.microsoft.com/office/drawing/2018/hyperlinkcolor" val="tx"/>
                    </a:ext>
                  </a:extLst>
                </a:hlinkClick>
              </a:rPr>
              <a:t>Aufforstung und Wiederaufforstung sowie die Verbesserung der Bewirtschaftung von Plantagen durch geeignete waldbauliche Maßnahmen wie Durchforstung, Beschneidung und Verlängerung der Umtriebszeit können die Kohlenstoffemissionen von öffentlichen und privaten Plantagen verringern</a:t>
            </a:r>
            <a:r>
              <a:rPr lang="en-US" sz="2800" dirty="0">
                <a:solidFill>
                  <a:srgbClr val="000000"/>
                </a:solidFill>
                <a:latin typeface="Liberation Sans" panose="020B0604020202020204" pitchFamily="34" charset="0"/>
              </a:rPr>
              <a:t>.</a:t>
            </a:r>
          </a:p>
        </p:txBody>
      </p:sp>
    </p:spTree>
  </p:cSld>
  <p:clrMapOvr>
    <a:masterClrMapping/>
  </p:clrMapOvr>
</p:sld>
</file>

<file path=ppt/slides/slide11.xml><?xml version="1.0" encoding="utf-8"?>
<p:sld xmlns:asvg="http://schemas.microsoft.com/office/drawing/2016/SVG/main" xmlns:ahyp="http://schemas.microsoft.com/office/drawing/2018/hyperlinkcolo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143198" y="3205975"/>
            <a:ext cx="2197989" cy="2743200"/>
          </a:xfrm>
          <a:custGeom>
            <a:avLst/>
            <a:gdLst/>
            <a:ahLst/>
            <a:cxnLst/>
            <a:rect l="l" t="t" r="r" b="b"/>
            <a:pathLst>
              <a:path w="3296984" h="4114800">
                <a:moveTo>
                  <a:pt x="0" y="0"/>
                </a:moveTo>
                <a:lnTo>
                  <a:pt x="3296983" y="0"/>
                </a:lnTo>
                <a:lnTo>
                  <a:pt x="3296983"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de-DE" sz="1200"/>
          </a:p>
        </p:txBody>
      </p:sp>
      <p:sp>
        <p:nvSpPr>
          <p:cNvPr id="3" name="Freeform 3"/>
          <p:cNvSpPr/>
          <p:nvPr/>
        </p:nvSpPr>
        <p:spPr>
          <a:xfrm>
            <a:off x="695949" y="2457004"/>
            <a:ext cx="2651327" cy="2651327"/>
          </a:xfrm>
          <a:custGeom>
            <a:avLst/>
            <a:gdLst/>
            <a:ahLst/>
            <a:cxnLst/>
            <a:rect l="l" t="t" r="r" b="b"/>
            <a:pathLst>
              <a:path w="3976991" h="3976991">
                <a:moveTo>
                  <a:pt x="0" y="0"/>
                </a:moveTo>
                <a:lnTo>
                  <a:pt x="3976991" y="0"/>
                </a:lnTo>
                <a:lnTo>
                  <a:pt x="3976991" y="3976992"/>
                </a:lnTo>
                <a:lnTo>
                  <a:pt x="0" y="3976992"/>
                </a:lnTo>
                <a:lnTo>
                  <a:pt x="0" y="0"/>
                </a:lnTo>
                <a:close/>
              </a:path>
            </a:pathLst>
          </a:custGeom>
          <a:blipFill>
            <a:blip r:embed="rId4"/>
            <a:stretch>
              <a:fillRect/>
            </a:stretch>
          </a:blipFill>
        </p:spPr>
        <p:txBody>
          <a:bodyPr/>
          <a:lstStyle/>
          <a:p>
            <a:endParaRPr lang="de-DE" sz="1200"/>
          </a:p>
        </p:txBody>
      </p:sp>
      <p:sp>
        <p:nvSpPr>
          <p:cNvPr id="4" name="Freeform 4"/>
          <p:cNvSpPr/>
          <p:nvPr/>
        </p:nvSpPr>
        <p:spPr>
          <a:xfrm>
            <a:off x="4544847" y="3228783"/>
            <a:ext cx="3102306" cy="2357753"/>
          </a:xfrm>
          <a:custGeom>
            <a:avLst/>
            <a:gdLst/>
            <a:ahLst/>
            <a:cxnLst/>
            <a:rect l="l" t="t" r="r" b="b"/>
            <a:pathLst>
              <a:path w="4653459" h="3536629">
                <a:moveTo>
                  <a:pt x="0" y="0"/>
                </a:moveTo>
                <a:lnTo>
                  <a:pt x="4653459" y="0"/>
                </a:lnTo>
                <a:lnTo>
                  <a:pt x="4653459" y="3536629"/>
                </a:lnTo>
                <a:lnTo>
                  <a:pt x="0" y="3536629"/>
                </a:lnTo>
                <a:lnTo>
                  <a:pt x="0" y="0"/>
                </a:lnTo>
                <a:close/>
              </a:path>
            </a:pathLst>
          </a:custGeom>
          <a:blipFill>
            <a:blip r:embed="rId5"/>
            <a:stretch>
              <a:fillRect/>
            </a:stretch>
          </a:blipFill>
        </p:spPr>
        <p:txBody>
          <a:bodyPr/>
          <a:lstStyle/>
          <a:p>
            <a:endParaRPr lang="de-DE" sz="1200"/>
          </a:p>
        </p:txBody>
      </p:sp>
      <p:sp>
        <p:nvSpPr>
          <p:cNvPr id="5" name="TextBox 5"/>
          <p:cNvSpPr txBox="1"/>
          <p:nvPr/>
        </p:nvSpPr>
        <p:spPr>
          <a:xfrm>
            <a:off x="1882900" y="1271464"/>
            <a:ext cx="8128556" cy="901850"/>
          </a:xfrm>
          <a:prstGeom prst="rect">
            <a:avLst/>
          </a:prstGeom>
        </p:spPr>
        <p:txBody>
          <a:bodyPr lIns="0" tIns="0" rIns="0" bIns="0" rtlCol="0" anchor="t">
            <a:spAutoFit/>
          </a:bodyPr>
          <a:lstStyle/>
          <a:p>
            <a:pPr algn="ctr">
              <a:lnSpc>
                <a:spcPts val="7466"/>
              </a:lnSpc>
            </a:pPr>
            <a:r>
              <a:rPr lang="en-US" sz="4800" dirty="0">
                <a:solidFill>
                  <a:srgbClr val="0B7940"/>
                </a:solidFill>
                <a:latin typeface="Liberation Sans"/>
                <a:ea typeface="+mj-ea"/>
                <a:cs typeface="+mj-cs"/>
                <a:hlinkClick r:id="rId6" tooltip="https://wedocs.unep.org/bitstream/handle/20.500.11822/23023/efficiency_forestry_kenya_summary.pdf?sequence=1">
                  <a:extLst>
                    <a:ext uri="{A12FA001-AC4F-418D-AE19-62706E023703}">
                      <ahyp:hlinkClr xmlns:ahyp="http://schemas.microsoft.com/office/drawing/2018/hyperlinkcolor" val="tx"/>
                    </a:ext>
                  </a:extLst>
                </a:hlinkClick>
              </a:rPr>
              <a:t> Fokus auf nachhaltige Forstwirtschaft </a:t>
            </a:r>
          </a:p>
        </p:txBody>
      </p:sp>
    </p:spTree>
  </p:cSld>
  <p:clrMapOvr>
    <a:masterClrMapping/>
  </p:clrMapOvr>
</p:sld>
</file>

<file path=ppt/slides/slide12.xml><?xml version="1.0" encoding="utf-8"?>
<p:sld xmlns:asvg="http://schemas.microsoft.com/office/drawing/2016/SVG/main" xmlns:ahyp="http://schemas.microsoft.com/office/drawing/2018/hyperlinkcolo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187708" y="3242488"/>
            <a:ext cx="2197989" cy="2743200"/>
          </a:xfrm>
          <a:custGeom>
            <a:avLst/>
            <a:gdLst/>
            <a:ahLst/>
            <a:cxnLst/>
            <a:rect l="l" t="t" r="r" b="b"/>
            <a:pathLst>
              <a:path w="3296984" h="4114800">
                <a:moveTo>
                  <a:pt x="0" y="0"/>
                </a:moveTo>
                <a:lnTo>
                  <a:pt x="3296983" y="0"/>
                </a:lnTo>
                <a:lnTo>
                  <a:pt x="3296983"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de-DE" sz="1200"/>
          </a:p>
        </p:txBody>
      </p:sp>
      <p:sp>
        <p:nvSpPr>
          <p:cNvPr id="3" name="TextBox 3"/>
          <p:cNvSpPr txBox="1"/>
          <p:nvPr/>
        </p:nvSpPr>
        <p:spPr>
          <a:xfrm>
            <a:off x="407075" y="1597077"/>
            <a:ext cx="8346632" cy="3315459"/>
          </a:xfrm>
          <a:prstGeom prst="rect">
            <a:avLst/>
          </a:prstGeom>
        </p:spPr>
        <p:txBody>
          <a:bodyPr wrap="square" lIns="0" tIns="0" rIns="0" bIns="0" rtlCol="0" anchor="t">
            <a:spAutoFit/>
          </a:bodyPr>
          <a:lstStyle/>
          <a:p>
            <a:pPr algn="ctr">
              <a:lnSpc>
                <a:spcPts val="6720"/>
              </a:lnSpc>
              <a:spcBef>
                <a:spcPct val="0"/>
              </a:spcBef>
            </a:pPr>
            <a:r>
              <a:rPr lang="en-US" sz="3200" dirty="0">
                <a:solidFill>
                  <a:srgbClr val="000000"/>
                </a:solidFill>
                <a:latin typeface="Liberation Sans" panose="020B0604020202020204" pitchFamily="34" charset="0"/>
                <a:hlinkClick r:id="rId4" tooltip="https://wedocs.unep.org/bitstream/handle/20.500.11822/23023/efficiency_forestry_kenya_summary.pdf?sequence=1">
                  <a:extLst>
                    <a:ext uri="{A12FA001-AC4F-418D-AE19-62706E023703}">
                      <ahyp:hlinkClr xmlns:ahyp="http://schemas.microsoft.com/office/drawing/2018/hyperlinkcolor" val="tx"/>
                    </a:ext>
                  </a:extLst>
                </a:hlinkClick>
              </a:rPr>
              <a:t>Nachhaltige forstwirtschaftliche Praktiken können Ihnen helfen, die Effizienz der Forstwirtschaft zu steigern, das Waldwachstum zu erhöhen und eine wettbewerbsfähige biobasierte Industrie zu schaffen.</a:t>
            </a:r>
          </a:p>
        </p:txBody>
      </p:sp>
    </p:spTree>
  </p:cSld>
  <p:clrMapOvr>
    <a:masterClrMapping/>
  </p:clrMapOvr>
</p:sld>
</file>

<file path=ppt/slides/slide13.xml><?xml version="1.0" encoding="utf-8"?>
<p:sld xmlns:asvg="http://schemas.microsoft.com/office/drawing/2016/SVG/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227228" y="3250580"/>
            <a:ext cx="2197989" cy="2743200"/>
          </a:xfrm>
          <a:custGeom>
            <a:avLst/>
            <a:gdLst/>
            <a:ahLst/>
            <a:cxnLst/>
            <a:rect l="l" t="t" r="r" b="b"/>
            <a:pathLst>
              <a:path w="3296984" h="4114800">
                <a:moveTo>
                  <a:pt x="0" y="0"/>
                </a:moveTo>
                <a:lnTo>
                  <a:pt x="3296983" y="0"/>
                </a:lnTo>
                <a:lnTo>
                  <a:pt x="3296983"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de-DE" sz="1200"/>
          </a:p>
        </p:txBody>
      </p:sp>
      <p:sp>
        <p:nvSpPr>
          <p:cNvPr id="3" name="Freeform 3"/>
          <p:cNvSpPr/>
          <p:nvPr/>
        </p:nvSpPr>
        <p:spPr>
          <a:xfrm>
            <a:off x="302552" y="3721301"/>
            <a:ext cx="2489473" cy="1801757"/>
          </a:xfrm>
          <a:custGeom>
            <a:avLst/>
            <a:gdLst/>
            <a:ahLst/>
            <a:cxnLst/>
            <a:rect l="l" t="t" r="r" b="b"/>
            <a:pathLst>
              <a:path w="3734210" h="2702635">
                <a:moveTo>
                  <a:pt x="0" y="0"/>
                </a:moveTo>
                <a:lnTo>
                  <a:pt x="3734211" y="0"/>
                </a:lnTo>
                <a:lnTo>
                  <a:pt x="3734211" y="2702634"/>
                </a:lnTo>
                <a:lnTo>
                  <a:pt x="0" y="270263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de-DE" sz="1200"/>
          </a:p>
        </p:txBody>
      </p:sp>
      <p:sp>
        <p:nvSpPr>
          <p:cNvPr id="4" name="Freeform 4"/>
          <p:cNvSpPr/>
          <p:nvPr/>
        </p:nvSpPr>
        <p:spPr>
          <a:xfrm>
            <a:off x="3187797" y="2967143"/>
            <a:ext cx="2157465" cy="2041502"/>
          </a:xfrm>
          <a:custGeom>
            <a:avLst/>
            <a:gdLst/>
            <a:ahLst/>
            <a:cxnLst/>
            <a:rect l="l" t="t" r="r" b="b"/>
            <a:pathLst>
              <a:path w="3236198" h="3062253">
                <a:moveTo>
                  <a:pt x="0" y="0"/>
                </a:moveTo>
                <a:lnTo>
                  <a:pt x="3236198" y="0"/>
                </a:lnTo>
                <a:lnTo>
                  <a:pt x="3236198" y="3062253"/>
                </a:lnTo>
                <a:lnTo>
                  <a:pt x="0" y="306225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de-DE" sz="1200"/>
          </a:p>
        </p:txBody>
      </p:sp>
      <p:sp>
        <p:nvSpPr>
          <p:cNvPr id="5" name="Freeform 5"/>
          <p:cNvSpPr/>
          <p:nvPr/>
        </p:nvSpPr>
        <p:spPr>
          <a:xfrm>
            <a:off x="5977744" y="3388603"/>
            <a:ext cx="2459707" cy="2026183"/>
          </a:xfrm>
          <a:custGeom>
            <a:avLst/>
            <a:gdLst/>
            <a:ahLst/>
            <a:cxnLst/>
            <a:rect l="l" t="t" r="r" b="b"/>
            <a:pathLst>
              <a:path w="3689560" h="3039275">
                <a:moveTo>
                  <a:pt x="0" y="0"/>
                </a:moveTo>
                <a:lnTo>
                  <a:pt x="3689561" y="0"/>
                </a:lnTo>
                <a:lnTo>
                  <a:pt x="3689561" y="3039275"/>
                </a:lnTo>
                <a:lnTo>
                  <a:pt x="0" y="303927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de-DE" sz="1200"/>
          </a:p>
        </p:txBody>
      </p:sp>
      <p:sp>
        <p:nvSpPr>
          <p:cNvPr id="6" name="TextBox 6"/>
          <p:cNvSpPr txBox="1"/>
          <p:nvPr/>
        </p:nvSpPr>
        <p:spPr>
          <a:xfrm>
            <a:off x="1841240" y="1334942"/>
            <a:ext cx="7224793" cy="1069652"/>
          </a:xfrm>
          <a:prstGeom prst="rect">
            <a:avLst/>
          </a:prstGeom>
        </p:spPr>
        <p:txBody>
          <a:bodyPr lIns="0" tIns="0" rIns="0" bIns="0" rtlCol="0" anchor="t">
            <a:spAutoFit/>
          </a:bodyPr>
          <a:lstStyle/>
          <a:p>
            <a:pPr algn="ctr">
              <a:lnSpc>
                <a:spcPts val="9333"/>
              </a:lnSpc>
              <a:spcBef>
                <a:spcPct val="0"/>
              </a:spcBef>
            </a:pPr>
            <a:r>
              <a:rPr lang="en-US" sz="4800" dirty="0">
                <a:solidFill>
                  <a:srgbClr val="0B7940"/>
                </a:solidFill>
                <a:latin typeface="Liberation Sans"/>
                <a:ea typeface="+mj-ea"/>
                <a:cs typeface="+mj-cs"/>
              </a:rPr>
              <a:t>Informiert bleiben </a:t>
            </a:r>
          </a:p>
        </p:txBody>
      </p:sp>
    </p:spTree>
  </p:cSld>
  <p:clrMapOvr>
    <a:masterClrMapping/>
  </p:clrMapOvr>
</p:sld>
</file>

<file path=ppt/slides/slide14.xml><?xml version="1.0" encoding="utf-8"?>
<p:sld xmlns:asvg="http://schemas.microsoft.com/office/drawing/2016/SVG/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193201" y="3292900"/>
            <a:ext cx="2197989" cy="2743200"/>
          </a:xfrm>
          <a:custGeom>
            <a:avLst/>
            <a:gdLst/>
            <a:ahLst/>
            <a:cxnLst/>
            <a:rect l="l" t="t" r="r" b="b"/>
            <a:pathLst>
              <a:path w="3296984" h="4114800">
                <a:moveTo>
                  <a:pt x="0" y="0"/>
                </a:moveTo>
                <a:lnTo>
                  <a:pt x="3296983" y="0"/>
                </a:lnTo>
                <a:lnTo>
                  <a:pt x="3296983"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de-DE" sz="1200"/>
          </a:p>
        </p:txBody>
      </p:sp>
      <p:sp>
        <p:nvSpPr>
          <p:cNvPr id="3" name="TextBox 3"/>
          <p:cNvSpPr txBox="1"/>
          <p:nvPr/>
        </p:nvSpPr>
        <p:spPr>
          <a:xfrm>
            <a:off x="100361" y="1469644"/>
            <a:ext cx="12192000" cy="1823256"/>
          </a:xfrm>
          <a:prstGeom prst="rect">
            <a:avLst/>
          </a:prstGeom>
        </p:spPr>
        <p:txBody>
          <a:bodyPr lIns="0" tIns="0" rIns="0" bIns="0" rtlCol="0" anchor="t">
            <a:spAutoFit/>
          </a:bodyPr>
          <a:lstStyle/>
          <a:p>
            <a:pPr algn="ctr">
              <a:lnSpc>
                <a:spcPts val="7466"/>
              </a:lnSpc>
              <a:spcBef>
                <a:spcPct val="0"/>
              </a:spcBef>
            </a:pPr>
            <a:r>
              <a:rPr lang="en-US" sz="3600" dirty="0">
                <a:solidFill>
                  <a:srgbClr val="000000"/>
                </a:solidFill>
                <a:latin typeface="Liberation Sans" panose="020B0604020202020204" pitchFamily="34" charset="0"/>
              </a:rPr>
              <a:t>Bleiben Sie auf dem Laufenden über die neuesten Forschungs- und Innovationsprojekte im Forstsektor.</a:t>
            </a:r>
          </a:p>
        </p:txBody>
      </p:sp>
    </p:spTree>
  </p:cSld>
  <p:clrMapOvr>
    <a:masterClrMapping/>
  </p:clrMapOvr>
</p:sld>
</file>

<file path=ppt/slides/slide15.xml><?xml version="1.0" encoding="utf-8"?>
<p:sld xmlns:asvg="http://schemas.microsoft.com/office/drawing/2016/SVG/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189147" y="3258424"/>
            <a:ext cx="2197989" cy="2743200"/>
          </a:xfrm>
          <a:custGeom>
            <a:avLst/>
            <a:gdLst/>
            <a:ahLst/>
            <a:cxnLst/>
            <a:rect l="l" t="t" r="r" b="b"/>
            <a:pathLst>
              <a:path w="3296984" h="4114800">
                <a:moveTo>
                  <a:pt x="0" y="0"/>
                </a:moveTo>
                <a:lnTo>
                  <a:pt x="3296984" y="0"/>
                </a:lnTo>
                <a:lnTo>
                  <a:pt x="329698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de-DE" sz="1200"/>
          </a:p>
        </p:txBody>
      </p:sp>
      <p:sp>
        <p:nvSpPr>
          <p:cNvPr id="4" name="Freeform 4"/>
          <p:cNvSpPr/>
          <p:nvPr/>
        </p:nvSpPr>
        <p:spPr>
          <a:xfrm>
            <a:off x="3976347" y="3143604"/>
            <a:ext cx="2705300" cy="1656997"/>
          </a:xfrm>
          <a:custGeom>
            <a:avLst/>
            <a:gdLst/>
            <a:ahLst/>
            <a:cxnLst/>
            <a:rect l="l" t="t" r="r" b="b"/>
            <a:pathLst>
              <a:path w="4057950" h="2485495">
                <a:moveTo>
                  <a:pt x="0" y="0"/>
                </a:moveTo>
                <a:lnTo>
                  <a:pt x="4057950" y="0"/>
                </a:lnTo>
                <a:lnTo>
                  <a:pt x="4057950" y="2485495"/>
                </a:lnTo>
                <a:lnTo>
                  <a:pt x="0" y="248549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de-DE" sz="1200"/>
          </a:p>
        </p:txBody>
      </p:sp>
      <p:sp>
        <p:nvSpPr>
          <p:cNvPr id="5" name="TextBox 5"/>
          <p:cNvSpPr txBox="1"/>
          <p:nvPr/>
        </p:nvSpPr>
        <p:spPr>
          <a:xfrm>
            <a:off x="1373463" y="1233866"/>
            <a:ext cx="7911068" cy="861454"/>
          </a:xfrm>
          <a:prstGeom prst="rect">
            <a:avLst/>
          </a:prstGeom>
        </p:spPr>
        <p:txBody>
          <a:bodyPr lIns="0" tIns="0" rIns="0" bIns="0" rtlCol="0" anchor="t">
            <a:spAutoFit/>
          </a:bodyPr>
          <a:lstStyle/>
          <a:p>
            <a:pPr algn="ctr">
              <a:lnSpc>
                <a:spcPts val="7466"/>
              </a:lnSpc>
              <a:spcBef>
                <a:spcPct val="0"/>
              </a:spcBef>
            </a:pPr>
            <a:r>
              <a:rPr lang="en-US" sz="4800" dirty="0">
                <a:solidFill>
                  <a:srgbClr val="0B7940"/>
                </a:solidFill>
                <a:latin typeface="Liberation Sans"/>
                <a:ea typeface="+mj-ea"/>
                <a:cs typeface="+mj-cs"/>
              </a:rPr>
              <a:t>Ausbildung der Mitarbeiter</a:t>
            </a:r>
          </a:p>
        </p:txBody>
      </p:sp>
    </p:spTree>
  </p:cSld>
  <p:clrMapOvr>
    <a:masterClrMapping/>
  </p:clrMapOvr>
</p:sld>
</file>

<file path=ppt/slides/slide16.xml><?xml version="1.0" encoding="utf-8"?>
<p:sld xmlns:asvg="http://schemas.microsoft.com/office/drawing/2016/SVG/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188665" y="3267885"/>
            <a:ext cx="2197989" cy="2743200"/>
          </a:xfrm>
          <a:custGeom>
            <a:avLst/>
            <a:gdLst/>
            <a:ahLst/>
            <a:cxnLst/>
            <a:rect l="l" t="t" r="r" b="b"/>
            <a:pathLst>
              <a:path w="3296984" h="4114800">
                <a:moveTo>
                  <a:pt x="0" y="0"/>
                </a:moveTo>
                <a:lnTo>
                  <a:pt x="3296984" y="0"/>
                </a:lnTo>
                <a:lnTo>
                  <a:pt x="329698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de-DE" sz="1200"/>
          </a:p>
        </p:txBody>
      </p:sp>
      <p:sp>
        <p:nvSpPr>
          <p:cNvPr id="4" name="TextBox 4"/>
          <p:cNvSpPr txBox="1"/>
          <p:nvPr/>
        </p:nvSpPr>
        <p:spPr>
          <a:xfrm>
            <a:off x="448316" y="1173878"/>
            <a:ext cx="10513333" cy="2749984"/>
          </a:xfrm>
          <a:prstGeom prst="rect">
            <a:avLst/>
          </a:prstGeom>
        </p:spPr>
        <p:txBody>
          <a:bodyPr wrap="square" lIns="0" tIns="0" rIns="0" bIns="0" rtlCol="0" anchor="t">
            <a:spAutoFit/>
          </a:bodyPr>
          <a:lstStyle/>
          <a:p>
            <a:pPr algn="ctr">
              <a:lnSpc>
                <a:spcPts val="7466"/>
              </a:lnSpc>
              <a:spcBef>
                <a:spcPct val="0"/>
              </a:spcBef>
            </a:pPr>
            <a:r>
              <a:rPr lang="en-US" sz="3600" dirty="0">
                <a:solidFill>
                  <a:srgbClr val="000000"/>
                </a:solidFill>
                <a:latin typeface="Liberation Sans" panose="020B0604020202020204" pitchFamily="34" charset="0"/>
              </a:rPr>
              <a:t>Die Schulung von Mitarbeitern über moderne Technologien und Produktionsmethoden kann zur Steigerung der Produktionseffizienz beitragen</a:t>
            </a:r>
          </a:p>
        </p:txBody>
      </p:sp>
    </p:spTree>
  </p:cSld>
  <p:clrMapOvr>
    <a:masterClrMapping/>
  </p:clrMapOvr>
</p:sld>
</file>

<file path=ppt/slides/slide2.xml><?xml version="1.0" encoding="utf-8"?>
<p:sld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5751" y="6283852"/>
            <a:ext cx="1333496" cy="384046"/>
          </a:xfrm>
          <a:prstGeom prst="rect">
            <a:avLst/>
          </a:prstGeom>
        </p:spPr>
      </p:pic>
      <p:sp>
        <p:nvSpPr>
          <p:cNvPr id="12" name="Titel 1"/>
          <p:cNvSpPr txBox="1">
            <a:spLocks/>
          </p:cNvSpPr>
          <p:nvPr/>
        </p:nvSpPr>
        <p:spPr>
          <a:xfrm>
            <a:off x="1127618" y="2971801"/>
            <a:ext cx="9936764" cy="204608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7000"/>
              </a:lnSpc>
              <a:spcBef>
                <a:spcPts val="1000"/>
              </a:spcBef>
            </a:pPr>
            <a:r>
              <a:rPr lang="de-DE" sz="4800" b="1" dirty="0">
                <a:latin typeface="Liberation Sans" panose="020B0604020202020204" pitchFamily="34" charset="0"/>
                <a:ea typeface="Liberation Sans" panose="020B0604020202020204" pitchFamily="34" charset="0"/>
                <a:cs typeface="Liberation Sans" panose="020B0604020202020204" pitchFamily="34" charset="0"/>
              </a:rPr>
              <a:t>Unterrichtseinheit 4</a:t>
            </a:r>
          </a:p>
          <a:p>
            <a:pPr algn="ctr">
              <a:lnSpc>
                <a:spcPts val="8586"/>
              </a:lnSpc>
            </a:pPr>
            <a:r>
              <a:rPr lang="en-US" sz="4800" b="1" dirty="0">
                <a:solidFill>
                  <a:srgbClr val="0B7940"/>
                </a:solidFill>
                <a:latin typeface="Liberation Sans" panose="020B0604020202020204" pitchFamily="34" charset="0"/>
              </a:rPr>
              <a:t>Verbesserung der Effizienz </a:t>
            </a:r>
          </a:p>
          <a:p>
            <a:pPr algn="ctr">
              <a:lnSpc>
                <a:spcPts val="9986"/>
              </a:lnSpc>
              <a:spcBef>
                <a:spcPct val="0"/>
              </a:spcBef>
            </a:pPr>
            <a:r>
              <a:rPr lang="en-US" sz="4800" b="1" dirty="0">
                <a:solidFill>
                  <a:srgbClr val="0B7940"/>
                </a:solidFill>
                <a:latin typeface="Liberation Sans" panose="020B0604020202020204" pitchFamily="34" charset="0"/>
              </a:rPr>
              <a:t>im Forstbetrieb </a:t>
            </a:r>
          </a:p>
          <a:p>
            <a:pPr algn="l">
              <a:lnSpc>
                <a:spcPct val="107000"/>
              </a:lnSpc>
              <a:spcBef>
                <a:spcPts val="1000"/>
              </a:spcBef>
            </a:pPr>
            <a:br>
              <a:rPr lang="de-DE" sz="3600" b="1" dirty="0">
                <a:solidFill>
                  <a:srgbClr val="0B7940"/>
                </a:solidFill>
                <a:latin typeface="Liberation Sans" panose="020B0604020202020204" pitchFamily="34" charset="0"/>
                <a:ea typeface="Liberation Sans" panose="020B0604020202020204" pitchFamily="34" charset="0"/>
                <a:cs typeface="Liberation Sans" panose="020B0604020202020204" pitchFamily="34" charset="0"/>
              </a:rPr>
            </a:br>
            <a:endParaRPr lang="de-DE" sz="4800" b="1" dirty="0">
              <a:solidFill>
                <a:srgbClr val="0B7940"/>
              </a:solidFill>
              <a:latin typeface="Liberation Sans" panose="020B0604020202020204" pitchFamily="34" charset="0"/>
              <a:ea typeface="Liberation Sans" panose="020B0604020202020204" pitchFamily="34" charset="0"/>
              <a:cs typeface="Liberation Sans" panose="020B0604020202020204" pitchFamily="34" charset="0"/>
            </a:endParaRPr>
          </a:p>
        </p:txBody>
      </p:sp>
    </p:spTree>
    <p:extLst>
      <p:ext uri="{BB962C8B-B14F-4D97-AF65-F5344CB8AC3E}">
        <p14:creationId xmlns:p14="http://schemas.microsoft.com/office/powerpoint/2010/main" val="3783247393"/>
      </p:ext>
    </p:extLst>
  </p:cSld>
  <p:clrMapOvr>
    <a:masterClrMapping/>
  </p:clrMapOvr>
</p:sld>
</file>

<file path=ppt/slides/slide3.xml><?xml version="1.0" encoding="utf-8"?>
<p:sld xmlns:asvg="http://schemas.microsoft.com/office/drawing/2016/SVG/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182049" y="3239429"/>
            <a:ext cx="2197989" cy="2743200"/>
          </a:xfrm>
          <a:custGeom>
            <a:avLst/>
            <a:gdLst/>
            <a:ahLst/>
            <a:cxnLst/>
            <a:rect l="l" t="t" r="r" b="b"/>
            <a:pathLst>
              <a:path w="3296984" h="4114800">
                <a:moveTo>
                  <a:pt x="0" y="0"/>
                </a:moveTo>
                <a:lnTo>
                  <a:pt x="3296983" y="0"/>
                </a:lnTo>
                <a:lnTo>
                  <a:pt x="3296983"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de-DE" sz="1200"/>
          </a:p>
        </p:txBody>
      </p:sp>
      <p:sp>
        <p:nvSpPr>
          <p:cNvPr id="3" name="TextBox 3"/>
          <p:cNvSpPr txBox="1"/>
          <p:nvPr/>
        </p:nvSpPr>
        <p:spPr>
          <a:xfrm>
            <a:off x="336057" y="1599845"/>
            <a:ext cx="11519886" cy="1829155"/>
          </a:xfrm>
          <a:prstGeom prst="rect">
            <a:avLst/>
          </a:prstGeom>
        </p:spPr>
        <p:txBody>
          <a:bodyPr wrap="square" lIns="0" tIns="0" rIns="0" bIns="0" rtlCol="0" anchor="t">
            <a:spAutoFit/>
          </a:bodyPr>
          <a:lstStyle/>
          <a:p>
            <a:pPr algn="ctr">
              <a:lnSpc>
                <a:spcPts val="4853"/>
              </a:lnSpc>
              <a:spcBef>
                <a:spcPct val="0"/>
              </a:spcBef>
            </a:pPr>
            <a:r>
              <a:rPr lang="en-US" sz="3600" dirty="0">
                <a:solidFill>
                  <a:srgbClr val="000000"/>
                </a:solidFill>
                <a:latin typeface="Liberation Sans" panose="020B0604020202020204" pitchFamily="34" charset="0"/>
              </a:rPr>
              <a:t>Die Verbesserung der Effizienz im Forstbetrieb kann eine komplexe Aufgabe sein, aber es gibt mehrere Strategien, die Ihnen helfen können, dieses Ziel zu erreichen. </a:t>
            </a:r>
          </a:p>
        </p:txBody>
      </p:sp>
    </p:spTree>
  </p:cSld>
  <p:clrMapOvr>
    <a:masterClrMapping/>
  </p:clrMapOvr>
</p:sld>
</file>

<file path=ppt/slides/slide4.xml><?xml version="1.0" encoding="utf-8"?>
<p:sld xmlns:asvg="http://schemas.microsoft.com/office/drawing/2016/SVG/main" xmlns:ahyp="http://schemas.microsoft.com/office/drawing/2018/hyperlinkcolo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178693" y="3230628"/>
            <a:ext cx="2197989" cy="2743200"/>
          </a:xfrm>
          <a:custGeom>
            <a:avLst/>
            <a:gdLst/>
            <a:ahLst/>
            <a:cxnLst/>
            <a:rect l="l" t="t" r="r" b="b"/>
            <a:pathLst>
              <a:path w="3296984" h="4114800">
                <a:moveTo>
                  <a:pt x="0" y="0"/>
                </a:moveTo>
                <a:lnTo>
                  <a:pt x="3296983" y="0"/>
                </a:lnTo>
                <a:lnTo>
                  <a:pt x="3296983"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de-DE" sz="1200"/>
          </a:p>
        </p:txBody>
      </p:sp>
      <p:sp>
        <p:nvSpPr>
          <p:cNvPr id="3" name="Freeform 3"/>
          <p:cNvSpPr/>
          <p:nvPr/>
        </p:nvSpPr>
        <p:spPr>
          <a:xfrm>
            <a:off x="6981903" y="2436580"/>
            <a:ext cx="1568377" cy="1784782"/>
          </a:xfrm>
          <a:custGeom>
            <a:avLst/>
            <a:gdLst/>
            <a:ahLst/>
            <a:cxnLst/>
            <a:rect l="l" t="t" r="r" b="b"/>
            <a:pathLst>
              <a:path w="2352566" h="2677173">
                <a:moveTo>
                  <a:pt x="0" y="0"/>
                </a:moveTo>
                <a:lnTo>
                  <a:pt x="2352566" y="0"/>
                </a:lnTo>
                <a:lnTo>
                  <a:pt x="2352566" y="2677174"/>
                </a:lnTo>
                <a:lnTo>
                  <a:pt x="0" y="267717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de-DE" sz="1200"/>
          </a:p>
        </p:txBody>
      </p:sp>
      <p:sp>
        <p:nvSpPr>
          <p:cNvPr id="4" name="Freeform 4"/>
          <p:cNvSpPr/>
          <p:nvPr/>
        </p:nvSpPr>
        <p:spPr>
          <a:xfrm>
            <a:off x="5130800" y="4245402"/>
            <a:ext cx="2887858" cy="1585697"/>
          </a:xfrm>
          <a:custGeom>
            <a:avLst/>
            <a:gdLst/>
            <a:ahLst/>
            <a:cxnLst/>
            <a:rect l="l" t="t" r="r" b="b"/>
            <a:pathLst>
              <a:path w="4331787" h="2378545">
                <a:moveTo>
                  <a:pt x="0" y="0"/>
                </a:moveTo>
                <a:lnTo>
                  <a:pt x="4331786" y="0"/>
                </a:lnTo>
                <a:lnTo>
                  <a:pt x="4331786" y="2378545"/>
                </a:lnTo>
                <a:lnTo>
                  <a:pt x="0" y="237854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de-DE" sz="1200"/>
          </a:p>
        </p:txBody>
      </p:sp>
      <p:sp>
        <p:nvSpPr>
          <p:cNvPr id="5" name="Freeform 5"/>
          <p:cNvSpPr/>
          <p:nvPr/>
        </p:nvSpPr>
        <p:spPr>
          <a:xfrm>
            <a:off x="378885" y="2466573"/>
            <a:ext cx="4558399" cy="3037033"/>
          </a:xfrm>
          <a:custGeom>
            <a:avLst/>
            <a:gdLst/>
            <a:ahLst/>
            <a:cxnLst/>
            <a:rect l="l" t="t" r="r" b="b"/>
            <a:pathLst>
              <a:path w="6837598" h="4555550">
                <a:moveTo>
                  <a:pt x="0" y="0"/>
                </a:moveTo>
                <a:lnTo>
                  <a:pt x="6837598" y="0"/>
                </a:lnTo>
                <a:lnTo>
                  <a:pt x="6837598" y="4555549"/>
                </a:lnTo>
                <a:lnTo>
                  <a:pt x="0" y="4555549"/>
                </a:lnTo>
                <a:lnTo>
                  <a:pt x="0" y="0"/>
                </a:lnTo>
                <a:close/>
              </a:path>
            </a:pathLst>
          </a:custGeom>
          <a:blipFill>
            <a:blip r:embed="rId8"/>
            <a:stretch>
              <a:fillRect/>
            </a:stretch>
          </a:blipFill>
        </p:spPr>
        <p:txBody>
          <a:bodyPr/>
          <a:lstStyle/>
          <a:p>
            <a:endParaRPr lang="de-DE" sz="1200"/>
          </a:p>
        </p:txBody>
      </p:sp>
      <p:sp>
        <p:nvSpPr>
          <p:cNvPr id="6" name="TextBox 6"/>
          <p:cNvSpPr txBox="1"/>
          <p:nvPr/>
        </p:nvSpPr>
        <p:spPr>
          <a:xfrm>
            <a:off x="83591" y="1188171"/>
            <a:ext cx="11708051" cy="909544"/>
          </a:xfrm>
          <a:prstGeom prst="rect">
            <a:avLst/>
          </a:prstGeom>
        </p:spPr>
        <p:txBody>
          <a:bodyPr lIns="0" tIns="0" rIns="0" bIns="0" rtlCol="0" anchor="t">
            <a:spAutoFit/>
          </a:bodyPr>
          <a:lstStyle/>
          <a:p>
            <a:pPr algn="ctr">
              <a:lnSpc>
                <a:spcPts val="8026"/>
              </a:lnSpc>
              <a:spcBef>
                <a:spcPct val="0"/>
              </a:spcBef>
            </a:pPr>
            <a:r>
              <a:rPr lang="en-US" sz="4800" dirty="0">
                <a:solidFill>
                  <a:srgbClr val="0B7940"/>
                </a:solidFill>
                <a:latin typeface="Liberation Sans"/>
                <a:ea typeface="+mj-ea"/>
                <a:cs typeface="+mj-cs"/>
                <a:hlinkClick r:id="rId9" tooltip="https://www.mckinsey.com/industries/packaging-and-paper/our-insights/data-the-next-wave-in-forestry-productivity">
                  <a:extLst>
                    <a:ext uri="{A12FA001-AC4F-418D-AE19-62706E023703}">
                      <ahyp:hlinkClr xmlns:ahyp="http://schemas.microsoft.com/office/drawing/2018/hyperlinkcolor" val="tx"/>
                    </a:ext>
                  </a:extLst>
                </a:hlinkClick>
              </a:rPr>
              <a:t>In digitale Technologie investieren </a:t>
            </a:r>
          </a:p>
        </p:txBody>
      </p:sp>
    </p:spTree>
  </p:cSld>
  <p:clrMapOvr>
    <a:masterClrMapping/>
  </p:clrMapOvr>
</p:sld>
</file>

<file path=ppt/slides/slide5.xml><?xml version="1.0" encoding="utf-8"?>
<p:sld xmlns:asvg="http://schemas.microsoft.com/office/drawing/2016/SVG/main" xmlns:ahyp="http://schemas.microsoft.com/office/drawing/2018/hyperlinkcolo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196937" y="3248987"/>
            <a:ext cx="2197989" cy="2743200"/>
          </a:xfrm>
          <a:custGeom>
            <a:avLst/>
            <a:gdLst/>
            <a:ahLst/>
            <a:cxnLst/>
            <a:rect l="l" t="t" r="r" b="b"/>
            <a:pathLst>
              <a:path w="3296984" h="4114800">
                <a:moveTo>
                  <a:pt x="0" y="0"/>
                </a:moveTo>
                <a:lnTo>
                  <a:pt x="3296983" y="0"/>
                </a:lnTo>
                <a:lnTo>
                  <a:pt x="3296983"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de-DE" sz="1200"/>
          </a:p>
        </p:txBody>
      </p:sp>
      <p:sp>
        <p:nvSpPr>
          <p:cNvPr id="3" name="TextBox 3"/>
          <p:cNvSpPr txBox="1"/>
          <p:nvPr/>
        </p:nvSpPr>
        <p:spPr>
          <a:xfrm>
            <a:off x="289932" y="1395691"/>
            <a:ext cx="9196937" cy="3706592"/>
          </a:xfrm>
          <a:prstGeom prst="rect">
            <a:avLst/>
          </a:prstGeom>
        </p:spPr>
        <p:txBody>
          <a:bodyPr wrap="square" lIns="0" tIns="0" rIns="0" bIns="0" rtlCol="0" anchor="t">
            <a:spAutoFit/>
          </a:bodyPr>
          <a:lstStyle/>
          <a:p>
            <a:pPr algn="ctr">
              <a:lnSpc>
                <a:spcPts val="4853"/>
              </a:lnSpc>
              <a:spcBef>
                <a:spcPct val="0"/>
              </a:spcBef>
            </a:pPr>
            <a:r>
              <a:rPr lang="en-US" sz="3200" dirty="0">
                <a:solidFill>
                  <a:srgbClr val="000000"/>
                </a:solidFill>
                <a:latin typeface="Liberation Sans" panose="020B0604020202020204" pitchFamily="34" charset="0"/>
                <a:hlinkClick r:id="rId4" tooltip="https://www.mckinsey.com/industries/packaging-and-paper/our-insights/data-the-next-wave-in-forestry-productivity">
                  <a:extLst>
                    <a:ext uri="{A12FA001-AC4F-418D-AE19-62706E023703}">
                      <ahyp:hlinkClr xmlns:ahyp="http://schemas.microsoft.com/office/drawing/2018/hyperlinkcolor" val="tx"/>
                    </a:ext>
                  </a:extLst>
                </a:hlinkClick>
              </a:rPr>
              <a:t> Sie können eine Mentalität der kontinuierlichen Verbesserung bei Angestellten und Vertragsarbeitern einführen und verankern und diese mit dem Aufbau von Fähigkeiten, wichtigen Leistungsindikatoren (und deren Überwachung), Managementkontrollsystemen und Anreizen für Verbesserungen unterstützen. </a:t>
            </a:r>
          </a:p>
        </p:txBody>
      </p:sp>
    </p:spTree>
  </p:cSld>
  <p:clrMapOvr>
    <a:masterClrMapping/>
  </p:clrMapOvr>
</p:sld>
</file>

<file path=ppt/slides/slide6.xml><?xml version="1.0" encoding="utf-8"?>
<p:sld xmlns:a16="http://schemas.microsoft.com/office/drawing/2014/main" xmlns:asvg="http://schemas.microsoft.com/office/drawing/2016/SVG/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69434" y="1253993"/>
            <a:ext cx="9266663" cy="2749984"/>
          </a:xfrm>
          <a:prstGeom prst="rect">
            <a:avLst/>
          </a:prstGeom>
        </p:spPr>
        <p:txBody>
          <a:bodyPr wrap="square" lIns="0" tIns="0" rIns="0" bIns="0" rtlCol="0" anchor="t">
            <a:spAutoFit/>
          </a:bodyPr>
          <a:lstStyle/>
          <a:p>
            <a:pPr algn="ctr">
              <a:lnSpc>
                <a:spcPts val="7466"/>
              </a:lnSpc>
              <a:spcBef>
                <a:spcPct val="0"/>
              </a:spcBef>
            </a:pPr>
            <a:r>
              <a:rPr lang="en-US" sz="3600" dirty="0">
                <a:solidFill>
                  <a:srgbClr val="000000"/>
                </a:solidFill>
                <a:latin typeface="Liberation Sans" panose="020B0604020202020204" pitchFamily="34" charset="0"/>
              </a:rPr>
              <a:t>Die Automatisierung und Robotisierung von Produktionsprozessen kann dazu beitragen, die Effizienz und Qualität von Forstprodukten zu steigern </a:t>
            </a:r>
          </a:p>
        </p:txBody>
      </p:sp>
      <p:sp>
        <p:nvSpPr>
          <p:cNvPr id="4" name="Freeform 2">
            <a:extLst>
              <a:ext uri="{FF2B5EF4-FFF2-40B4-BE49-F238E27FC236}">
                <a16:creationId xmlns:a16="http://schemas.microsoft.com/office/drawing/2014/main" id="{258D4736-0898-C397-9198-4E026F78092D}"/>
              </a:ext>
            </a:extLst>
          </p:cNvPr>
          <p:cNvSpPr/>
          <p:nvPr/>
        </p:nvSpPr>
        <p:spPr>
          <a:xfrm>
            <a:off x="9196937" y="3248987"/>
            <a:ext cx="2197989" cy="2743200"/>
          </a:xfrm>
          <a:custGeom>
            <a:avLst/>
            <a:gdLst/>
            <a:ahLst/>
            <a:cxnLst/>
            <a:rect l="l" t="t" r="r" b="b"/>
            <a:pathLst>
              <a:path w="3296984" h="4114800">
                <a:moveTo>
                  <a:pt x="0" y="0"/>
                </a:moveTo>
                <a:lnTo>
                  <a:pt x="3296983" y="0"/>
                </a:lnTo>
                <a:lnTo>
                  <a:pt x="3296983"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de-DE" sz="1200"/>
          </a:p>
        </p:txBody>
      </p:sp>
    </p:spTree>
  </p:cSld>
  <p:clrMapOvr>
    <a:masterClrMapping/>
  </p:clrMapOvr>
</p:sld>
</file>

<file path=ppt/slides/slide7.xml><?xml version="1.0" encoding="utf-8"?>
<p:sld xmlns:asvg="http://schemas.microsoft.com/office/drawing/2016/SVG/main" xmlns:ahyp="http://schemas.microsoft.com/office/drawing/2018/hyperlinkcolo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182049" y="3239429"/>
            <a:ext cx="2197989" cy="2743200"/>
          </a:xfrm>
          <a:custGeom>
            <a:avLst/>
            <a:gdLst/>
            <a:ahLst/>
            <a:cxnLst/>
            <a:rect l="l" t="t" r="r" b="b"/>
            <a:pathLst>
              <a:path w="3296984" h="4114800">
                <a:moveTo>
                  <a:pt x="0" y="0"/>
                </a:moveTo>
                <a:lnTo>
                  <a:pt x="3296983" y="0"/>
                </a:lnTo>
                <a:lnTo>
                  <a:pt x="3296983"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de-DE" sz="1200"/>
          </a:p>
        </p:txBody>
      </p:sp>
      <p:sp>
        <p:nvSpPr>
          <p:cNvPr id="3" name="Freeform 3"/>
          <p:cNvSpPr/>
          <p:nvPr/>
        </p:nvSpPr>
        <p:spPr>
          <a:xfrm>
            <a:off x="811962" y="3275503"/>
            <a:ext cx="2449779" cy="1800588"/>
          </a:xfrm>
          <a:custGeom>
            <a:avLst/>
            <a:gdLst/>
            <a:ahLst/>
            <a:cxnLst/>
            <a:rect l="l" t="t" r="r" b="b"/>
            <a:pathLst>
              <a:path w="3674669" h="2700882">
                <a:moveTo>
                  <a:pt x="0" y="0"/>
                </a:moveTo>
                <a:lnTo>
                  <a:pt x="3674669" y="0"/>
                </a:lnTo>
                <a:lnTo>
                  <a:pt x="3674669" y="2700882"/>
                </a:lnTo>
                <a:lnTo>
                  <a:pt x="0" y="270088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de-DE" sz="1200"/>
          </a:p>
        </p:txBody>
      </p:sp>
      <p:sp>
        <p:nvSpPr>
          <p:cNvPr id="4" name="Freeform 4"/>
          <p:cNvSpPr/>
          <p:nvPr/>
        </p:nvSpPr>
        <p:spPr>
          <a:xfrm>
            <a:off x="4579434" y="4175797"/>
            <a:ext cx="2227345" cy="1216687"/>
          </a:xfrm>
          <a:custGeom>
            <a:avLst/>
            <a:gdLst/>
            <a:ahLst/>
            <a:cxnLst/>
            <a:rect l="l" t="t" r="r" b="b"/>
            <a:pathLst>
              <a:path w="3341017" h="1825031">
                <a:moveTo>
                  <a:pt x="0" y="0"/>
                </a:moveTo>
                <a:lnTo>
                  <a:pt x="3341018" y="0"/>
                </a:lnTo>
                <a:lnTo>
                  <a:pt x="3341018" y="1825031"/>
                </a:lnTo>
                <a:lnTo>
                  <a:pt x="0" y="182503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de-DE" sz="1200"/>
          </a:p>
        </p:txBody>
      </p:sp>
      <p:sp>
        <p:nvSpPr>
          <p:cNvPr id="5" name="TextBox 5"/>
          <p:cNvSpPr txBox="1"/>
          <p:nvPr/>
        </p:nvSpPr>
        <p:spPr>
          <a:xfrm>
            <a:off x="-189570" y="1187915"/>
            <a:ext cx="12192000" cy="1608646"/>
          </a:xfrm>
          <a:prstGeom prst="rect">
            <a:avLst/>
          </a:prstGeom>
        </p:spPr>
        <p:txBody>
          <a:bodyPr lIns="0" tIns="0" rIns="0" bIns="0" rtlCol="0" anchor="t">
            <a:spAutoFit/>
          </a:bodyPr>
          <a:lstStyle/>
          <a:p>
            <a:pPr algn="ctr">
              <a:lnSpc>
                <a:spcPts val="6720"/>
              </a:lnSpc>
            </a:pPr>
            <a:r>
              <a:rPr lang="en-US" sz="3600" dirty="0">
                <a:solidFill>
                  <a:srgbClr val="000000"/>
                </a:solidFill>
                <a:latin typeface="Liberation Sans" panose="020B0604020202020204" pitchFamily="34" charset="0"/>
                <a:hlinkClick r:id="rId8" tooltip="https://remsoft.com/blog/digitizing-forest-operations-four-ways-to-improve-efficiency-and-visibility/">
                  <a:extLst>
                    <a:ext uri="{A12FA001-AC4F-418D-AE19-62706E023703}">
                      <ahyp:hlinkClr xmlns:ahyp="http://schemas.microsoft.com/office/drawing/2018/hyperlinkcolor" val="tx"/>
                    </a:ext>
                  </a:extLst>
                </a:hlinkClick>
              </a:rPr>
              <a:t> Optimieren Sie Ihre Ernte, Sammlung und Handhabung,</a:t>
            </a:r>
          </a:p>
          <a:p>
            <a:pPr algn="ctr">
              <a:lnSpc>
                <a:spcPts val="6720"/>
              </a:lnSpc>
            </a:pPr>
            <a:r>
              <a:rPr lang="en-US" sz="3600" dirty="0">
                <a:solidFill>
                  <a:srgbClr val="000000"/>
                </a:solidFill>
                <a:latin typeface="Liberation Sans" panose="020B0604020202020204" pitchFamily="34" charset="0"/>
                <a:hlinkClick r:id="rId8" tooltip="https://remsoft.com/blog/digitizing-forest-operations-four-ways-to-improve-efficiency-and-visibility/">
                  <a:extLst>
                    <a:ext uri="{A12FA001-AC4F-418D-AE19-62706E023703}">
                      <ahyp:hlinkClr xmlns:ahyp="http://schemas.microsoft.com/office/drawing/2018/hyperlinkcolor" val="tx"/>
                    </a:ext>
                  </a:extLst>
                </a:hlinkClick>
              </a:rPr>
              <a:t> und Transportsysteme</a:t>
            </a:r>
          </a:p>
        </p:txBody>
      </p:sp>
    </p:spTree>
  </p:cSld>
  <p:clrMapOvr>
    <a:masterClrMapping/>
  </p:clrMapOvr>
</p:sld>
</file>

<file path=ppt/slides/slide8.xml><?xml version="1.0" encoding="utf-8"?>
<p:sld xmlns:asvg="http://schemas.microsoft.com/office/drawing/2016/SVG/main" xmlns:ahyp="http://schemas.microsoft.com/office/drawing/2018/hyperlinkcolo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184498" y="3203306"/>
            <a:ext cx="2197989" cy="2743200"/>
          </a:xfrm>
          <a:custGeom>
            <a:avLst/>
            <a:gdLst/>
            <a:ahLst/>
            <a:cxnLst/>
            <a:rect l="l" t="t" r="r" b="b"/>
            <a:pathLst>
              <a:path w="3296984" h="4114800">
                <a:moveTo>
                  <a:pt x="0" y="0"/>
                </a:moveTo>
                <a:lnTo>
                  <a:pt x="3296984" y="0"/>
                </a:lnTo>
                <a:lnTo>
                  <a:pt x="3296984"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de-DE" sz="1200"/>
          </a:p>
        </p:txBody>
      </p:sp>
      <p:sp>
        <p:nvSpPr>
          <p:cNvPr id="3" name="TextBox 3"/>
          <p:cNvSpPr txBox="1"/>
          <p:nvPr/>
        </p:nvSpPr>
        <p:spPr>
          <a:xfrm>
            <a:off x="471754" y="1350010"/>
            <a:ext cx="8627642" cy="3706592"/>
          </a:xfrm>
          <a:prstGeom prst="rect">
            <a:avLst/>
          </a:prstGeom>
        </p:spPr>
        <p:txBody>
          <a:bodyPr wrap="square" lIns="0" tIns="0" rIns="0" bIns="0" rtlCol="0" anchor="t">
            <a:spAutoFit/>
          </a:bodyPr>
          <a:lstStyle/>
          <a:p>
            <a:pPr algn="ctr">
              <a:lnSpc>
                <a:spcPts val="4853"/>
              </a:lnSpc>
              <a:spcBef>
                <a:spcPct val="0"/>
              </a:spcBef>
            </a:pPr>
            <a:r>
              <a:rPr lang="en-US" sz="3200" dirty="0">
                <a:solidFill>
                  <a:srgbClr val="000000"/>
                </a:solidFill>
                <a:latin typeface="Liberation Sans" panose="020B0604020202020204" pitchFamily="34" charset="0"/>
                <a:hlinkClick r:id="rId4" tooltip="https://remsoft.com/blog/digitizing-forest-operations-four-ways-to-improve-efficiency-and-visibility/">
                  <a:extLst>
                    <a:ext uri="{A12FA001-AC4F-418D-AE19-62706E023703}">
                      <ahyp:hlinkClr xmlns:ahyp="http://schemas.microsoft.com/office/drawing/2018/hyperlinkcolor" val="tx"/>
                    </a:ext>
                  </a:extLst>
                </a:hlinkClick>
              </a:rPr>
              <a:t>Durch die Digitalisierung Ihres Forstbetriebs können Sie die betriebliche Effizienz verbessern, Engpässe und Betriebskosten reduzieren, die Produktivität und die Gewinnspannen erhöhen und einen detaillierten Einblick in jedes Element Ihres Betriebs, vom Wald bis zur Mühle, erhalten. </a:t>
            </a:r>
          </a:p>
        </p:txBody>
      </p:sp>
    </p:spTree>
  </p:cSld>
  <p:clrMapOvr>
    <a:masterClrMapping/>
  </p:clrMapOvr>
</p:sld>
</file>

<file path=ppt/slides/slide9.xml><?xml version="1.0" encoding="utf-8"?>
<p:sld xmlns:asvg="http://schemas.microsoft.com/office/drawing/2016/SVG/main" xmlns:ahyp="http://schemas.microsoft.com/office/drawing/2018/hyperlinkcolo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182049" y="3258990"/>
            <a:ext cx="2197989" cy="2743200"/>
          </a:xfrm>
          <a:custGeom>
            <a:avLst/>
            <a:gdLst/>
            <a:ahLst/>
            <a:cxnLst/>
            <a:rect l="l" t="t" r="r" b="b"/>
            <a:pathLst>
              <a:path w="3296984" h="4114800">
                <a:moveTo>
                  <a:pt x="0" y="0"/>
                </a:moveTo>
                <a:lnTo>
                  <a:pt x="3296983" y="0"/>
                </a:lnTo>
                <a:lnTo>
                  <a:pt x="3296983"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de-DE" sz="1200"/>
          </a:p>
        </p:txBody>
      </p:sp>
      <p:sp>
        <p:nvSpPr>
          <p:cNvPr id="3" name="Freeform 3"/>
          <p:cNvSpPr/>
          <p:nvPr/>
        </p:nvSpPr>
        <p:spPr>
          <a:xfrm>
            <a:off x="1280356" y="2755970"/>
            <a:ext cx="2115975" cy="1973147"/>
          </a:xfrm>
          <a:custGeom>
            <a:avLst/>
            <a:gdLst/>
            <a:ahLst/>
            <a:cxnLst/>
            <a:rect l="l" t="t" r="r" b="b"/>
            <a:pathLst>
              <a:path w="3173963" h="2959721">
                <a:moveTo>
                  <a:pt x="0" y="0"/>
                </a:moveTo>
                <a:lnTo>
                  <a:pt x="3173963" y="0"/>
                </a:lnTo>
                <a:lnTo>
                  <a:pt x="3173963" y="2959721"/>
                </a:lnTo>
                <a:lnTo>
                  <a:pt x="0" y="295972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de-DE" sz="1200"/>
          </a:p>
        </p:txBody>
      </p:sp>
      <p:sp>
        <p:nvSpPr>
          <p:cNvPr id="4" name="Freeform 4"/>
          <p:cNvSpPr/>
          <p:nvPr/>
        </p:nvSpPr>
        <p:spPr>
          <a:xfrm>
            <a:off x="5223430" y="3935806"/>
            <a:ext cx="1745139" cy="1389567"/>
          </a:xfrm>
          <a:custGeom>
            <a:avLst/>
            <a:gdLst/>
            <a:ahLst/>
            <a:cxnLst/>
            <a:rect l="l" t="t" r="r" b="b"/>
            <a:pathLst>
              <a:path w="2617709" h="2084351">
                <a:moveTo>
                  <a:pt x="0" y="0"/>
                </a:moveTo>
                <a:lnTo>
                  <a:pt x="2617709" y="0"/>
                </a:lnTo>
                <a:lnTo>
                  <a:pt x="2617709" y="2084350"/>
                </a:lnTo>
                <a:lnTo>
                  <a:pt x="0" y="208435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de-DE" sz="1200" dirty="0"/>
          </a:p>
        </p:txBody>
      </p:sp>
      <p:sp>
        <p:nvSpPr>
          <p:cNvPr id="5" name="TextBox 5"/>
          <p:cNvSpPr txBox="1"/>
          <p:nvPr/>
        </p:nvSpPr>
        <p:spPr>
          <a:xfrm>
            <a:off x="204987" y="1146603"/>
            <a:ext cx="10936129" cy="842218"/>
          </a:xfrm>
          <a:prstGeom prst="rect">
            <a:avLst/>
          </a:prstGeom>
        </p:spPr>
        <p:txBody>
          <a:bodyPr lIns="0" tIns="0" rIns="0" bIns="0" rtlCol="0" anchor="t">
            <a:spAutoFit/>
          </a:bodyPr>
          <a:lstStyle/>
          <a:p>
            <a:pPr algn="ctr">
              <a:lnSpc>
                <a:spcPts val="7280"/>
              </a:lnSpc>
            </a:pPr>
            <a:r>
              <a:rPr lang="en-US" sz="4800" dirty="0">
                <a:solidFill>
                  <a:srgbClr val="0B7940"/>
                </a:solidFill>
                <a:latin typeface="Liberation Sans"/>
                <a:ea typeface="+mj-ea"/>
                <a:cs typeface="+mj-cs"/>
                <a:hlinkClick r:id="rId8" tooltip="https://wedocs.unep.org/bitstream/handle/20.500.11822/23023/efficiency_forestry_kenya_summary.pdf?sequence=1">
                  <a:extLst>
                    <a:ext uri="{A12FA001-AC4F-418D-AE19-62706E023703}">
                      <ahyp:hlinkClr xmlns:ahyp="http://schemas.microsoft.com/office/drawing/2018/hyperlinkcolor" val="tx"/>
                    </a:ext>
                  </a:extLst>
                </a:hlinkClick>
              </a:rPr>
              <a:t>Anwendung waldbaulicher Praktiken </a:t>
            </a:r>
          </a:p>
        </p:txBody>
      </p:sp>
    </p:spTree>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ap:Properties xmlns:vt="http://schemas.openxmlformats.org/officeDocument/2006/docPropsVTypes" xmlns:ap="http://schemas.openxmlformats.org/officeDocument/2006/extended-properties">
  <ap:TotalTime>0</ap:TotalTime>
  <ap:Words>330</ap:Words>
  <ap:Application>Microsoft Macintosh PowerPoint</ap:Application>
  <ap:PresentationFormat>Breitbild</ap:PresentationFormat>
  <ap:Paragraphs>22</ap:Paragraphs>
  <ap:Slides>16</ap:Slides>
  <ap:Notes>0</ap:Notes>
  <ap:HiddenSlides>0</ap:HiddenSlides>
  <ap:MMClips>0</ap:MMClips>
  <ap:ScaleCrop>false</ap:ScaleCrop>
  <ap:HeadingPairs>
    <vt:vector baseType="variant" size="6">
      <vt:variant>
        <vt:lpstr>Verwendete Schriftarten</vt:lpstr>
      </vt:variant>
      <vt:variant>
        <vt:i4>5</vt:i4>
      </vt:variant>
      <vt:variant>
        <vt:lpstr>Design</vt:lpstr>
      </vt:variant>
      <vt:variant>
        <vt:i4>1</vt:i4>
      </vt:variant>
      <vt:variant>
        <vt:lpstr>Folientitel</vt:lpstr>
      </vt:variant>
      <vt:variant>
        <vt:i4>16</vt:i4>
      </vt:variant>
    </vt:vector>
  </ap:HeadingPairs>
  <ap:TitlesOfParts>
    <vt:vector baseType="lpstr" size="22">
      <vt:lpstr>Arial</vt:lpstr>
      <vt:lpstr>Calibri</vt:lpstr>
      <vt:lpstr>Calibri Light</vt:lpstr>
      <vt:lpstr>Lemonada</vt:lpstr>
      <vt:lpstr>Liberation Sans</vt:lpstr>
      <vt:lpstr>Office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ap:TitlesOfParts>
  <ap:Company/>
  <ap:LinksUpToDate>false</ap:LinksUpToDate>
  <ap:SharedDoc>false</ap:SharedDoc>
  <ap:HyperlinksChanged>false</ap:HyperlinksChanged>
  <ap:AppVersion>16.0000</ap:AppVersion>
</ap:Properties>
</file>

<file path=docProps/core.xml><?xml version="1.0" encoding="utf-8"?>
<coreProperties xmlns:dc="http://purl.org/dc/elements/1.1/" xmlns:dcterms="http://purl.org/dc/terms/" xmlns:xsi="http://www.w3.org/2001/XMLSchema-instance" xmlns="http://schemas.openxmlformats.org/package/2006/metadata/core-properties">
  <dc:title>PowerPoint-Präsentation</dc:title>
  <dc:creator>Claudia Frank</dc:creator>
  <lastModifiedBy>Claudia Frank</lastModifiedBy>
  <revision>10</revision>
  <dcterms:created xsi:type="dcterms:W3CDTF">2023-01-27T16:56:09.0000000Z</dcterms:created>
  <dcterms:modified xsi:type="dcterms:W3CDTF">2024-04-29T17:32:18.0000000Z</dcterms:modified>
  <keywords>, docId:A7D6F9935BAF86BD1474A77AE3FB3FB4</keywords>
</coreProperties>
</file>