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29A"/>
    <a:srgbClr val="D9E7EF"/>
    <a:srgbClr val="0B7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83EB8-5A14-5D4D-8719-5F1F18040541}" v="12" dt="2024-05-16T14:35:32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hm Anne-Mari" userId="S::anne-mari.behm@samiedu.fi::5549148e-6cf9-4ba6-8aea-5f1b1c5b330e" providerId="AD" clId="Web-{20183EB8-5A14-5D4D-8719-5F1F18040541}"/>
    <pc:docChg chg="modSld">
      <pc:chgData name="Behm Anne-Mari" userId="S::anne-mari.behm@samiedu.fi::5549148e-6cf9-4ba6-8aea-5f1b1c5b330e" providerId="AD" clId="Web-{20183EB8-5A14-5D4D-8719-5F1F18040541}" dt="2024-05-16T14:35:30.574" v="10" actId="20577"/>
      <pc:docMkLst>
        <pc:docMk/>
      </pc:docMkLst>
      <pc:sldChg chg="modSp">
        <pc:chgData name="Behm Anne-Mari" userId="S::anne-mari.behm@samiedu.fi::5549148e-6cf9-4ba6-8aea-5f1b1c5b330e" providerId="AD" clId="Web-{20183EB8-5A14-5D4D-8719-5F1F18040541}" dt="2024-05-16T14:35:30.574" v="10" actId="20577"/>
        <pc:sldMkLst>
          <pc:docMk/>
          <pc:sldMk cId="3783247393" sldId="264"/>
        </pc:sldMkLst>
        <pc:spChg chg="mod">
          <ac:chgData name="Behm Anne-Mari" userId="S::anne-mari.behm@samiedu.fi::5549148e-6cf9-4ba6-8aea-5f1b1c5b330e" providerId="AD" clId="Web-{20183EB8-5A14-5D4D-8719-5F1F18040541}" dt="2024-05-16T14:35:30.574" v="10" actId="20577"/>
          <ac:spMkLst>
            <pc:docMk/>
            <pc:sldMk cId="3783247393" sldId="264"/>
            <ac:spMk id="1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9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29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72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3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45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08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93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60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8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37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70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A7DE-95FF-4105-BC4F-1F04B1C9E4E9}" type="datetimeFigureOut">
              <a:rPr lang="de-DE" smtClean="0"/>
              <a:t>16.05.2024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CB76-3630-47DA-84A2-2543C4E13B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19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0" name="Grafik 9" descr="Ein Bild, das Text, Screenshot, Schrift, Logo enthält.&#10;&#10;Automatisch generierte Beschreibung">
            <a:extLst>
              <a:ext uri="{FF2B5EF4-FFF2-40B4-BE49-F238E27FC236}">
                <a16:creationId xmlns:a16="http://schemas.microsoft.com/office/drawing/2014/main" id="{D012E380-0BAC-0A1D-846B-E01A9F18E1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52" y="5217334"/>
            <a:ext cx="8840686" cy="1555305"/>
          </a:xfrm>
          <a:prstGeom prst="rect">
            <a:avLst/>
          </a:prstGeom>
        </p:spPr>
      </p:pic>
      <p:pic>
        <p:nvPicPr>
          <p:cNvPr id="13" name="Grafik 12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AEEE4A3B-441E-A4C5-12CC-FDFFB41B3F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98" y="-177547"/>
            <a:ext cx="6953980" cy="41723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512108-C425-A69C-8F69-FFFC1F7961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11" y="3061970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2">
            <a:extLst>
              <a:ext uri="{FF2B5EF4-FFF2-40B4-BE49-F238E27FC236}">
                <a16:creationId xmlns:a16="http://schemas.microsoft.com/office/drawing/2014/main" id="{1333E73C-6536-0B7A-4005-18841EA04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9782" y="3957409"/>
            <a:ext cx="2954023" cy="8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Kaikki </a:t>
            </a:r>
            <a:r>
              <a:rPr lang="en-GB" sz="10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EcoGreenin</a:t>
            </a: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tulokset ovat lisensoitu seuraavasti </a:t>
            </a:r>
            <a:b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CC BY-SA 4.0. </a:t>
            </a:r>
            <a:br>
              <a:rPr lang="de-DE" sz="1000" dirty="0"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Voit tarkastella kopiota tästä lisenssistä osoitteessa https://creativecommons.org/licenses/by-sa/4.0.</a:t>
            </a:r>
            <a:endParaRPr lang="de-DE" sz="10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C32EFF2D-B7DD-1A4A-4859-5CB613AD8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511" y="1161305"/>
            <a:ext cx="2548002" cy="53260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A6F3768-D02D-6922-D9CA-8430C1038575}"/>
              </a:ext>
            </a:extLst>
          </p:cNvPr>
          <p:cNvSpPr txBox="1"/>
          <p:nvPr/>
        </p:nvSpPr>
        <p:spPr>
          <a:xfrm>
            <a:off x="7006943" y="1810246"/>
            <a:ext cx="4664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unionin rahoittama. Esitetyt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näkemykset ja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mielipiteet ovat kuitenkin vain kirjoittajan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(kirjoittajien)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omia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eivätkä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välttämättä vastaa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unionin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tai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koulutuksen ja kulttuurin toimeenpanoviraston (EACEA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) näkemyksiä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ja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mielipiteitä.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Euroopan unionia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tai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EACEAa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ei voida pitää niistä vastuussa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697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32B652CE-6408-A948-C577-AB079F065A1C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Kiitos 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huomionne!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sz="4800" b="1" i="0" u="none" strike="noStrike" kern="1200" cap="none" spc="0" normalizeH="0" baseline="0" noProof="0" dirty="0">
                <a:ln>
                  <a:noFill/>
                </a:ln>
                <a:solidFill>
                  <a:srgbClr val="0B7940"/>
                </a:solidFill>
                <a:effectLst/>
                <a:uLnTx/>
                <a:uFillTx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kumimoji="0" lang="de-DE" sz="6600" b="1" i="0" u="none" strike="noStrike" kern="1200" cap="none" spc="0" normalizeH="0" baseline="0" noProof="0" dirty="0">
              <a:ln>
                <a:noFill/>
              </a:ln>
              <a:solidFill>
                <a:srgbClr val="0B7940"/>
              </a:solidFill>
              <a:effectLst/>
              <a:uLnTx/>
              <a:uFillTx/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00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32B652CE-6408-A948-C577-AB079F065A1C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de-DE" sz="4800" b="1" dirty="0">
                <a:latin typeface="Liberation Sans"/>
              </a:rPr>
              <a:t>Moduuli1</a:t>
            </a:r>
            <a:endParaRPr lang="fi-FI" dirty="0"/>
          </a:p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en-US" sz="4800" b="1" dirty="0" err="1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Kestävän</a:t>
            </a:r>
            <a:r>
              <a:rPr lang="en-US" sz="4800" b="1" dirty="0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4800" b="1" dirty="0" err="1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kehityksen</a:t>
            </a:r>
            <a:r>
              <a:rPr lang="en-US" sz="4800" b="1" dirty="0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4800" b="1" dirty="0" err="1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tavoite</a:t>
            </a:r>
            <a:r>
              <a:rPr lang="en-US" sz="4800" b="1" dirty="0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 8 vs. </a:t>
            </a:r>
            <a:r>
              <a:rPr lang="en-US" sz="4800" b="1" dirty="0" err="1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kestävä</a:t>
            </a:r>
            <a:r>
              <a:rPr lang="en-US" sz="4800" b="1" dirty="0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4800" b="1" dirty="0" err="1">
                <a:solidFill>
                  <a:srgbClr val="0B7940"/>
                </a:solidFill>
                <a:effectLst/>
                <a:latin typeface="Liberation Sans"/>
                <a:ea typeface="Liberation Sans" panose="020B0604020202020204" pitchFamily="34" charset="0"/>
                <a:cs typeface="Liberation Sans" panose="020B0604020202020204" pitchFamily="34" charset="0"/>
              </a:rPr>
              <a:t>kehitys</a:t>
            </a:r>
            <a:endParaRPr lang="de-DE" sz="4800" b="1" dirty="0" err="1">
              <a:solidFill>
                <a:srgbClr val="0B7940"/>
              </a:solidFill>
              <a:effectLst/>
              <a:latin typeface="Liberation Sans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4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BFE92EA-04BD-F7FF-F153-0135114C0109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5856121" y="1725729"/>
            <a:ext cx="6027733" cy="364068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Yksiköt koostuvat seuraavista vaiheista: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Tiedot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Suunnittelu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Päätöksenteko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Täytäntöönpano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Palaute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de-DE" sz="2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Heijastus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777204A-838F-C954-42D3-B09292494E34}"/>
              </a:ext>
            </a:extLst>
          </p:cNvPr>
          <p:cNvSpPr txBox="1"/>
          <p:nvPr/>
        </p:nvSpPr>
        <p:spPr>
          <a:xfrm>
            <a:off x="5856121" y="1023684"/>
            <a:ext cx="6096000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en-US" sz="3200" b="1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Vaiheet:</a:t>
            </a:r>
            <a:endParaRPr lang="de-DE" sz="32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14065DD-0B04-BEDD-F9CD-7319DB5A42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794" y="1274550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8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BF038A9-17E4-B8EE-1CEF-D00BE43A68A0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545676" y="440083"/>
            <a:ext cx="6569040" cy="554858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Tiedotusvaihe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GB" sz="1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Tiedottamisvaihe on ryhmätyönne lähtökohta, jossa tutustutte tehtäväänne ja alatte kerätä tietoa siitä, miten siihen voidaan puuttua.</a:t>
            </a:r>
            <a:endParaRPr lang="de-DE" sz="14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4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 1: Katso opetuskokonaisuuden ensimmäinen video (3) tai lue seuraava teksti:</a:t>
            </a:r>
            <a:endParaRPr lang="de-DE" sz="14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800"/>
              </a:spcAft>
            </a:pPr>
            <a:r>
              <a:rPr lang="en-GB" sz="1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Ongelma: </a:t>
            </a:r>
            <a:r>
              <a:rPr lang="de-DE" sz="1400"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"Kuulut </a:t>
            </a:r>
            <a:r>
              <a:rPr lang="en-GB" sz="1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YK:n kestävän kehityksen tavoitteista vastaavaan toimikuntaan. Ensi viikolla teidän on esiteltävä SDG:t yleiskokouksen edessä edistääksenne ilmastonmuutoksen vastaisia toimia. Valmistelujesi aikana huomaat, että monet asiantuntijat kritisoivat SDG8:aa, joka tähtää talouskasvuun, ja toteavat, että se on kestävän kehityksen keskeinen lanka."</a:t>
            </a:r>
            <a:endParaRPr lang="de-DE" sz="14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800"/>
              </a:spcAft>
            </a:pPr>
            <a:r>
              <a:rPr lang="en-GB" sz="14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Odotettu tulos: "Sinun on laadittava yleiskokousta varten esitys, joka sisältää uuden konseptin SDG8:lle, johon tulisi sisältyä tasapaino "ihmisarvoisen työn" ja kestävän talouden välillä". Sinun tulee keksiä uusi otsikko, logo ja kuvaus."</a:t>
            </a:r>
            <a:endParaRPr lang="de-DE" sz="14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4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 2: Käy läpi ohjaava asiakirja (1), jossa on tietoja ja linkkejä tutkimuksen lähtökohdaksi. Jatka sen jälkeen kaikkien tarvittavien tietojen keräämistä tehtävän ymmärtämiseksi ja aloita lopputuloksen työstäminen.</a:t>
            </a: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9" name="Grafik 8" descr="Ein Bild, das Kleidung, Person, computer, Computer enthält.&#10;&#10;Automatisch generierte Beschreibung">
            <a:extLst>
              <a:ext uri="{FF2B5EF4-FFF2-40B4-BE49-F238E27FC236}">
                <a16:creationId xmlns:a16="http://schemas.microsoft.com/office/drawing/2014/main" id="{DED207A6-3C45-E42F-C65C-0E1F5CF157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92" y="512154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7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C5C5647-552E-9EFB-35C9-707F2AAB1421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6024283" y="1476731"/>
            <a:ext cx="5427568" cy="4249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2. Suunnitteluvaihe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Suunnitteluvaiheessa järjestetään ryhmäsi tulevat työvaiheet. Saattaa olla järkevää miettiä sitä loppupäästä. Miltä lopputuloksenne pitäisi näyttää? Mitä pitäisi sisällyttää mukaan? 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Tehtävä: Täytä suunnittelua koskevan asiakirjan tehtävä 1 tukeaksesi ryhmääsi ideoiden keräämisessä.</a:t>
            </a:r>
            <a:b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(Ohjausasiakirjan sivu 16 (1)).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6748C35-0D49-EDB7-B392-4BC542177F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794" y="1274550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47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E7CCF43-B0B4-0846-43BC-754AEE2ECD05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434432" y="2680983"/>
            <a:ext cx="5198663" cy="279379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3. Päätösvaihe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Tämän vaiheen tavoitteena on tehdä yhteinen päätös työvaiheista: Tulevaa toteutusvaihetta varten on päätettävä, mitkä työvaiheet on toteutettava ja kuka niistä vastaa. 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Tehtävä: Suorita suunnitteluasiakirjaa koskeva tehtävä 2. </a:t>
            </a:r>
            <a:b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(Ohjeasiakirjan sivu 16 (1)).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D1AE26-5966-15EA-8FA1-F3EE11C2B8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0392" y="512154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04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523DF23-EE29-69D1-E89A-4D1277CC568C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6459478" y="2108872"/>
            <a:ext cx="4767440" cy="279379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4. Toteutusvaihe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500"/>
              </a:spcAft>
              <a:tabLst>
                <a:tab pos="5754370" algn="r"/>
              </a:tabLst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Tässä vaiheessa on kyse lopputuloksen luomisesta alkuperäisen ongelman ratkaisuksi. 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"/>
              <a:tabLst>
                <a:tab pos="5754370" algn="r"/>
              </a:tabLst>
            </a:pP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Tehtävä: Seuraa suunnitteluasiakirjassa lueteltuja työvaiheita. Jos tarvitset tukea, voit kysyä opettajaltasi tai käydä läpi asiakirjassa (1) annetut tiedot.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ADA7A56-68B8-D5A3-16E6-41745683CA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794" y="1274550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28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88D36D0-C1B7-5C54-DDE9-55666030C5F0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680266" y="2666314"/>
            <a:ext cx="5154654" cy="279379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5. Palautevaihe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Tässä vaiheessa jaat tuloksesi luokan kanssa ja saat palautetta.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800" i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Tehtävä: Näytä laatimasi esitys, anna muiden oppilaiden kysyä kysymyksiä ja motivoi heitä antamaan sinulle palautetta. Voit tehdä tämän avoimessa keskustelussa tai antamalla oppilaiden kirjoittaa palautteensa ylös.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DA31B45-422C-85BC-7E2F-6719C640FD2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0392" y="512154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69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D8EC358-356A-4EB1-E069-1480403A0E91}"/>
              </a:ext>
            </a:extLst>
          </p:cNvPr>
          <p:cNvSpPr/>
          <p:nvPr/>
        </p:nvSpPr>
        <p:spPr>
          <a:xfrm>
            <a:off x="0" y="6067839"/>
            <a:ext cx="12354339" cy="859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39" y="6291475"/>
            <a:ext cx="2576366" cy="36929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88" y="6260040"/>
            <a:ext cx="2041666" cy="4191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6262466"/>
            <a:ext cx="2971886" cy="4142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6219876" y="2514729"/>
            <a:ext cx="5256424" cy="279379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GB" sz="2400" b="1" kern="1400" spc="-50">
                <a:solidFill>
                  <a:srgbClr val="0B7940"/>
                </a:solidFill>
                <a:effectLst/>
                <a:latin typeface="Liberation Sans" panose="020B0604020202020204" pitchFamily="34" charset="0"/>
                <a:ea typeface="Times New Roman" panose="02020603050405020304" pitchFamily="18" charset="0"/>
              </a:rPr>
              <a:t>6. Heijastusvaihe</a:t>
            </a:r>
            <a:endParaRPr lang="de-DE" sz="2400" b="1" kern="1400" spc="-50">
              <a:solidFill>
                <a:srgbClr val="0B7940"/>
              </a:solidFill>
              <a:effectLst/>
              <a:latin typeface="Liberation Sans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Yksikön päätteeksi palaatte yhteen ryhmässänne pohtimaan prosessia.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"/>
            </a:pP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Tehtävä: Täyttäkää pohdinta-asiakirja </a:t>
            </a:r>
            <a:r>
              <a:rPr lang="en-US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Ryhmäpohdinnan malli.</a:t>
            </a: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(Ohjeasiakirjan (1 ) sivu 18)) </a:t>
            </a:r>
            <a:r>
              <a:rPr lang="en-GB" sz="180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yksilöllisesti ja keskustelkaa sen jälkeen tuloksista ryhmässä.</a:t>
            </a:r>
            <a:endParaRPr lang="de-DE" sz="180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943E95-B4F1-A1BB-E117-85A956E404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794" y="1274550"/>
            <a:ext cx="4018270" cy="401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02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640</Words>
  <Application>Microsoft Office PowerPoint</Application>
  <PresentationFormat>Laajakuva</PresentationFormat>
  <Paragraphs>45</Paragraphs>
  <Slides>10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1" baseType="lpstr">
      <vt:lpstr>Office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R H</dc:creator>
  <cp:keywords>, docId:FD980F14D4A2B81B35B87220177B6D25</cp:keywords>
  <cp:lastModifiedBy>Richard Heise</cp:lastModifiedBy>
  <cp:revision>158</cp:revision>
  <dcterms:created xsi:type="dcterms:W3CDTF">2020-01-16T15:04:32Z</dcterms:created>
  <dcterms:modified xsi:type="dcterms:W3CDTF">2024-05-16T14:35:33Z</dcterms:modified>
</cp:coreProperties>
</file>