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64" r:id="rId3"/>
    <p:sldId id="265" r:id="rId4"/>
    <p:sldId id="266" r:id="rId5"/>
    <p:sldId id="267" r:id="rId6"/>
    <p:sldId id="268" r:id="rId7"/>
    <p:sldId id="269" r:id="rId8"/>
    <p:sldId id="270" r:id="rId9"/>
    <p:sldId id="271" r:id="rId10"/>
    <p:sldId id="273" r:id="rId1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929A"/>
    <a:srgbClr val="D9E7EF"/>
    <a:srgbClr val="0B79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68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6524A7DE-95FF-4105-BC4F-1F04B1C9E4E9}" type="datetimeFigureOut">
              <a:rPr lang="de-DE" smtClean="0"/>
              <a:t>14.06.2024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77ECB76-3630-47DA-84A2-2543C4E13BC3}" type="slidenum">
              <a:rPr lang="de-DE" smtClean="0"/>
              <a:t>‹Nr.›</a:t>
            </a:fld>
            <a:endParaRPr lang="de-DE"/>
          </a:p>
        </p:txBody>
      </p:sp>
    </p:spTree>
    <p:extLst>
      <p:ext uri="{BB962C8B-B14F-4D97-AF65-F5344CB8AC3E}">
        <p14:creationId xmlns:p14="http://schemas.microsoft.com/office/powerpoint/2010/main" val="301998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524A7DE-95FF-4105-BC4F-1F04B1C9E4E9}" type="datetimeFigureOut">
              <a:rPr lang="de-DE" smtClean="0"/>
              <a:t>14.06.2024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77ECB76-3630-47DA-84A2-2543C4E13BC3}" type="slidenum">
              <a:rPr lang="de-DE" smtClean="0"/>
              <a:t>‹Nr.›</a:t>
            </a:fld>
            <a:endParaRPr lang="de-DE"/>
          </a:p>
        </p:txBody>
      </p:sp>
    </p:spTree>
    <p:extLst>
      <p:ext uri="{BB962C8B-B14F-4D97-AF65-F5344CB8AC3E}">
        <p14:creationId xmlns:p14="http://schemas.microsoft.com/office/powerpoint/2010/main" val="1159291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524A7DE-95FF-4105-BC4F-1F04B1C9E4E9}" type="datetimeFigureOut">
              <a:rPr lang="de-DE" smtClean="0"/>
              <a:t>14.06.2024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77ECB76-3630-47DA-84A2-2543C4E13BC3}" type="slidenum">
              <a:rPr lang="de-DE" smtClean="0"/>
              <a:t>‹Nr.›</a:t>
            </a:fld>
            <a:endParaRPr lang="de-DE"/>
          </a:p>
        </p:txBody>
      </p:sp>
    </p:spTree>
    <p:extLst>
      <p:ext uri="{BB962C8B-B14F-4D97-AF65-F5344CB8AC3E}">
        <p14:creationId xmlns:p14="http://schemas.microsoft.com/office/powerpoint/2010/main" val="1971720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6524A7DE-95FF-4105-BC4F-1F04B1C9E4E9}" type="datetimeFigureOut">
              <a:rPr lang="de-DE" smtClean="0"/>
              <a:t>14.06.2024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77ECB76-3630-47DA-84A2-2543C4E13BC3}" type="slidenum">
              <a:rPr lang="de-DE" smtClean="0"/>
              <a:t>‹Nr.›</a:t>
            </a:fld>
            <a:endParaRPr lang="de-DE"/>
          </a:p>
        </p:txBody>
      </p:sp>
    </p:spTree>
    <p:extLst>
      <p:ext uri="{BB962C8B-B14F-4D97-AF65-F5344CB8AC3E}">
        <p14:creationId xmlns:p14="http://schemas.microsoft.com/office/powerpoint/2010/main" val="28693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6524A7DE-95FF-4105-BC4F-1F04B1C9E4E9}" type="datetimeFigureOut">
              <a:rPr lang="de-DE" smtClean="0"/>
              <a:t>14.06.2024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77ECB76-3630-47DA-84A2-2543C4E13BC3}" type="slidenum">
              <a:rPr lang="de-DE" smtClean="0"/>
              <a:t>‹Nr.›</a:t>
            </a:fld>
            <a:endParaRPr lang="de-DE"/>
          </a:p>
        </p:txBody>
      </p:sp>
    </p:spTree>
    <p:extLst>
      <p:ext uri="{BB962C8B-B14F-4D97-AF65-F5344CB8AC3E}">
        <p14:creationId xmlns:p14="http://schemas.microsoft.com/office/powerpoint/2010/main" val="4228450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6524A7DE-95FF-4105-BC4F-1F04B1C9E4E9}" type="datetimeFigureOut">
              <a:rPr lang="de-DE" smtClean="0"/>
              <a:t>14.06.2024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77ECB76-3630-47DA-84A2-2543C4E13BC3}" type="slidenum">
              <a:rPr lang="de-DE" smtClean="0"/>
              <a:t>‹Nr.›</a:t>
            </a:fld>
            <a:endParaRPr lang="de-DE"/>
          </a:p>
        </p:txBody>
      </p:sp>
    </p:spTree>
    <p:extLst>
      <p:ext uri="{BB962C8B-B14F-4D97-AF65-F5344CB8AC3E}">
        <p14:creationId xmlns:p14="http://schemas.microsoft.com/office/powerpoint/2010/main" val="1309088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524A7DE-95FF-4105-BC4F-1F04B1C9E4E9}" type="datetimeFigureOut">
              <a:rPr lang="de-DE" smtClean="0"/>
              <a:t>14.06.2024</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77ECB76-3630-47DA-84A2-2543C4E13BC3}" type="slidenum">
              <a:rPr lang="de-DE" smtClean="0"/>
              <a:t>‹Nr.›</a:t>
            </a:fld>
            <a:endParaRPr lang="de-DE"/>
          </a:p>
        </p:txBody>
      </p:sp>
    </p:spTree>
    <p:extLst>
      <p:ext uri="{BB962C8B-B14F-4D97-AF65-F5344CB8AC3E}">
        <p14:creationId xmlns:p14="http://schemas.microsoft.com/office/powerpoint/2010/main" val="3060936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6524A7DE-95FF-4105-BC4F-1F04B1C9E4E9}" type="datetimeFigureOut">
              <a:rPr lang="de-DE" smtClean="0"/>
              <a:t>14.06.2024</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77ECB76-3630-47DA-84A2-2543C4E13BC3}" type="slidenum">
              <a:rPr lang="de-DE" smtClean="0"/>
              <a:t>‹Nr.›</a:t>
            </a:fld>
            <a:endParaRPr lang="de-DE"/>
          </a:p>
        </p:txBody>
      </p:sp>
    </p:spTree>
    <p:extLst>
      <p:ext uri="{BB962C8B-B14F-4D97-AF65-F5344CB8AC3E}">
        <p14:creationId xmlns:p14="http://schemas.microsoft.com/office/powerpoint/2010/main" val="1852601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6524A7DE-95FF-4105-BC4F-1F04B1C9E4E9}" type="datetimeFigureOut">
              <a:rPr lang="de-DE" smtClean="0"/>
              <a:t>14.06.2024</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77ECB76-3630-47DA-84A2-2543C4E13BC3}" type="slidenum">
              <a:rPr lang="de-DE" smtClean="0"/>
              <a:t>‹Nr.›</a:t>
            </a:fld>
            <a:endParaRPr lang="de-DE"/>
          </a:p>
        </p:txBody>
      </p:sp>
    </p:spTree>
    <p:extLst>
      <p:ext uri="{BB962C8B-B14F-4D97-AF65-F5344CB8AC3E}">
        <p14:creationId xmlns:p14="http://schemas.microsoft.com/office/powerpoint/2010/main" val="359780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6524A7DE-95FF-4105-BC4F-1F04B1C9E4E9}" type="datetimeFigureOut">
              <a:rPr lang="de-DE" smtClean="0"/>
              <a:t>14.06.2024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77ECB76-3630-47DA-84A2-2543C4E13BC3}" type="slidenum">
              <a:rPr lang="de-DE" smtClean="0"/>
              <a:t>‹Nr.›</a:t>
            </a:fld>
            <a:endParaRPr lang="de-DE"/>
          </a:p>
        </p:txBody>
      </p:sp>
    </p:spTree>
    <p:extLst>
      <p:ext uri="{BB962C8B-B14F-4D97-AF65-F5344CB8AC3E}">
        <p14:creationId xmlns:p14="http://schemas.microsoft.com/office/powerpoint/2010/main" val="2140376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6524A7DE-95FF-4105-BC4F-1F04B1C9E4E9}" type="datetimeFigureOut">
              <a:rPr lang="de-DE" smtClean="0"/>
              <a:t>14.06.2024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77ECB76-3630-47DA-84A2-2543C4E13BC3}" type="slidenum">
              <a:rPr lang="de-DE" smtClean="0"/>
              <a:t>‹Nr.›</a:t>
            </a:fld>
            <a:endParaRPr lang="de-DE"/>
          </a:p>
        </p:txBody>
      </p:sp>
    </p:spTree>
    <p:extLst>
      <p:ext uri="{BB962C8B-B14F-4D97-AF65-F5344CB8AC3E}">
        <p14:creationId xmlns:p14="http://schemas.microsoft.com/office/powerpoint/2010/main" val="2385701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24A7DE-95FF-4105-BC4F-1F04B1C9E4E9}" type="datetimeFigureOut">
              <a:rPr lang="de-DE" smtClean="0"/>
              <a:t>14.06.2024</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7ECB76-3630-47DA-84A2-2543C4E13BC3}" type="slidenum">
              <a:rPr lang="de-DE" smtClean="0"/>
              <a:t>‹Nr.›</a:t>
            </a:fld>
            <a:endParaRPr lang="de-DE"/>
          </a:p>
        </p:txBody>
      </p:sp>
    </p:spTree>
    <p:extLst>
      <p:ext uri="{BB962C8B-B14F-4D97-AF65-F5344CB8AC3E}">
        <p14:creationId xmlns:p14="http://schemas.microsoft.com/office/powerpoint/2010/main" val="1173197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2.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3.pn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4.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5.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6.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7.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
          <p:cNvSpPr txBox="1">
            <a:spLocks/>
          </p:cNvSpPr>
          <p:nvPr/>
        </p:nvSpPr>
        <p:spPr>
          <a:xfrm>
            <a:off x="1127618" y="2971801"/>
            <a:ext cx="9936764" cy="2046081"/>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7000"/>
              </a:lnSpc>
              <a:spcBef>
                <a:spcPts val="1000"/>
              </a:spcBef>
            </a:pPr>
            <a: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
            </a:r>
            <a:b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10" name="Grafik 9" descr="Ein Bild, das Text, Screenshot, Schrift, Logo enthält.&#10;&#10;Automatisch generierte Beschreibung">
            <a:extLst>
              <a:ext uri="{FF2B5EF4-FFF2-40B4-BE49-F238E27FC236}">
                <a16:creationId xmlns:a16="http://schemas.microsoft.com/office/drawing/2014/main" id="{D012E380-0BAC-0A1D-846B-E01A9F18E1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3252" y="5217334"/>
            <a:ext cx="8840686" cy="1555305"/>
          </a:xfrm>
          <a:prstGeom prst="rect">
            <a:avLst/>
          </a:prstGeom>
        </p:spPr>
      </p:pic>
      <p:pic>
        <p:nvPicPr>
          <p:cNvPr id="13" name="Grafik 12" descr="Ein Bild, das Schrift, Grafiken, Logo, Symbol enthält.&#10;&#10;Automatisch generierte Beschreibung">
            <a:extLst>
              <a:ext uri="{FF2B5EF4-FFF2-40B4-BE49-F238E27FC236}">
                <a16:creationId xmlns:a16="http://schemas.microsoft.com/office/drawing/2014/main" id="{AEEE4A3B-441E-A4C5-12CC-FDFFB41B3F7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198" y="-177547"/>
            <a:ext cx="6953980" cy="4172388"/>
          </a:xfrm>
          <a:prstGeom prst="rect">
            <a:avLst/>
          </a:prstGeom>
        </p:spPr>
      </p:pic>
      <p:pic>
        <p:nvPicPr>
          <p:cNvPr id="14" name="Grafik 13">
            <a:extLst>
              <a:ext uri="{FF2B5EF4-FFF2-40B4-BE49-F238E27FC236}">
                <a16:creationId xmlns:a16="http://schemas.microsoft.com/office/drawing/2014/main" id="{F7512108-C425-A69C-8F69-FFFC1F79614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30511" y="3061970"/>
            <a:ext cx="2089785" cy="734060"/>
          </a:xfrm>
          <a:prstGeom prst="rect">
            <a:avLst/>
          </a:prstGeom>
          <a:noFill/>
          <a:ln>
            <a:noFill/>
          </a:ln>
        </p:spPr>
      </p:pic>
      <p:sp>
        <p:nvSpPr>
          <p:cNvPr id="15" name="Textfeld 2">
            <a:extLst>
              <a:ext uri="{FF2B5EF4-FFF2-40B4-BE49-F238E27FC236}">
                <a16:creationId xmlns:a16="http://schemas.microsoft.com/office/drawing/2014/main" id="{1333E73C-6536-0B7A-4005-18841EA044FD}"/>
              </a:ext>
            </a:extLst>
          </p:cNvPr>
          <p:cNvSpPr txBox="1">
            <a:spLocks noChangeArrowheads="1"/>
          </p:cNvSpPr>
          <p:nvPr/>
        </p:nvSpPr>
        <p:spPr bwMode="auto">
          <a:xfrm>
            <a:off x="6929782" y="3957409"/>
            <a:ext cx="2954023" cy="80772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000" dirty="0">
                <a:effectLst/>
                <a:latin typeface="Liberation Sans" panose="020B0604020202020204" pitchFamily="34" charset="0"/>
                <a:ea typeface="Calibri" panose="020F0502020204030204" pitchFamily="34" charset="0"/>
                <a:cs typeface="Times New Roman" panose="02020603050405020304" pitchFamily="18" charset="0"/>
              </a:rPr>
              <a:t>Alle Ergebnisse von </a:t>
            </a:r>
            <a:r>
              <a:rPr lang="en-GB" sz="1000" dirty="0" err="1">
                <a:effectLst/>
                <a:latin typeface="Liberation Sans" panose="020B0604020202020204" pitchFamily="34" charset="0"/>
                <a:ea typeface="Calibri" panose="020F0502020204030204" pitchFamily="34" charset="0"/>
                <a:cs typeface="Times New Roman" panose="02020603050405020304" pitchFamily="18" charset="0"/>
              </a:rPr>
              <a:t>EcoGreen </a:t>
            </a:r>
            <a:r>
              <a:rPr lang="en-GB" sz="1000" dirty="0">
                <a:effectLst/>
                <a:latin typeface="Liberation Sans" panose="020B0604020202020204" pitchFamily="34" charset="0"/>
                <a:ea typeface="Calibri" panose="020F0502020204030204" pitchFamily="34" charset="0"/>
                <a:cs typeface="Times New Roman" panose="02020603050405020304" pitchFamily="18" charset="0"/>
              </a:rPr>
              <a:t>sind lizenziert unter </a:t>
            </a:r>
            <a:br>
              <a:rPr lang="en-GB" sz="1000" dirty="0">
                <a:effectLst/>
                <a:latin typeface="Liberation Sans" panose="020B0604020202020204" pitchFamily="34" charset="0"/>
                <a:ea typeface="Calibri" panose="020F0502020204030204" pitchFamily="34" charset="0"/>
                <a:cs typeface="Times New Roman" panose="02020603050405020304" pitchFamily="18" charset="0"/>
              </a:rPr>
            </a:br>
            <a:r>
              <a:rPr lang="en-GB" sz="1000" dirty="0">
                <a:effectLst/>
                <a:latin typeface="Liberation Sans" panose="020B0604020202020204" pitchFamily="34" charset="0"/>
                <a:ea typeface="Calibri" panose="020F0502020204030204" pitchFamily="34" charset="0"/>
                <a:cs typeface="Times New Roman" panose="02020603050405020304" pitchFamily="18" charset="0"/>
              </a:rPr>
              <a:t>CC BY-SA 4.0. </a:t>
            </a:r>
            <a:r>
              <a:rPr lang="de-DE" sz="1000" dirty="0">
                <a:latin typeface="Liberation Sans" panose="020B0604020202020204" pitchFamily="34" charset="0"/>
                <a:ea typeface="Calibri" panose="020F0502020204030204" pitchFamily="34" charset="0"/>
                <a:cs typeface="Times New Roman" panose="02020603050405020304" pitchFamily="18" charset="0"/>
              </a:rPr>
              <a:t/>
            </a:r>
            <a:br>
              <a:rPr lang="de-DE" sz="1000" dirty="0">
                <a:latin typeface="Liberation Sans" panose="020B0604020202020204" pitchFamily="34" charset="0"/>
                <a:ea typeface="Calibri" panose="020F0502020204030204" pitchFamily="34" charset="0"/>
                <a:cs typeface="Times New Roman" panose="02020603050405020304" pitchFamily="18" charset="0"/>
              </a:rPr>
            </a:br>
            <a:r>
              <a:rPr lang="en-GB" sz="1000" dirty="0">
                <a:effectLst/>
                <a:latin typeface="Liberation Sans" panose="020B0604020202020204" pitchFamily="34" charset="0"/>
                <a:ea typeface="Calibri" panose="020F0502020204030204" pitchFamily="34" charset="0"/>
                <a:cs typeface="Times New Roman" panose="02020603050405020304" pitchFamily="18" charset="0"/>
              </a:rPr>
              <a:t>Eine Kopie dieser Lizenz finden Sie unter https://creativecommons.org/licenses/by-sa/4.0.</a:t>
            </a:r>
            <a:endParaRPr lang="de-DE" sz="1000" dirty="0">
              <a:effectLst/>
              <a:latin typeface="Liberation Sans" panose="020B0604020202020204" pitchFamily="34" charset="0"/>
              <a:ea typeface="Calibri" panose="020F0502020204030204" pitchFamily="34" charset="0"/>
              <a:cs typeface="Times New Roman" panose="02020603050405020304" pitchFamily="18" charset="0"/>
            </a:endParaRPr>
          </a:p>
        </p:txBody>
      </p:sp>
      <p:pic>
        <p:nvPicPr>
          <p:cNvPr id="16" name="Grafik 15" descr="Ein Bild, das Text enthält.&#10;&#10;Automatisch generierte Beschreibung">
            <a:extLst>
              <a:ext uri="{FF2B5EF4-FFF2-40B4-BE49-F238E27FC236}">
                <a16:creationId xmlns:a16="http://schemas.microsoft.com/office/drawing/2014/main" id="{C32EFF2D-B7DD-1A4A-4859-5CB613AD80B8}"/>
              </a:ext>
            </a:extLst>
          </p:cNvPr>
          <p:cNvPicPr>
            <a:picLocks noChangeAspect="1"/>
          </p:cNvPicPr>
          <p:nvPr/>
        </p:nvPicPr>
        <p:blipFill>
          <a:blip r:embed="rId5"/>
          <a:stretch>
            <a:fillRect/>
          </a:stretch>
        </p:blipFill>
        <p:spPr>
          <a:xfrm>
            <a:off x="7030511" y="1161305"/>
            <a:ext cx="2548002" cy="532604"/>
          </a:xfrm>
          <a:prstGeom prst="rect">
            <a:avLst/>
          </a:prstGeom>
        </p:spPr>
      </p:pic>
      <p:sp>
        <p:nvSpPr>
          <p:cNvPr id="17" name="Textfeld 16">
            <a:extLst>
              <a:ext uri="{FF2B5EF4-FFF2-40B4-BE49-F238E27FC236}">
                <a16:creationId xmlns:a16="http://schemas.microsoft.com/office/drawing/2014/main" id="{2A6F3768-D02D-6922-D9CA-8430C1038575}"/>
              </a:ext>
            </a:extLst>
          </p:cNvPr>
          <p:cNvSpPr txBox="1"/>
          <p:nvPr/>
        </p:nvSpPr>
        <p:spPr>
          <a:xfrm>
            <a:off x="7006943" y="1810246"/>
            <a:ext cx="4664164" cy="707886"/>
          </a:xfrm>
          <a:prstGeom prst="rect">
            <a:avLst/>
          </a:prstGeom>
          <a:noFill/>
        </p:spPr>
        <p:txBody>
          <a:bodyPr wrap="square">
            <a:spAutoFit/>
          </a:bodyPr>
          <a:lstStyle/>
          <a:p>
            <a:r>
              <a:rPr lang="de-DE" sz="1000" kern="1200" dirty="0" err="1">
                <a:solidFill>
                  <a:schemeClr val="tx1"/>
                </a:solidFill>
                <a:effectLst/>
                <a:latin typeface="Liberation Sans" panose="020B0604020202020204" pitchFamily="34" charset="0"/>
                <a:cs typeface="Times New Roman" panose="02020603050405020304" pitchFamily="18" charset="0"/>
              </a:rPr>
              <a:t>Finanziert von der </a:t>
            </a:r>
            <a:r>
              <a:rPr lang="de-DE" sz="1000" kern="1200" dirty="0">
                <a:solidFill>
                  <a:schemeClr val="tx1"/>
                </a:solidFill>
                <a:effectLst/>
                <a:latin typeface="Liberation Sans" panose="020B0604020202020204" pitchFamily="34" charset="0"/>
                <a:cs typeface="Times New Roman" panose="02020603050405020304" pitchFamily="18" charset="0"/>
              </a:rPr>
              <a:t>Europäischen Union. Die </a:t>
            </a:r>
            <a:r>
              <a:rPr lang="de-DE" sz="1000" kern="1200" dirty="0" err="1">
                <a:solidFill>
                  <a:schemeClr val="tx1"/>
                </a:solidFill>
                <a:effectLst/>
                <a:latin typeface="Liberation Sans" panose="020B0604020202020204" pitchFamily="34" charset="0"/>
                <a:cs typeface="Times New Roman" panose="02020603050405020304" pitchFamily="18" charset="0"/>
              </a:rPr>
              <a:t>geäußerten </a:t>
            </a:r>
            <a:r>
              <a:rPr lang="de-DE" sz="1000" kern="1200" dirty="0">
                <a:solidFill>
                  <a:schemeClr val="tx1"/>
                </a:solidFill>
                <a:effectLst/>
                <a:latin typeface="Liberation Sans" panose="020B0604020202020204" pitchFamily="34" charset="0"/>
                <a:cs typeface="Times New Roman" panose="02020603050405020304" pitchFamily="18" charset="0"/>
              </a:rPr>
              <a:t>Ansichten und </a:t>
            </a:r>
            <a:r>
              <a:rPr lang="de-DE" sz="1000" kern="1200" dirty="0" err="1">
                <a:solidFill>
                  <a:schemeClr val="tx1"/>
                </a:solidFill>
                <a:effectLst/>
                <a:latin typeface="Liberation Sans" panose="020B0604020202020204" pitchFamily="34" charset="0"/>
                <a:cs typeface="Times New Roman" panose="02020603050405020304" pitchFamily="18" charset="0"/>
              </a:rPr>
              <a:t>Meinungen sind jedoch ausschließlich die des </a:t>
            </a:r>
            <a:r>
              <a:rPr lang="de-DE" sz="1000" kern="1200" dirty="0">
                <a:solidFill>
                  <a:schemeClr val="tx1"/>
                </a:solidFill>
                <a:effectLst/>
                <a:latin typeface="Liberation Sans" panose="020B0604020202020204" pitchFamily="34" charset="0"/>
                <a:cs typeface="Times New Roman" panose="02020603050405020304" pitchFamily="18" charset="0"/>
              </a:rPr>
              <a:t>Autors/der</a:t>
            </a:r>
            <a:r>
              <a:rPr lang="de-DE" sz="1000" kern="1200" dirty="0" err="1">
                <a:solidFill>
                  <a:schemeClr val="tx1"/>
                </a:solidFill>
                <a:effectLst/>
                <a:latin typeface="Liberation Sans" panose="020B0604020202020204" pitchFamily="34" charset="0"/>
                <a:cs typeface="Times New Roman" panose="02020603050405020304" pitchFamily="18" charset="0"/>
              </a:rPr>
              <a:t> Autoren </a:t>
            </a:r>
            <a:r>
              <a:rPr lang="de-DE" sz="1000" kern="1200" dirty="0">
                <a:solidFill>
                  <a:schemeClr val="tx1"/>
                </a:solidFill>
                <a:effectLst/>
                <a:latin typeface="Liberation Sans" panose="020B0604020202020204" pitchFamily="34" charset="0"/>
                <a:cs typeface="Times New Roman" panose="02020603050405020304" pitchFamily="18" charset="0"/>
              </a:rPr>
              <a:t>und spiegeln nicht </a:t>
            </a:r>
            <a:r>
              <a:rPr lang="de-DE" sz="1000" kern="1200" dirty="0" err="1">
                <a:solidFill>
                  <a:schemeClr val="tx1"/>
                </a:solidFill>
                <a:effectLst/>
                <a:latin typeface="Liberation Sans" panose="020B0604020202020204" pitchFamily="34" charset="0"/>
                <a:cs typeface="Times New Roman" panose="02020603050405020304" pitchFamily="18" charset="0"/>
              </a:rPr>
              <a:t>unbedingt die der </a:t>
            </a:r>
            <a:r>
              <a:rPr lang="de-DE" sz="1000" kern="1200" dirty="0">
                <a:solidFill>
                  <a:schemeClr val="tx1"/>
                </a:solidFill>
                <a:effectLst/>
                <a:latin typeface="Liberation Sans" panose="020B0604020202020204" pitchFamily="34" charset="0"/>
                <a:cs typeface="Times New Roman" panose="02020603050405020304" pitchFamily="18" charset="0"/>
              </a:rPr>
              <a:t>Europäischen </a:t>
            </a:r>
            <a:r>
              <a:rPr lang="de-DE" sz="1000" kern="1200" dirty="0" err="1">
                <a:solidFill>
                  <a:schemeClr val="tx1"/>
                </a:solidFill>
                <a:effectLst/>
                <a:latin typeface="Liberation Sans" panose="020B0604020202020204" pitchFamily="34" charset="0"/>
                <a:cs typeface="Times New Roman" panose="02020603050405020304" pitchFamily="18" charset="0"/>
              </a:rPr>
              <a:t>Union oder der </a:t>
            </a:r>
            <a:r>
              <a:rPr lang="de-DE" sz="1000" kern="1200" dirty="0">
                <a:solidFill>
                  <a:schemeClr val="tx1"/>
                </a:solidFill>
                <a:effectLst/>
                <a:latin typeface="Liberation Sans" panose="020B0604020202020204" pitchFamily="34" charset="0"/>
                <a:cs typeface="Times New Roman" panose="02020603050405020304" pitchFamily="18" charset="0"/>
              </a:rPr>
              <a:t>Europäischen Exekutivagentur für Bildung und Kultur (EACEA) </a:t>
            </a:r>
            <a:r>
              <a:rPr lang="de-DE" sz="1000" kern="1200" dirty="0" err="1">
                <a:solidFill>
                  <a:schemeClr val="tx1"/>
                </a:solidFill>
                <a:effectLst/>
                <a:latin typeface="Liberation Sans" panose="020B0604020202020204" pitchFamily="34" charset="0"/>
                <a:cs typeface="Times New Roman" panose="02020603050405020304" pitchFamily="18" charset="0"/>
              </a:rPr>
              <a:t>wider</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Weder die </a:t>
            </a:r>
            <a:r>
              <a:rPr lang="de-DE" sz="1000" kern="1200" dirty="0">
                <a:solidFill>
                  <a:schemeClr val="tx1"/>
                </a:solidFill>
                <a:effectLst/>
                <a:latin typeface="Liberation Sans" panose="020B0604020202020204" pitchFamily="34" charset="0"/>
                <a:cs typeface="Times New Roman" panose="02020603050405020304" pitchFamily="18" charset="0"/>
              </a:rPr>
              <a:t>Europäische Union </a:t>
            </a:r>
            <a:r>
              <a:rPr lang="de-DE" sz="1000" kern="1200" dirty="0" err="1">
                <a:solidFill>
                  <a:schemeClr val="tx1"/>
                </a:solidFill>
                <a:effectLst/>
                <a:latin typeface="Liberation Sans" panose="020B0604020202020204" pitchFamily="34" charset="0"/>
                <a:cs typeface="Times New Roman" panose="02020603050405020304" pitchFamily="18" charset="0"/>
              </a:rPr>
              <a:t>noch die </a:t>
            </a:r>
            <a:r>
              <a:rPr lang="de-DE" sz="1000" kern="1200" dirty="0">
                <a:solidFill>
                  <a:schemeClr val="tx1"/>
                </a:solidFill>
                <a:effectLst/>
                <a:latin typeface="Liberation Sans" panose="020B0604020202020204" pitchFamily="34" charset="0"/>
                <a:cs typeface="Times New Roman" panose="02020603050405020304" pitchFamily="18" charset="0"/>
              </a:rPr>
              <a:t>EACEA </a:t>
            </a:r>
            <a:r>
              <a:rPr lang="de-DE" sz="1000" kern="1200" dirty="0" err="1">
                <a:solidFill>
                  <a:schemeClr val="tx1"/>
                </a:solidFill>
                <a:effectLst/>
                <a:latin typeface="Liberation Sans" panose="020B0604020202020204" pitchFamily="34" charset="0"/>
                <a:cs typeface="Times New Roman" panose="02020603050405020304" pitchFamily="18" charset="0"/>
              </a:rPr>
              <a:t>können für diese verantwortlich gemacht werden</a:t>
            </a:r>
            <a:r>
              <a:rPr lang="de-DE" sz="1000" kern="1200" dirty="0">
                <a:solidFill>
                  <a:schemeClr val="tx1"/>
                </a:solidFill>
                <a:effectLst/>
                <a:latin typeface="Liberation Sans" panose="020B0604020202020204" pitchFamily="34" charset="0"/>
                <a:cs typeface="Times New Roman" panose="02020603050405020304" pitchFamily="18" charset="0"/>
              </a:rPr>
              <a:t>.</a:t>
            </a:r>
          </a:p>
        </p:txBody>
      </p:sp>
    </p:spTree>
    <p:extLst>
      <p:ext uri="{BB962C8B-B14F-4D97-AF65-F5344CB8AC3E}">
        <p14:creationId xmlns:p14="http://schemas.microsoft.com/office/powerpoint/2010/main" val="179697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t="-39000" b="-39000"/>
          </a:stretch>
        </a:blipFill>
        <a:effectLst/>
      </p:bgPr>
    </p:bg>
    <p:spTree>
      <p:nvGrpSpPr>
        <p:cNvPr id="1" name=""/>
        <p:cNvGrpSpPr/>
        <p:nvPr/>
      </p:nvGrpSpPr>
      <p:grpSpPr>
        <a:xfrm>
          <a:off x="0" y="0"/>
          <a:ext cx="0" cy="0"/>
          <a:chOff x="0" y="0"/>
          <a:chExt cx="0" cy="0"/>
        </a:xfrm>
      </p:grpSpPr>
      <p:sp>
        <p:nvSpPr>
          <p:cNvPr id="9" name="Rechteck 8">
            <a:extLst>
              <a:ext uri="{FF2B5EF4-FFF2-40B4-BE49-F238E27FC236}">
                <a16:creationId xmlns:a16="http://schemas.microsoft.com/office/drawing/2014/main" id="{32B652CE-6408-A948-C577-AB079F065A1C}"/>
              </a:ext>
            </a:extLst>
          </p:cNvPr>
          <p:cNvSpPr/>
          <p:nvPr/>
        </p:nvSpPr>
        <p:spPr>
          <a:xfrm>
            <a:off x="0" y="6067839"/>
            <a:ext cx="12354339" cy="85973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5751" y="6283852"/>
            <a:ext cx="1333496" cy="384046"/>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95939" y="6291475"/>
            <a:ext cx="2576366" cy="369298"/>
          </a:xfrm>
          <a:prstGeom prst="rect">
            <a:avLst/>
          </a:prstGeom>
        </p:spPr>
      </p:pic>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42188" y="6260040"/>
            <a:ext cx="2041666" cy="419147"/>
          </a:xfrm>
          <a:prstGeom prst="rect">
            <a:avLst/>
          </a:prstGeom>
        </p:spPr>
      </p:pic>
      <p:pic>
        <p:nvPicPr>
          <p:cNvPr id="8" name="Grafik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71650" y="6262466"/>
            <a:ext cx="2971886" cy="414297"/>
          </a:xfrm>
          <a:prstGeom prst="rect">
            <a:avLst/>
          </a:prstGeom>
        </p:spPr>
      </p:pic>
      <p:pic>
        <p:nvPicPr>
          <p:cNvPr id="4" name="Grafik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1620" y="0"/>
            <a:ext cx="1707180" cy="1024308"/>
          </a:xfrm>
          <a:prstGeom prst="rect">
            <a:avLst/>
          </a:prstGeom>
        </p:spPr>
      </p:pic>
      <p:sp>
        <p:nvSpPr>
          <p:cNvPr id="12" name="Titel 1"/>
          <p:cNvSpPr txBox="1">
            <a:spLocks/>
          </p:cNvSpPr>
          <p:nvPr/>
        </p:nvSpPr>
        <p:spPr>
          <a:xfrm>
            <a:off x="1127618" y="2971801"/>
            <a:ext cx="9936764" cy="2046081"/>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107000"/>
              </a:lnSpc>
              <a:spcBef>
                <a:spcPts val="1000"/>
              </a:spcBef>
              <a:spcAft>
                <a:spcPts val="0"/>
              </a:spcAft>
              <a:buClrTx/>
              <a:buSzTx/>
              <a:buFontTx/>
              <a:buNone/>
              <a:tabLst/>
              <a:defRPr/>
            </a:pPr>
            <a:r>
              <a:rPr kumimoji="0" lang="de-DE" sz="6600" b="1" i="0" u="none" strike="noStrike" kern="1200" cap="none" spc="0" normalizeH="0" baseline="0" noProof="0">
                <a:ln>
                  <a:noFill/>
                </a:ln>
                <a:solidFill>
                  <a:prstClr val="black"/>
                </a:solidFill>
                <a:effectLst/>
                <a:uLnTx/>
                <a:uFillTx/>
                <a:latin typeface="Liberation Sans" panose="020B0604020202020204" pitchFamily="34" charset="0"/>
                <a:ea typeface="Liberation Sans" panose="020B0604020202020204" pitchFamily="34" charset="0"/>
                <a:cs typeface="Liberation Sans" panose="020B0604020202020204" pitchFamily="34" charset="0"/>
              </a:rPr>
              <a:t>Vielen Dank für </a:t>
            </a:r>
          </a:p>
          <a:p>
            <a:pPr marL="0" marR="0" lvl="0" indent="0" algn="ctr" defTabSz="914400" rtl="0" eaLnBrk="1" fontAlgn="auto" latinLnBrk="0" hangingPunct="1">
              <a:lnSpc>
                <a:spcPct val="107000"/>
              </a:lnSpc>
              <a:spcBef>
                <a:spcPts val="1000"/>
              </a:spcBef>
              <a:spcAft>
                <a:spcPts val="0"/>
              </a:spcAft>
              <a:buClrTx/>
              <a:buSzTx/>
              <a:buFontTx/>
              <a:buNone/>
              <a:tabLst/>
              <a:defRPr/>
            </a:pPr>
            <a:r>
              <a:rPr kumimoji="0" lang="de-DE" sz="6600" b="1" i="0" u="none" strike="noStrike" kern="1200" cap="none" spc="0" normalizeH="0" baseline="0" noProof="0">
                <a:ln>
                  <a:noFill/>
                </a:ln>
                <a:solidFill>
                  <a:prstClr val="black"/>
                </a:solidFill>
                <a:effectLst/>
                <a:uLnTx/>
                <a:uFillTx/>
                <a:latin typeface="Liberation Sans" panose="020B0604020202020204" pitchFamily="34" charset="0"/>
                <a:ea typeface="Liberation Sans" panose="020B0604020202020204" pitchFamily="34" charset="0"/>
                <a:cs typeface="Liberation Sans" panose="020B0604020202020204" pitchFamily="34" charset="0"/>
              </a:rPr>
              <a:t>Ihre Aufmerksamkeit!</a:t>
            </a:r>
          </a:p>
          <a:p>
            <a:pPr marL="0" marR="0" lvl="0" indent="0" algn="l" defTabSz="914400" rtl="0" eaLnBrk="1" fontAlgn="auto" latinLnBrk="0" hangingPunct="1">
              <a:lnSpc>
                <a:spcPct val="107000"/>
              </a:lnSpc>
              <a:spcBef>
                <a:spcPts val="1000"/>
              </a:spcBef>
              <a:spcAft>
                <a:spcPts val="0"/>
              </a:spcAft>
              <a:buClrTx/>
              <a:buSzTx/>
              <a:buFontTx/>
              <a:buNone/>
              <a:tabLst/>
              <a:defRPr/>
            </a:pPr>
            <a:r>
              <a:rPr kumimoji="0" lang="de-DE" sz="4800" b="1" i="0" u="none" strike="noStrike" kern="1200" cap="none" spc="0" normalizeH="0" baseline="0" noProof="0" dirty="0">
                <a:ln>
                  <a:noFill/>
                </a:ln>
                <a:solidFill>
                  <a:srgbClr val="0B7940"/>
                </a:solidFill>
                <a:effectLst/>
                <a:uLnTx/>
                <a:uFillTx/>
                <a:latin typeface="Liberation Sans" panose="020B0604020202020204" pitchFamily="34" charset="0"/>
                <a:ea typeface="Liberation Sans" panose="020B0604020202020204" pitchFamily="34" charset="0"/>
                <a:cs typeface="Liberation Sans" panose="020B0604020202020204" pitchFamily="34" charset="0"/>
              </a:rPr>
              <a:t/>
            </a:r>
            <a:br>
              <a:rPr kumimoji="0" lang="de-DE" sz="4800" b="1" i="0" u="none" strike="noStrike" kern="1200" cap="none" spc="0" normalizeH="0" baseline="0" noProof="0" dirty="0">
                <a:ln>
                  <a:noFill/>
                </a:ln>
                <a:solidFill>
                  <a:srgbClr val="0B7940"/>
                </a:solidFill>
                <a:effectLst/>
                <a:uLnTx/>
                <a:uFillTx/>
                <a:latin typeface="Liberation Sans" panose="020B0604020202020204" pitchFamily="34" charset="0"/>
                <a:ea typeface="Liberation Sans" panose="020B0604020202020204" pitchFamily="34" charset="0"/>
                <a:cs typeface="Liberation Sans" panose="020B0604020202020204" pitchFamily="34" charset="0"/>
              </a:rPr>
            </a:br>
            <a:endParaRPr kumimoji="0" lang="de-DE" sz="6600" b="1" i="0" u="none" strike="noStrike" kern="1200" cap="none" spc="0" normalizeH="0" baseline="0" noProof="0" dirty="0">
              <a:ln>
                <a:noFill/>
              </a:ln>
              <a:solidFill>
                <a:srgbClr val="0B794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p:txBody>
      </p:sp>
    </p:spTree>
    <p:extLst>
      <p:ext uri="{BB962C8B-B14F-4D97-AF65-F5344CB8AC3E}">
        <p14:creationId xmlns:p14="http://schemas.microsoft.com/office/powerpoint/2010/main" val="1789003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t="-39000" b="-39000"/>
          </a:stretch>
        </a:blipFill>
        <a:effectLst/>
      </p:bgPr>
    </p:bg>
    <p:spTree>
      <p:nvGrpSpPr>
        <p:cNvPr id="1" name=""/>
        <p:cNvGrpSpPr/>
        <p:nvPr/>
      </p:nvGrpSpPr>
      <p:grpSpPr>
        <a:xfrm>
          <a:off x="0" y="0"/>
          <a:ext cx="0" cy="0"/>
          <a:chOff x="0" y="0"/>
          <a:chExt cx="0" cy="0"/>
        </a:xfrm>
      </p:grpSpPr>
      <p:sp>
        <p:nvSpPr>
          <p:cNvPr id="9" name="Rechteck 8">
            <a:extLst>
              <a:ext uri="{FF2B5EF4-FFF2-40B4-BE49-F238E27FC236}">
                <a16:creationId xmlns:a16="http://schemas.microsoft.com/office/drawing/2014/main" id="{32B652CE-6408-A948-C577-AB079F065A1C}"/>
              </a:ext>
            </a:extLst>
          </p:cNvPr>
          <p:cNvSpPr/>
          <p:nvPr/>
        </p:nvSpPr>
        <p:spPr>
          <a:xfrm>
            <a:off x="0" y="6067839"/>
            <a:ext cx="12354339" cy="85973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5751" y="6283852"/>
            <a:ext cx="1333496" cy="384046"/>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95939" y="6291475"/>
            <a:ext cx="2576366" cy="369298"/>
          </a:xfrm>
          <a:prstGeom prst="rect">
            <a:avLst/>
          </a:prstGeom>
        </p:spPr>
      </p:pic>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42188" y="6260040"/>
            <a:ext cx="2041666" cy="419147"/>
          </a:xfrm>
          <a:prstGeom prst="rect">
            <a:avLst/>
          </a:prstGeom>
        </p:spPr>
      </p:pic>
      <p:pic>
        <p:nvPicPr>
          <p:cNvPr id="8" name="Grafik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71650" y="6262466"/>
            <a:ext cx="2971886" cy="414297"/>
          </a:xfrm>
          <a:prstGeom prst="rect">
            <a:avLst/>
          </a:prstGeom>
        </p:spPr>
      </p:pic>
      <p:pic>
        <p:nvPicPr>
          <p:cNvPr id="4" name="Grafik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1620" y="0"/>
            <a:ext cx="1707180" cy="1024308"/>
          </a:xfrm>
          <a:prstGeom prst="rect">
            <a:avLst/>
          </a:prstGeom>
        </p:spPr>
      </p:pic>
      <p:sp>
        <p:nvSpPr>
          <p:cNvPr id="12" name="Titel 1"/>
          <p:cNvSpPr txBox="1">
            <a:spLocks/>
          </p:cNvSpPr>
          <p:nvPr/>
        </p:nvSpPr>
        <p:spPr>
          <a:xfrm>
            <a:off x="1127618" y="2971801"/>
            <a:ext cx="9936764" cy="2046081"/>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7000"/>
              </a:lnSpc>
              <a:spcBef>
                <a:spcPts val="1000"/>
              </a:spcBef>
            </a:pPr>
            <a:r>
              <a:rPr lang="de-DE" sz="4800" b="1">
                <a:latin typeface="Liberation Sans" panose="020B0604020202020204" pitchFamily="34" charset="0"/>
                <a:ea typeface="Liberation Sans" panose="020B0604020202020204" pitchFamily="34" charset="0"/>
                <a:cs typeface="Liberation Sans" panose="020B0604020202020204" pitchFamily="34" charset="0"/>
              </a:rPr>
              <a:t>Unterrichtseinheit 1</a:t>
            </a:r>
          </a:p>
          <a:p>
            <a:pPr>
              <a:lnSpc>
                <a:spcPct val="107000"/>
              </a:lnSpc>
              <a:spcBef>
                <a:spcPts val="1000"/>
              </a:spcBef>
            </a:pPr>
            <a:r>
              <a:rPr lang="en-US" sz="4800" b="1">
                <a:solidFill>
                  <a:srgbClr val="0B7940"/>
                </a:solidFill>
                <a:effectLst/>
                <a:latin typeface="Liberation Sans" panose="020B0604020202020204" pitchFamily="34" charset="0"/>
                <a:ea typeface="Liberation Sans" panose="020B0604020202020204" pitchFamily="34" charset="0"/>
                <a:cs typeface="Liberation Sans" panose="020B0604020202020204" pitchFamily="34" charset="0"/>
              </a:rPr>
              <a:t>Nachhaltiges Entwicklungsziel 8 vs. Nachhaltigkeit</a:t>
            </a:r>
            <a:endParaRPr lang="de-DE" sz="4800" b="1" dirty="0">
              <a:solidFill>
                <a:srgbClr val="0B7940"/>
              </a:solidFill>
              <a:effectLst/>
              <a:latin typeface="Liberation Sans" panose="020B0604020202020204" pitchFamily="34" charset="0"/>
              <a:ea typeface="Liberation Sans" panose="020B0604020202020204" pitchFamily="34" charset="0"/>
              <a:cs typeface="Liberation Sans" panose="020B0604020202020204" pitchFamily="34" charset="0"/>
            </a:endParaRPr>
          </a:p>
          <a:p>
            <a:pPr algn="l">
              <a:lnSpc>
                <a:spcPct val="107000"/>
              </a:lnSpc>
              <a:spcBef>
                <a:spcPts val="1000"/>
              </a:spcBef>
            </a:pPr>
            <a: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
            </a:r>
            <a:b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spTree>
    <p:extLst>
      <p:ext uri="{BB962C8B-B14F-4D97-AF65-F5344CB8AC3E}">
        <p14:creationId xmlns:p14="http://schemas.microsoft.com/office/powerpoint/2010/main" val="3783247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0BFE92EA-04BD-F7FF-F153-0135114C0109}"/>
              </a:ext>
            </a:extLst>
          </p:cNvPr>
          <p:cNvSpPr/>
          <p:nvPr/>
        </p:nvSpPr>
        <p:spPr>
          <a:xfrm>
            <a:off x="0" y="6067839"/>
            <a:ext cx="12354339" cy="85973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751" y="6283852"/>
            <a:ext cx="1333496" cy="384046"/>
          </a:xfrm>
          <a:prstGeom prst="rect">
            <a:avLst/>
          </a:prstGeom>
        </p:spPr>
      </p:pic>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5939" y="6291475"/>
            <a:ext cx="2576366" cy="369298"/>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2188" y="6260040"/>
            <a:ext cx="2041666" cy="419147"/>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1650" y="6262466"/>
            <a:ext cx="2971886" cy="414297"/>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1620" y="0"/>
            <a:ext cx="1707180" cy="1024308"/>
          </a:xfrm>
          <a:prstGeom prst="rect">
            <a:avLst/>
          </a:prstGeom>
        </p:spPr>
      </p:pic>
      <p:sp>
        <p:nvSpPr>
          <p:cNvPr id="12" name="Titel 1"/>
          <p:cNvSpPr txBox="1">
            <a:spLocks/>
          </p:cNvSpPr>
          <p:nvPr/>
        </p:nvSpPr>
        <p:spPr>
          <a:xfrm>
            <a:off x="5856121" y="1725729"/>
            <a:ext cx="6027733" cy="3640689"/>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a:lnSpc>
                <a:spcPct val="115000"/>
              </a:lnSpc>
              <a:spcAft>
                <a:spcPts val="800"/>
              </a:spcAft>
            </a:pPr>
            <a:r>
              <a:rPr lang="de-DE" sz="2400">
                <a:effectLst/>
                <a:latin typeface="Liberation Sans" panose="020B0604020202020204" pitchFamily="34" charset="0"/>
                <a:ea typeface="Calibri" panose="020F0502020204030204" pitchFamily="34" charset="0"/>
                <a:cs typeface="Times New Roman" panose="02020603050405020304" pitchFamily="18" charset="0"/>
              </a:rPr>
              <a:t>Die Einheiten bestehen aus den folgenden Phasen:</a:t>
            </a:r>
          </a:p>
          <a:p>
            <a:pPr algn="just">
              <a:lnSpc>
                <a:spcPct val="115000"/>
              </a:lnSpc>
              <a:spcAft>
                <a:spcPts val="800"/>
              </a:spcAft>
            </a:pPr>
            <a:r>
              <a:rPr lang="de-DE" sz="2400">
                <a:effectLst/>
                <a:latin typeface="Liberation Sans" panose="020B0604020202020204" pitchFamily="34" charset="0"/>
                <a:ea typeface="Calibri" panose="020F0502020204030204" pitchFamily="34" charset="0"/>
                <a:cs typeface="Times New Roman" panose="02020603050405020304" pitchFamily="18" charset="0"/>
              </a:rPr>
              <a:t>1. Informationen </a:t>
            </a:r>
          </a:p>
          <a:p>
            <a:pPr algn="just">
              <a:lnSpc>
                <a:spcPct val="115000"/>
              </a:lnSpc>
              <a:spcAft>
                <a:spcPts val="800"/>
              </a:spcAft>
            </a:pPr>
            <a:r>
              <a:rPr lang="de-DE" sz="2400">
                <a:effectLst/>
                <a:latin typeface="Liberation Sans" panose="020B0604020202020204" pitchFamily="34" charset="0"/>
                <a:ea typeface="Calibri" panose="020F0502020204030204" pitchFamily="34" charset="0"/>
                <a:cs typeface="Times New Roman" panose="02020603050405020304" pitchFamily="18" charset="0"/>
              </a:rPr>
              <a:t>2. Planung </a:t>
            </a:r>
          </a:p>
          <a:p>
            <a:pPr algn="just">
              <a:lnSpc>
                <a:spcPct val="115000"/>
              </a:lnSpc>
              <a:spcAft>
                <a:spcPts val="800"/>
              </a:spcAft>
            </a:pPr>
            <a:r>
              <a:rPr lang="de-DE" sz="2400">
                <a:effectLst/>
                <a:latin typeface="Liberation Sans" panose="020B0604020202020204" pitchFamily="34" charset="0"/>
                <a:ea typeface="Calibri" panose="020F0502020204030204" pitchFamily="34" charset="0"/>
                <a:cs typeface="Times New Roman" panose="02020603050405020304" pitchFamily="18" charset="0"/>
              </a:rPr>
              <a:t>3. Entscheidungsfindung </a:t>
            </a:r>
          </a:p>
          <a:p>
            <a:pPr algn="just">
              <a:lnSpc>
                <a:spcPct val="115000"/>
              </a:lnSpc>
              <a:spcAft>
                <a:spcPts val="800"/>
              </a:spcAft>
            </a:pPr>
            <a:r>
              <a:rPr lang="de-DE" sz="2400">
                <a:effectLst/>
                <a:latin typeface="Liberation Sans" panose="020B0604020202020204" pitchFamily="34" charset="0"/>
                <a:ea typeface="Calibri" panose="020F0502020204030204" pitchFamily="34" charset="0"/>
                <a:cs typeface="Times New Roman" panose="02020603050405020304" pitchFamily="18" charset="0"/>
              </a:rPr>
              <a:t>4. Ausführung</a:t>
            </a:r>
          </a:p>
          <a:p>
            <a:pPr algn="just">
              <a:lnSpc>
                <a:spcPct val="115000"/>
              </a:lnSpc>
              <a:spcAft>
                <a:spcPts val="800"/>
              </a:spcAft>
            </a:pPr>
            <a:r>
              <a:rPr lang="de-DE" sz="2400">
                <a:effectLst/>
                <a:latin typeface="Liberation Sans" panose="020B0604020202020204" pitchFamily="34" charset="0"/>
                <a:ea typeface="Calibri" panose="020F0502020204030204" pitchFamily="34" charset="0"/>
                <a:cs typeface="Times New Roman" panose="02020603050405020304" pitchFamily="18" charset="0"/>
              </a:rPr>
              <a:t>5. Rückmeldung</a:t>
            </a:r>
          </a:p>
          <a:p>
            <a:pPr algn="just">
              <a:lnSpc>
                <a:spcPct val="115000"/>
              </a:lnSpc>
              <a:spcAft>
                <a:spcPts val="800"/>
              </a:spcAft>
            </a:pPr>
            <a:r>
              <a:rPr lang="de-DE" sz="2400">
                <a:effectLst/>
                <a:latin typeface="Liberation Sans" panose="020B0604020202020204" pitchFamily="34" charset="0"/>
                <a:ea typeface="Calibri" panose="020F0502020204030204" pitchFamily="34" charset="0"/>
                <a:cs typeface="Times New Roman" panose="02020603050405020304" pitchFamily="18" charset="0"/>
              </a:rPr>
              <a:t>6. Reflexion</a:t>
            </a:r>
          </a:p>
        </p:txBody>
      </p:sp>
      <p:sp>
        <p:nvSpPr>
          <p:cNvPr id="3" name="Textfeld 2">
            <a:extLst>
              <a:ext uri="{FF2B5EF4-FFF2-40B4-BE49-F238E27FC236}">
                <a16:creationId xmlns:a16="http://schemas.microsoft.com/office/drawing/2014/main" id="{C777204A-838F-C954-42D3-B09292494E34}"/>
              </a:ext>
            </a:extLst>
          </p:cNvPr>
          <p:cNvSpPr txBox="1"/>
          <p:nvPr/>
        </p:nvSpPr>
        <p:spPr>
          <a:xfrm>
            <a:off x="5856121" y="1023684"/>
            <a:ext cx="6096000" cy="580993"/>
          </a:xfrm>
          <a:prstGeom prst="rect">
            <a:avLst/>
          </a:prstGeom>
          <a:noFill/>
        </p:spPr>
        <p:txBody>
          <a:bodyPr wrap="square">
            <a:spAutoFit/>
          </a:bodyPr>
          <a:lstStyle/>
          <a:p>
            <a:pPr>
              <a:lnSpc>
                <a:spcPct val="107000"/>
              </a:lnSpc>
              <a:spcBef>
                <a:spcPts val="1000"/>
              </a:spcBef>
            </a:pPr>
            <a:r>
              <a:rPr lang="en-US" sz="3200" b="1">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Phasen:</a:t>
            </a:r>
            <a:endParaRPr lang="de-DE" sz="32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9" name="Grafik 8">
            <a:extLst>
              <a:ext uri="{FF2B5EF4-FFF2-40B4-BE49-F238E27FC236}">
                <a16:creationId xmlns:a16="http://schemas.microsoft.com/office/drawing/2014/main" id="{514065DD-0B04-BEDD-F9CD-7319DB5A4256}"/>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584794" y="1274550"/>
            <a:ext cx="4018270" cy="4018270"/>
          </a:xfrm>
          <a:prstGeom prst="rect">
            <a:avLst/>
          </a:prstGeom>
        </p:spPr>
      </p:pic>
    </p:spTree>
    <p:extLst>
      <p:ext uri="{BB962C8B-B14F-4D97-AF65-F5344CB8AC3E}">
        <p14:creationId xmlns:p14="http://schemas.microsoft.com/office/powerpoint/2010/main" val="3401885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FBF038A9-17E4-B8EE-1CEF-D00BE43A68A0}"/>
              </a:ext>
            </a:extLst>
          </p:cNvPr>
          <p:cNvSpPr/>
          <p:nvPr/>
        </p:nvSpPr>
        <p:spPr>
          <a:xfrm>
            <a:off x="0" y="6067839"/>
            <a:ext cx="12354339" cy="85973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751" y="6283852"/>
            <a:ext cx="1333496" cy="384046"/>
          </a:xfrm>
          <a:prstGeom prst="rect">
            <a:avLst/>
          </a:prstGeom>
        </p:spPr>
      </p:pic>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5939" y="6291475"/>
            <a:ext cx="2576366" cy="369298"/>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2188" y="6260040"/>
            <a:ext cx="2041666" cy="419147"/>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1650" y="6262466"/>
            <a:ext cx="2971886" cy="414297"/>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1620" y="0"/>
            <a:ext cx="1707180" cy="1024308"/>
          </a:xfrm>
          <a:prstGeom prst="rect">
            <a:avLst/>
          </a:prstGeom>
        </p:spPr>
      </p:pic>
      <p:sp>
        <p:nvSpPr>
          <p:cNvPr id="12" name="Titel 1"/>
          <p:cNvSpPr txBox="1">
            <a:spLocks/>
          </p:cNvSpPr>
          <p:nvPr/>
        </p:nvSpPr>
        <p:spPr>
          <a:xfrm>
            <a:off x="545676" y="475587"/>
            <a:ext cx="7114716" cy="5548589"/>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342900" lvl="0" indent="-342900">
              <a:lnSpc>
                <a:spcPct val="150000"/>
              </a:lnSpc>
              <a:buFont typeface="+mj-lt"/>
              <a:buAutoNum type="arabicPeriod"/>
            </a:pPr>
            <a:r>
              <a:rPr lang="en-GB" sz="2400" b="1" kern="1400" spc="-50" dirty="0" err="1">
                <a:solidFill>
                  <a:srgbClr val="0B7940"/>
                </a:solidFill>
                <a:effectLst/>
                <a:latin typeface="Liberation Sans" panose="020B0604020202020204" pitchFamily="34" charset="0"/>
                <a:ea typeface="Times New Roman" panose="02020603050405020304" pitchFamily="18" charset="0"/>
              </a:rPr>
              <a:t>Informationsphase</a:t>
            </a:r>
            <a:endParaRPr lang="de-DE" sz="2400" b="1" kern="1400" spc="-50" dirty="0">
              <a:solidFill>
                <a:srgbClr val="0B7940"/>
              </a:solidFill>
              <a:effectLst/>
              <a:latin typeface="Liberation Sans" panose="020B0604020202020204" pitchFamily="34" charset="0"/>
              <a:ea typeface="Times New Roman" panose="02020603050405020304" pitchFamily="18" charset="0"/>
            </a:endParaRPr>
          </a:p>
          <a:p>
            <a:pPr algn="just">
              <a:lnSpc>
                <a:spcPct val="115000"/>
              </a:lnSpc>
              <a:spcAft>
                <a:spcPts val="800"/>
              </a:spcAft>
            </a:pP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Die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Informationsphase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ist</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der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Ausgangspunkt</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für</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Ihre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Gruppenarbeit</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in der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Sie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Ihre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Aufgabe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kennenlernen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und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anfangen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Informationen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zu</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sammeln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wie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Sie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sie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angehen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können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a:t>
            </a:r>
            <a:endParaRPr lang="de-DE" sz="1400" dirty="0">
              <a:effectLst/>
              <a:latin typeface="Liberation Sans" panose="020B060402020202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800"/>
              </a:spcAft>
              <a:buFont typeface="Wingdings" panose="05000000000000000000" pitchFamily="2" charset="2"/>
              <a:buChar char=""/>
            </a:pP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Aufgabe</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1: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Bitte</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schauen</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Sie</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sich</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das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Anfangsvideo</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(3) der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Unterrichtseinheit</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an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oder</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lesen</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Sie</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den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folgenden</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Text:</a:t>
            </a:r>
            <a:endParaRPr lang="de-DE" sz="1400" dirty="0">
              <a:effectLst/>
              <a:latin typeface="Liberation Sans" panose="020B0604020202020204" pitchFamily="34" charset="0"/>
              <a:ea typeface="Calibri" panose="020F0502020204030204" pitchFamily="34" charset="0"/>
              <a:cs typeface="Times New Roman" panose="02020603050405020304" pitchFamily="18" charset="0"/>
            </a:endParaRPr>
          </a:p>
          <a:p>
            <a:pPr algn="l">
              <a:lnSpc>
                <a:spcPct val="115000"/>
              </a:lnSpc>
              <a:spcAft>
                <a:spcPts val="800"/>
              </a:spcAft>
            </a:pP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Problem: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Sie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sind</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Teil</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der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Kommission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der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Vereinten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Nationen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die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für</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die SDGs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zuständig</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ist</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Nächste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Woche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müssen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Sie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die SDGs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vor</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der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Generalversammlung</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vorstellen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um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Maßnahmen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gegen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den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Klimawandel</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zu</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fördern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Während</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Ihrer</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Vorbereitungen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stellen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Sie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fest,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dass</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viele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Experten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das SDG8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kritisieren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das auf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wirtschaftliches</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Wachstum</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abzielt</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mit</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der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Begründung</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dass</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dies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ein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wichtiger</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Faktor</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für</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eine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nachhaltige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Entwicklung</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ist</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a:t>
            </a:r>
            <a:endParaRPr lang="de-DE" sz="1400" dirty="0">
              <a:effectLst/>
              <a:latin typeface="Liberation Sans" panose="020B0604020202020204" pitchFamily="34" charset="0"/>
              <a:ea typeface="Calibri" panose="020F0502020204030204" pitchFamily="34" charset="0"/>
              <a:cs typeface="Times New Roman" panose="02020603050405020304" pitchFamily="18" charset="0"/>
            </a:endParaRPr>
          </a:p>
          <a:p>
            <a:pPr algn="l">
              <a:lnSpc>
                <a:spcPct val="115000"/>
              </a:lnSpc>
              <a:spcAft>
                <a:spcPts val="800"/>
              </a:spcAft>
            </a:pP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Erwartetes</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Ergebnis</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Sie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müssen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eine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Präsentation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für</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die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Generalversammlung</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erstellen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die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ein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neues</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Konzept</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für</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SDG8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enthält</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das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ein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Gleichgewicht</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zwischen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menschenwürdiger</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Arbeit</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und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einer</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nachhaltigen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Wirtschaft</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beinhaltet</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Sie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sollten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sich</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einen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neuen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Titel</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ein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Logo und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eine</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Beschreibung</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dirty="0" err="1">
                <a:effectLst/>
                <a:latin typeface="Liberation Sans" panose="020B0604020202020204" pitchFamily="34" charset="0"/>
                <a:ea typeface="Calibri" panose="020F0502020204030204" pitchFamily="34" charset="0"/>
                <a:cs typeface="Times New Roman" panose="02020603050405020304" pitchFamily="18" charset="0"/>
              </a:rPr>
              <a:t>ausdenken</a:t>
            </a:r>
            <a:r>
              <a:rPr lang="en-GB" sz="1400" dirty="0">
                <a:effectLst/>
                <a:latin typeface="Liberation Sans" panose="020B0604020202020204" pitchFamily="34" charset="0"/>
                <a:ea typeface="Calibri" panose="020F0502020204030204" pitchFamily="34" charset="0"/>
                <a:cs typeface="Times New Roman" panose="02020603050405020304" pitchFamily="18" charset="0"/>
              </a:rPr>
              <a:t>."</a:t>
            </a:r>
            <a:endParaRPr lang="de-DE" sz="1400" dirty="0">
              <a:effectLst/>
              <a:latin typeface="Liberation Sans" panose="020B060402020202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800"/>
              </a:spcAft>
              <a:buFont typeface="Wingdings" panose="05000000000000000000" pitchFamily="2" charset="2"/>
              <a:buChar char=""/>
            </a:pP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Aufgabe</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2: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Gehen</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Sie</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das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Leitdokument</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(1)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mit</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Informationen</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und Links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als</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Ausgangspunkt</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für</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Ihre</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Recherche</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durch</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Sammeln</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Sie</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anschließend</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alle</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Informationen</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die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Sie</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benötigen</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um die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Aufgabe</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zu</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verstehen</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und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beginnen</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Sie</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mit</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der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Arbeit</a:t>
            </a:r>
            <a:r>
              <a:rPr lang="en-GB" sz="1400" i="1" dirty="0">
                <a:effectLst/>
                <a:latin typeface="Liberation Sans" panose="020B0604020202020204" pitchFamily="34" charset="0"/>
                <a:ea typeface="Calibri" panose="020F0502020204030204" pitchFamily="34" charset="0"/>
                <a:cs typeface="Times New Roman" panose="02020603050405020304" pitchFamily="18" charset="0"/>
              </a:rPr>
              <a:t> am </a:t>
            </a:r>
            <a:r>
              <a:rPr lang="en-GB" sz="1400" i="1" dirty="0" err="1">
                <a:effectLst/>
                <a:latin typeface="Liberation Sans" panose="020B0604020202020204" pitchFamily="34" charset="0"/>
                <a:ea typeface="Calibri" panose="020F0502020204030204" pitchFamily="34" charset="0"/>
                <a:cs typeface="Times New Roman" panose="02020603050405020304" pitchFamily="18" charset="0"/>
              </a:rPr>
              <a:t>Ergebnis</a:t>
            </a: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9" name="Grafik 8" descr="Ein Bild, das Kleidung, Person, computer, Computer enthält.&#10;&#10;Automatisch generierte Beschreibung">
            <a:extLst>
              <a:ext uri="{FF2B5EF4-FFF2-40B4-BE49-F238E27FC236}">
                <a16:creationId xmlns:a16="http://schemas.microsoft.com/office/drawing/2014/main" id="{DED207A6-3C45-E42F-C65C-0E1F5CF157E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60392" y="512154"/>
            <a:ext cx="4018270" cy="4018270"/>
          </a:xfrm>
          <a:prstGeom prst="rect">
            <a:avLst/>
          </a:prstGeom>
        </p:spPr>
      </p:pic>
    </p:spTree>
    <p:extLst>
      <p:ext uri="{BB962C8B-B14F-4D97-AF65-F5344CB8AC3E}">
        <p14:creationId xmlns:p14="http://schemas.microsoft.com/office/powerpoint/2010/main" val="4076577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9C5C5647-552E-9EFB-35C9-707F2AAB1421}"/>
              </a:ext>
            </a:extLst>
          </p:cNvPr>
          <p:cNvSpPr/>
          <p:nvPr/>
        </p:nvSpPr>
        <p:spPr>
          <a:xfrm>
            <a:off x="0" y="6067839"/>
            <a:ext cx="12354339" cy="85973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751" y="6283852"/>
            <a:ext cx="1333496" cy="384046"/>
          </a:xfrm>
          <a:prstGeom prst="rect">
            <a:avLst/>
          </a:prstGeom>
        </p:spPr>
      </p:pic>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5939" y="6291475"/>
            <a:ext cx="2576366" cy="369298"/>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2188" y="6260040"/>
            <a:ext cx="2041666" cy="419147"/>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1650" y="6262466"/>
            <a:ext cx="2971886" cy="414297"/>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1620" y="0"/>
            <a:ext cx="1707180" cy="1024308"/>
          </a:xfrm>
          <a:prstGeom prst="rect">
            <a:avLst/>
          </a:prstGeom>
        </p:spPr>
      </p:pic>
      <p:sp>
        <p:nvSpPr>
          <p:cNvPr id="12" name="Titel 1"/>
          <p:cNvSpPr txBox="1">
            <a:spLocks/>
          </p:cNvSpPr>
          <p:nvPr/>
        </p:nvSpPr>
        <p:spPr>
          <a:xfrm>
            <a:off x="6024283" y="1476731"/>
            <a:ext cx="5427568" cy="4249271"/>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lnSpc>
                <a:spcPct val="150000"/>
              </a:lnSpc>
            </a:pPr>
            <a:r>
              <a:rPr lang="en-GB" sz="2400" b="1" kern="1400" spc="-50">
                <a:solidFill>
                  <a:srgbClr val="0B7940"/>
                </a:solidFill>
                <a:effectLst/>
                <a:latin typeface="Liberation Sans" panose="020B0604020202020204" pitchFamily="34" charset="0"/>
                <a:ea typeface="Times New Roman" panose="02020603050405020304" pitchFamily="18" charset="0"/>
              </a:rPr>
              <a:t>2. Planungsphase</a:t>
            </a:r>
            <a:endParaRPr lang="de-DE" sz="2400" b="1" kern="1400" spc="-50">
              <a:solidFill>
                <a:srgbClr val="0B7940"/>
              </a:solidFill>
              <a:effectLst/>
              <a:latin typeface="Liberation Sans" panose="020B0604020202020204" pitchFamily="34" charset="0"/>
              <a:ea typeface="Times New Roman" panose="02020603050405020304" pitchFamily="18" charset="0"/>
            </a:endParaRPr>
          </a:p>
          <a:p>
            <a:pPr algn="just">
              <a:lnSpc>
                <a:spcPct val="150000"/>
              </a:lnSpc>
              <a:spcAft>
                <a:spcPts val="800"/>
              </a:spcAft>
            </a:pPr>
            <a:r>
              <a:rPr lang="en-GB" sz="1800">
                <a:effectLst/>
                <a:latin typeface="Liberation Sans" panose="020B0604020202020204" pitchFamily="34" charset="0"/>
                <a:ea typeface="Calibri" panose="020F0502020204030204" pitchFamily="34" charset="0"/>
                <a:cs typeface="Times New Roman" panose="02020603050405020304" pitchFamily="18" charset="0"/>
              </a:rPr>
              <a:t>In der Planungsphase geht es darum, die nächsten Arbeitsschritte für Ihre Gruppe zu organisieren. Es könnte sinnvoll sein, vom Ende her zu denken. Wie soll Ihr Ergebnis aussehen? Was sollte einbezogen werden? </a:t>
            </a:r>
            <a:endParaRPr lang="de-DE" sz="1800">
              <a:effectLst/>
              <a:latin typeface="Liberation Sans" panose="020B0604020202020204" pitchFamily="34" charset="0"/>
              <a:ea typeface="Calibri" panose="020F0502020204030204" pitchFamily="34" charset="0"/>
              <a:cs typeface="Times New Roman" panose="02020603050405020304" pitchFamily="18" charset="0"/>
            </a:endParaRPr>
          </a:p>
          <a:p>
            <a:pPr marL="342900" lvl="0" indent="-342900" algn="l">
              <a:lnSpc>
                <a:spcPct val="150000"/>
              </a:lnSpc>
              <a:spcAft>
                <a:spcPts val="800"/>
              </a:spcAft>
              <a:buFont typeface="Wingdings" panose="05000000000000000000" pitchFamily="2" charset="2"/>
              <a:buChar char=""/>
            </a:pPr>
            <a:r>
              <a:rPr lang="en-GB" sz="1800" i="1">
                <a:effectLst/>
                <a:latin typeface="Liberation Sans" panose="020B0604020202020204" pitchFamily="34" charset="0"/>
                <a:ea typeface="Calibri" panose="020F0502020204030204" pitchFamily="34" charset="0"/>
                <a:cs typeface="Times New Roman" panose="02020603050405020304" pitchFamily="18" charset="0"/>
              </a:rPr>
              <a:t>Aufgabe: Um Ihre Gruppe bei der Ideensammlung zu unterstützen, füllen Sie Aufgabe 1 des Planungsdokuments aus</a:t>
            </a:r>
            <a:br>
              <a:rPr lang="en-GB" sz="1800" i="1">
                <a:effectLst/>
                <a:latin typeface="Liberation Sans" panose="020B0604020202020204" pitchFamily="34" charset="0"/>
                <a:ea typeface="Calibri" panose="020F0502020204030204" pitchFamily="34" charset="0"/>
                <a:cs typeface="Times New Roman" panose="02020603050405020304" pitchFamily="18" charset="0"/>
              </a:rPr>
            </a:br>
            <a:r>
              <a:rPr lang="en-GB" sz="1800" i="1">
                <a:effectLst/>
                <a:latin typeface="Liberation Sans" panose="020B0604020202020204" pitchFamily="34" charset="0"/>
                <a:ea typeface="Calibri" panose="020F0502020204030204" pitchFamily="34" charset="0"/>
                <a:cs typeface="Times New Roman" panose="02020603050405020304" pitchFamily="18" charset="0"/>
              </a:rPr>
              <a:t>(Seite 16 des Leitfadens (1))</a:t>
            </a:r>
          </a:p>
          <a:p>
            <a:pPr marL="342900" lvl="0" indent="-342900" algn="just">
              <a:lnSpc>
                <a:spcPct val="150000"/>
              </a:lnSpc>
              <a:spcAft>
                <a:spcPts val="800"/>
              </a:spcAft>
              <a:buFont typeface="Wingdings" panose="05000000000000000000" pitchFamily="2" charset="2"/>
              <a:buChar char=""/>
            </a:pPr>
            <a:endParaRPr lang="de-DE" sz="1800">
              <a:effectLst/>
              <a:latin typeface="Liberation Sans" panose="020B0604020202020204" pitchFamily="34" charset="0"/>
              <a:ea typeface="Calibri" panose="020F0502020204030204" pitchFamily="34" charset="0"/>
              <a:cs typeface="Times New Roman" panose="02020603050405020304" pitchFamily="18" charset="0"/>
            </a:endParaRPr>
          </a:p>
          <a:p>
            <a:pPr algn="l">
              <a:lnSpc>
                <a:spcPct val="107000"/>
              </a:lnSpc>
              <a:spcBef>
                <a:spcPts val="1000"/>
              </a:spcBef>
            </a:pPr>
            <a: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
            </a:r>
            <a:b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10" name="Grafik 9">
            <a:extLst>
              <a:ext uri="{FF2B5EF4-FFF2-40B4-BE49-F238E27FC236}">
                <a16:creationId xmlns:a16="http://schemas.microsoft.com/office/drawing/2014/main" id="{B6748C35-0D49-EDB7-B392-4BC542177F19}"/>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584794" y="1274550"/>
            <a:ext cx="4018270" cy="4018270"/>
          </a:xfrm>
          <a:prstGeom prst="rect">
            <a:avLst/>
          </a:prstGeom>
        </p:spPr>
      </p:pic>
    </p:spTree>
    <p:extLst>
      <p:ext uri="{BB962C8B-B14F-4D97-AF65-F5344CB8AC3E}">
        <p14:creationId xmlns:p14="http://schemas.microsoft.com/office/powerpoint/2010/main" val="2247447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CE7CCF43-B0B4-0846-43BC-754AEE2ECD05}"/>
              </a:ext>
            </a:extLst>
          </p:cNvPr>
          <p:cNvSpPr/>
          <p:nvPr/>
        </p:nvSpPr>
        <p:spPr>
          <a:xfrm>
            <a:off x="0" y="6067839"/>
            <a:ext cx="12354339" cy="85973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751" y="6283852"/>
            <a:ext cx="1333496" cy="384046"/>
          </a:xfrm>
          <a:prstGeom prst="rect">
            <a:avLst/>
          </a:prstGeom>
        </p:spPr>
      </p:pic>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5939" y="6291475"/>
            <a:ext cx="2576366" cy="369298"/>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2188" y="6260040"/>
            <a:ext cx="2041666" cy="419147"/>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1650" y="6262466"/>
            <a:ext cx="2971886" cy="414297"/>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1620" y="0"/>
            <a:ext cx="1707180" cy="1024308"/>
          </a:xfrm>
          <a:prstGeom prst="rect">
            <a:avLst/>
          </a:prstGeom>
        </p:spPr>
      </p:pic>
      <p:sp>
        <p:nvSpPr>
          <p:cNvPr id="12" name="Titel 1"/>
          <p:cNvSpPr txBox="1">
            <a:spLocks/>
          </p:cNvSpPr>
          <p:nvPr/>
        </p:nvSpPr>
        <p:spPr>
          <a:xfrm>
            <a:off x="434432" y="2680983"/>
            <a:ext cx="5198663" cy="2793794"/>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lnSpc>
                <a:spcPct val="150000"/>
              </a:lnSpc>
            </a:pPr>
            <a:r>
              <a:rPr lang="en-GB" sz="2400" b="1" kern="1400" spc="-50">
                <a:solidFill>
                  <a:srgbClr val="0B7940"/>
                </a:solidFill>
                <a:effectLst/>
                <a:latin typeface="Liberation Sans" panose="020B0604020202020204" pitchFamily="34" charset="0"/>
                <a:ea typeface="Times New Roman" panose="02020603050405020304" pitchFamily="18" charset="0"/>
              </a:rPr>
              <a:t>3. Entscheidungsphase</a:t>
            </a:r>
            <a:endParaRPr lang="de-DE" sz="2400" b="1" kern="1400" spc="-50">
              <a:solidFill>
                <a:srgbClr val="0B7940"/>
              </a:solidFill>
              <a:effectLst/>
              <a:latin typeface="Liberation Sans" panose="020B0604020202020204" pitchFamily="34" charset="0"/>
              <a:ea typeface="Times New Roman" panose="02020603050405020304" pitchFamily="18" charset="0"/>
            </a:endParaRPr>
          </a:p>
          <a:p>
            <a:pPr algn="just">
              <a:lnSpc>
                <a:spcPct val="150000"/>
              </a:lnSpc>
              <a:spcAft>
                <a:spcPts val="800"/>
              </a:spcAft>
            </a:pPr>
            <a:r>
              <a:rPr lang="en-GB" sz="1800">
                <a:effectLst/>
                <a:latin typeface="Liberation Sans" panose="020B0604020202020204" pitchFamily="34" charset="0"/>
                <a:ea typeface="Calibri" panose="020F0502020204030204" pitchFamily="34" charset="0"/>
                <a:cs typeface="Times New Roman" panose="02020603050405020304" pitchFamily="18" charset="0"/>
              </a:rPr>
              <a:t>Das Ziel dieser Phase ist es, zu einer gemeinsamen Entscheidung über die Arbeitsschritte zu kommen: Für die anstehende Ausführungsphase müssen Sie entscheiden, welche Arbeitsschritte durchgeführt werden müssen und wer dafür verantwortlich ist. </a:t>
            </a:r>
            <a:endParaRPr lang="de-DE" sz="1800">
              <a:effectLst/>
              <a:latin typeface="Liberation Sans" panose="020B0604020202020204" pitchFamily="34" charset="0"/>
              <a:ea typeface="Calibri" panose="020F0502020204030204" pitchFamily="34" charset="0"/>
              <a:cs typeface="Times New Roman" panose="02020603050405020304" pitchFamily="18" charset="0"/>
            </a:endParaRPr>
          </a:p>
          <a:p>
            <a:pPr marL="342900" lvl="0" indent="-342900" algn="l">
              <a:lnSpc>
                <a:spcPct val="150000"/>
              </a:lnSpc>
              <a:spcAft>
                <a:spcPts val="800"/>
              </a:spcAft>
              <a:buFont typeface="Wingdings" panose="05000000000000000000" pitchFamily="2" charset="2"/>
              <a:buChar char=""/>
            </a:pPr>
            <a:r>
              <a:rPr lang="en-GB" sz="1800" i="1">
                <a:effectLst/>
                <a:latin typeface="Liberation Sans" panose="020B0604020202020204" pitchFamily="34" charset="0"/>
                <a:ea typeface="Calibri" panose="020F0502020204030204" pitchFamily="34" charset="0"/>
                <a:cs typeface="Times New Roman" panose="02020603050405020304" pitchFamily="18" charset="0"/>
              </a:rPr>
              <a:t>Aufgabe: Vervollständigen Sie Aufgabe 2 im Planungsdokument </a:t>
            </a:r>
            <a:br>
              <a:rPr lang="en-GB" sz="1800" i="1">
                <a:effectLst/>
                <a:latin typeface="Liberation Sans" panose="020B0604020202020204" pitchFamily="34" charset="0"/>
                <a:ea typeface="Calibri" panose="020F0502020204030204" pitchFamily="34" charset="0"/>
                <a:cs typeface="Times New Roman" panose="02020603050405020304" pitchFamily="18" charset="0"/>
              </a:rPr>
            </a:br>
            <a:r>
              <a:rPr lang="en-GB" sz="1800" i="1">
                <a:effectLst/>
                <a:latin typeface="Liberation Sans" panose="020B0604020202020204" pitchFamily="34" charset="0"/>
                <a:ea typeface="Calibri" panose="020F0502020204030204" pitchFamily="34" charset="0"/>
                <a:cs typeface="Times New Roman" panose="02020603050405020304" pitchFamily="18" charset="0"/>
              </a:rPr>
              <a:t>(Seite 16 des Leitfadens (1))</a:t>
            </a:r>
            <a:endParaRPr lang="de-DE" sz="1800">
              <a:effectLst/>
              <a:latin typeface="Liberation Sans" panose="020B0604020202020204" pitchFamily="34" charset="0"/>
              <a:ea typeface="Calibri" panose="020F0502020204030204" pitchFamily="34" charset="0"/>
              <a:cs typeface="Times New Roman" panose="02020603050405020304" pitchFamily="18" charset="0"/>
            </a:endParaRPr>
          </a:p>
          <a:p>
            <a:pPr algn="l">
              <a:lnSpc>
                <a:spcPct val="107000"/>
              </a:lnSpc>
              <a:spcBef>
                <a:spcPts val="1000"/>
              </a:spcBef>
            </a:pPr>
            <a: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
            </a:r>
            <a:b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3" name="Grafik 2">
            <a:extLst>
              <a:ext uri="{FF2B5EF4-FFF2-40B4-BE49-F238E27FC236}">
                <a16:creationId xmlns:a16="http://schemas.microsoft.com/office/drawing/2014/main" id="{31D1AE26-5966-15EA-8FA1-F3EE11C2B8BA}"/>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7660392" y="512154"/>
            <a:ext cx="4018270" cy="4018270"/>
          </a:xfrm>
          <a:prstGeom prst="rect">
            <a:avLst/>
          </a:prstGeom>
        </p:spPr>
      </p:pic>
    </p:spTree>
    <p:extLst>
      <p:ext uri="{BB962C8B-B14F-4D97-AF65-F5344CB8AC3E}">
        <p14:creationId xmlns:p14="http://schemas.microsoft.com/office/powerpoint/2010/main" val="2180604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6523DF23-EE29-69D1-E89A-4D1277CC568C}"/>
              </a:ext>
            </a:extLst>
          </p:cNvPr>
          <p:cNvSpPr/>
          <p:nvPr/>
        </p:nvSpPr>
        <p:spPr>
          <a:xfrm>
            <a:off x="0" y="6067839"/>
            <a:ext cx="12354339" cy="85973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751" y="6283852"/>
            <a:ext cx="1333496" cy="384046"/>
          </a:xfrm>
          <a:prstGeom prst="rect">
            <a:avLst/>
          </a:prstGeom>
        </p:spPr>
      </p:pic>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5939" y="6291475"/>
            <a:ext cx="2576366" cy="369298"/>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2188" y="6260040"/>
            <a:ext cx="2041666" cy="419147"/>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1650" y="6262466"/>
            <a:ext cx="2971886" cy="414297"/>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1620" y="0"/>
            <a:ext cx="1707180" cy="1024308"/>
          </a:xfrm>
          <a:prstGeom prst="rect">
            <a:avLst/>
          </a:prstGeom>
        </p:spPr>
      </p:pic>
      <p:sp>
        <p:nvSpPr>
          <p:cNvPr id="12" name="Titel 1"/>
          <p:cNvSpPr txBox="1">
            <a:spLocks/>
          </p:cNvSpPr>
          <p:nvPr/>
        </p:nvSpPr>
        <p:spPr>
          <a:xfrm>
            <a:off x="6459478" y="2108872"/>
            <a:ext cx="4767440" cy="2793794"/>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lnSpc>
                <a:spcPct val="150000"/>
              </a:lnSpc>
            </a:pPr>
            <a:r>
              <a:rPr lang="en-GB" sz="2400" b="1" kern="1400" spc="-50">
                <a:solidFill>
                  <a:srgbClr val="0B7940"/>
                </a:solidFill>
                <a:effectLst/>
                <a:latin typeface="Liberation Sans" panose="020B0604020202020204" pitchFamily="34" charset="0"/>
                <a:ea typeface="Times New Roman" panose="02020603050405020304" pitchFamily="18" charset="0"/>
              </a:rPr>
              <a:t>4. Ausführungsphase</a:t>
            </a:r>
            <a:endParaRPr lang="de-DE" sz="2400" b="1" kern="1400" spc="-50">
              <a:solidFill>
                <a:srgbClr val="0B7940"/>
              </a:solidFill>
              <a:effectLst/>
              <a:latin typeface="Liberation Sans" panose="020B0604020202020204" pitchFamily="34" charset="0"/>
              <a:ea typeface="Times New Roman" panose="02020603050405020304" pitchFamily="18" charset="0"/>
            </a:endParaRPr>
          </a:p>
          <a:p>
            <a:pPr algn="just">
              <a:lnSpc>
                <a:spcPct val="150000"/>
              </a:lnSpc>
              <a:spcAft>
                <a:spcPts val="500"/>
              </a:spcAft>
              <a:tabLst>
                <a:tab pos="5754370" algn="r"/>
              </a:tabLst>
            </a:pPr>
            <a:r>
              <a:rPr lang="en-GB" sz="1800">
                <a:effectLst/>
                <a:latin typeface="Liberation Sans" panose="020B0604020202020204" pitchFamily="34" charset="0"/>
                <a:ea typeface="Calibri" panose="020F0502020204030204" pitchFamily="34" charset="0"/>
                <a:cs typeface="Times New Roman" panose="02020603050405020304" pitchFamily="18" charset="0"/>
              </a:rPr>
              <a:t>In dieser Phase geht es darum, das Ergebnis als Lösung für das ursprüngliche Problem zu schaffen. </a:t>
            </a:r>
            <a:endParaRPr lang="de-DE" sz="1800">
              <a:effectLst/>
              <a:latin typeface="Liberation Sans" panose="020B060402020202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500"/>
              </a:spcAft>
              <a:buFont typeface="Wingdings" panose="05000000000000000000" pitchFamily="2" charset="2"/>
              <a:buChar char=""/>
              <a:tabLst>
                <a:tab pos="5754370" algn="r"/>
              </a:tabLst>
            </a:pPr>
            <a:r>
              <a:rPr lang="en-GB" sz="1800" i="1">
                <a:effectLst/>
                <a:latin typeface="Liberation Sans" panose="020B0604020202020204" pitchFamily="34" charset="0"/>
                <a:ea typeface="Calibri" panose="020F0502020204030204" pitchFamily="34" charset="0"/>
                <a:cs typeface="Times New Roman" panose="02020603050405020304" pitchFamily="18" charset="0"/>
              </a:rPr>
              <a:t>Aufgabe: Bitte befolgen Sie die Arbeitsschritte, die in der Planungsunterlage aufgeführt sind. Wenn Sie Unterstützung brauchen, können Sie Ihre Lehrerin oder Ihren Lehrer fragen oder die Informationen in Dokument (1) durchgehen.</a:t>
            </a:r>
            <a:endParaRPr lang="de-DE" sz="1800">
              <a:effectLst/>
              <a:latin typeface="Liberation Sans" panose="020B0604020202020204" pitchFamily="34" charset="0"/>
              <a:ea typeface="Calibri" panose="020F0502020204030204" pitchFamily="34" charset="0"/>
              <a:cs typeface="Times New Roman" panose="02020603050405020304" pitchFamily="18" charset="0"/>
            </a:endParaRPr>
          </a:p>
          <a:p>
            <a:pPr algn="l">
              <a:lnSpc>
                <a:spcPct val="107000"/>
              </a:lnSpc>
              <a:spcBef>
                <a:spcPts val="1000"/>
              </a:spcBef>
            </a:pPr>
            <a: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
            </a:r>
            <a:b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3" name="Grafik 2">
            <a:extLst>
              <a:ext uri="{FF2B5EF4-FFF2-40B4-BE49-F238E27FC236}">
                <a16:creationId xmlns:a16="http://schemas.microsoft.com/office/drawing/2014/main" id="{9ADA7A56-68B8-D5A3-16E6-41745683CA02}"/>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584794" y="1274550"/>
            <a:ext cx="4018270" cy="4018270"/>
          </a:xfrm>
          <a:prstGeom prst="rect">
            <a:avLst/>
          </a:prstGeom>
        </p:spPr>
      </p:pic>
    </p:spTree>
    <p:extLst>
      <p:ext uri="{BB962C8B-B14F-4D97-AF65-F5344CB8AC3E}">
        <p14:creationId xmlns:p14="http://schemas.microsoft.com/office/powerpoint/2010/main" val="2614528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488D36D0-C1B7-5C54-DDE9-55666030C5F0}"/>
              </a:ext>
            </a:extLst>
          </p:cNvPr>
          <p:cNvSpPr/>
          <p:nvPr/>
        </p:nvSpPr>
        <p:spPr>
          <a:xfrm>
            <a:off x="0" y="6067839"/>
            <a:ext cx="12354339" cy="85973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751" y="6283852"/>
            <a:ext cx="1333496" cy="384046"/>
          </a:xfrm>
          <a:prstGeom prst="rect">
            <a:avLst/>
          </a:prstGeom>
        </p:spPr>
      </p:pic>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5939" y="6291475"/>
            <a:ext cx="2576366" cy="369298"/>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2188" y="6260040"/>
            <a:ext cx="2041666" cy="419147"/>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1650" y="6262466"/>
            <a:ext cx="2971886" cy="414297"/>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1620" y="0"/>
            <a:ext cx="1707180" cy="1024308"/>
          </a:xfrm>
          <a:prstGeom prst="rect">
            <a:avLst/>
          </a:prstGeom>
        </p:spPr>
      </p:pic>
      <p:sp>
        <p:nvSpPr>
          <p:cNvPr id="12" name="Titel 1"/>
          <p:cNvSpPr txBox="1">
            <a:spLocks/>
          </p:cNvSpPr>
          <p:nvPr/>
        </p:nvSpPr>
        <p:spPr>
          <a:xfrm>
            <a:off x="680266" y="2666314"/>
            <a:ext cx="5154654" cy="2793794"/>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lnSpc>
                <a:spcPct val="150000"/>
              </a:lnSpc>
            </a:pPr>
            <a:r>
              <a:rPr lang="en-GB" sz="2400" b="1" kern="1400" spc="-50">
                <a:solidFill>
                  <a:srgbClr val="0B7940"/>
                </a:solidFill>
                <a:effectLst/>
                <a:latin typeface="Liberation Sans" panose="020B0604020202020204" pitchFamily="34" charset="0"/>
                <a:ea typeface="Times New Roman" panose="02020603050405020304" pitchFamily="18" charset="0"/>
              </a:rPr>
              <a:t>5. Feedback-Phase</a:t>
            </a:r>
            <a:endParaRPr lang="de-DE" sz="2400" b="1" kern="1400" spc="-50">
              <a:solidFill>
                <a:srgbClr val="0B7940"/>
              </a:solidFill>
              <a:effectLst/>
              <a:latin typeface="Liberation Sans" panose="020B0604020202020204" pitchFamily="34" charset="0"/>
              <a:ea typeface="Times New Roman" panose="02020603050405020304" pitchFamily="18" charset="0"/>
            </a:endParaRPr>
          </a:p>
          <a:p>
            <a:pPr algn="just">
              <a:lnSpc>
                <a:spcPct val="150000"/>
              </a:lnSpc>
              <a:spcAft>
                <a:spcPts val="800"/>
              </a:spcAft>
            </a:pPr>
            <a:r>
              <a:rPr lang="en-GB" sz="1800">
                <a:effectLst/>
                <a:latin typeface="Liberation Sans" panose="020B0604020202020204" pitchFamily="34" charset="0"/>
                <a:ea typeface="Calibri" panose="020F0502020204030204" pitchFamily="34" charset="0"/>
                <a:cs typeface="Times New Roman" panose="02020603050405020304" pitchFamily="18" charset="0"/>
              </a:rPr>
              <a:t>In dieser Phase teilen Sie Ihr Ergebnis mit der Klasse und erhalten ein Feedback.</a:t>
            </a:r>
            <a:endParaRPr lang="de-DE" sz="1800">
              <a:effectLst/>
              <a:latin typeface="Liberation Sans" panose="020B060402020202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Wingdings" panose="05000000000000000000" pitchFamily="2" charset="2"/>
              <a:buChar char=""/>
            </a:pPr>
            <a:r>
              <a:rPr lang="en-GB" sz="1800" i="1">
                <a:effectLst/>
                <a:latin typeface="Liberation Sans" panose="020B0604020202020204" pitchFamily="34" charset="0"/>
                <a:ea typeface="Calibri" panose="020F0502020204030204" pitchFamily="34" charset="0"/>
                <a:cs typeface="Times New Roman" panose="02020603050405020304" pitchFamily="18" charset="0"/>
              </a:rPr>
              <a:t>Aufgabe: Zeigen Sie die von Ihnen erstellte Präsentation, lassen Sie die anderen Schüler Fragen stellen und motivieren Sie sie, Ihnen Feedback zu geben. Sie können dies in einer offenen Diskussion tun oder die SchülerInnen ihr Feedback aufschreiben lassen.</a:t>
            </a:r>
            <a:endParaRPr lang="de-DE" sz="1800">
              <a:effectLst/>
              <a:latin typeface="Liberation Sans" panose="020B0604020202020204" pitchFamily="34" charset="0"/>
              <a:ea typeface="Calibri" panose="020F0502020204030204" pitchFamily="34" charset="0"/>
              <a:cs typeface="Times New Roman" panose="02020603050405020304" pitchFamily="18" charset="0"/>
            </a:endParaRPr>
          </a:p>
          <a:p>
            <a:pPr algn="l">
              <a:lnSpc>
                <a:spcPct val="107000"/>
              </a:lnSpc>
              <a:spcBef>
                <a:spcPts val="1000"/>
              </a:spcBef>
            </a:pPr>
            <a: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
            </a:r>
            <a:b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3" name="Grafik 2">
            <a:extLst>
              <a:ext uri="{FF2B5EF4-FFF2-40B4-BE49-F238E27FC236}">
                <a16:creationId xmlns:a16="http://schemas.microsoft.com/office/drawing/2014/main" id="{CDA31B45-422C-85BC-7E2F-6719C640FD23}"/>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7660392" y="512154"/>
            <a:ext cx="4018270" cy="4018270"/>
          </a:xfrm>
          <a:prstGeom prst="rect">
            <a:avLst/>
          </a:prstGeom>
        </p:spPr>
      </p:pic>
    </p:spTree>
    <p:extLst>
      <p:ext uri="{BB962C8B-B14F-4D97-AF65-F5344CB8AC3E}">
        <p14:creationId xmlns:p14="http://schemas.microsoft.com/office/powerpoint/2010/main" val="2150769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ED8EC358-356A-4EB1-E069-1480403A0E91}"/>
              </a:ext>
            </a:extLst>
          </p:cNvPr>
          <p:cNvSpPr/>
          <p:nvPr/>
        </p:nvSpPr>
        <p:spPr>
          <a:xfrm>
            <a:off x="0" y="6067839"/>
            <a:ext cx="12354339" cy="85973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751" y="6283852"/>
            <a:ext cx="1333496" cy="384046"/>
          </a:xfrm>
          <a:prstGeom prst="rect">
            <a:avLst/>
          </a:prstGeom>
        </p:spPr>
      </p:pic>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5939" y="6291475"/>
            <a:ext cx="2576366" cy="369298"/>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2188" y="6260040"/>
            <a:ext cx="2041666" cy="419147"/>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1650" y="6262466"/>
            <a:ext cx="2971886" cy="414297"/>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1620" y="0"/>
            <a:ext cx="1707180" cy="1024308"/>
          </a:xfrm>
          <a:prstGeom prst="rect">
            <a:avLst/>
          </a:prstGeom>
        </p:spPr>
      </p:pic>
      <p:sp>
        <p:nvSpPr>
          <p:cNvPr id="12" name="Titel 1"/>
          <p:cNvSpPr txBox="1">
            <a:spLocks/>
          </p:cNvSpPr>
          <p:nvPr/>
        </p:nvSpPr>
        <p:spPr>
          <a:xfrm>
            <a:off x="6219876" y="2514729"/>
            <a:ext cx="5256424" cy="2793794"/>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lnSpc>
                <a:spcPct val="150000"/>
              </a:lnSpc>
            </a:pPr>
            <a:r>
              <a:rPr lang="en-GB" sz="2400" b="1" kern="1400" spc="-50">
                <a:solidFill>
                  <a:srgbClr val="0B7940"/>
                </a:solidFill>
                <a:effectLst/>
                <a:latin typeface="Liberation Sans" panose="020B0604020202020204" pitchFamily="34" charset="0"/>
                <a:ea typeface="Times New Roman" panose="02020603050405020304" pitchFamily="18" charset="0"/>
              </a:rPr>
              <a:t>6. Reflexionsphase</a:t>
            </a:r>
            <a:endParaRPr lang="de-DE" sz="2400" b="1" kern="1400" spc="-50">
              <a:solidFill>
                <a:srgbClr val="0B7940"/>
              </a:solidFill>
              <a:effectLst/>
              <a:latin typeface="Liberation Sans" panose="020B0604020202020204" pitchFamily="34" charset="0"/>
              <a:ea typeface="Times New Roman" panose="02020603050405020304" pitchFamily="18" charset="0"/>
            </a:endParaRPr>
          </a:p>
          <a:p>
            <a:pPr algn="just">
              <a:lnSpc>
                <a:spcPct val="150000"/>
              </a:lnSpc>
              <a:spcAft>
                <a:spcPts val="800"/>
              </a:spcAft>
            </a:pPr>
            <a:r>
              <a:rPr lang="en-GB" sz="1800">
                <a:effectLst/>
                <a:latin typeface="Liberation Sans" panose="020B0604020202020204" pitchFamily="34" charset="0"/>
                <a:ea typeface="Calibri" panose="020F0502020204030204" pitchFamily="34" charset="0"/>
                <a:cs typeface="Times New Roman" panose="02020603050405020304" pitchFamily="18" charset="0"/>
              </a:rPr>
              <a:t>Zum Abschluss der Einheit kommen Sie wieder in Ihrer Gruppe zusammen, um den Prozess zu reflektieren.</a:t>
            </a:r>
            <a:endParaRPr lang="de-DE" sz="1800">
              <a:effectLst/>
              <a:latin typeface="Liberation Sans" panose="020B060402020202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Wingdings" panose="05000000000000000000" pitchFamily="2" charset="2"/>
              <a:buChar char=""/>
            </a:pPr>
            <a:r>
              <a:rPr lang="en-GB" sz="1800">
                <a:effectLst/>
                <a:latin typeface="Liberation Sans" panose="020B0604020202020204" pitchFamily="34" charset="0"/>
                <a:ea typeface="Calibri" panose="020F0502020204030204" pitchFamily="34" charset="0"/>
                <a:cs typeface="Times New Roman" panose="02020603050405020304" pitchFamily="18" charset="0"/>
              </a:rPr>
              <a:t>Aufgabe: Bitte füllen Sie das Reflexionsdokument </a:t>
            </a:r>
            <a:r>
              <a:rPr lang="en-US" sz="1800">
                <a:effectLst/>
                <a:latin typeface="Liberation Sans" panose="020B0604020202020204" pitchFamily="34" charset="0"/>
                <a:ea typeface="Calibri" panose="020F0502020204030204" pitchFamily="34" charset="0"/>
                <a:cs typeface="Times New Roman" panose="02020603050405020304" pitchFamily="18" charset="0"/>
              </a:rPr>
              <a:t>Vorlage für Gruppenreflexion </a:t>
            </a:r>
            <a:r>
              <a:rPr lang="en-GB" sz="1800">
                <a:effectLst/>
                <a:latin typeface="Liberation Sans" panose="020B0604020202020204" pitchFamily="34" charset="0"/>
                <a:ea typeface="Calibri" panose="020F0502020204030204" pitchFamily="34" charset="0"/>
                <a:cs typeface="Times New Roman" panose="02020603050405020304" pitchFamily="18" charset="0"/>
              </a:rPr>
              <a:t>aus</a:t>
            </a:r>
          </a:p>
          <a:p>
            <a:pPr lvl="0" algn="just">
              <a:lnSpc>
                <a:spcPct val="150000"/>
              </a:lnSpc>
              <a:spcAft>
                <a:spcPts val="800"/>
              </a:spcAft>
            </a:pPr>
            <a:r>
              <a:rPr lang="en-US" sz="1800">
                <a:effectLst/>
                <a:latin typeface="Liberation Sans" panose="020B0604020202020204" pitchFamily="34" charset="0"/>
                <a:ea typeface="Calibri" panose="020F0502020204030204" pitchFamily="34" charset="0"/>
                <a:cs typeface="Times New Roman" panose="02020603050405020304" pitchFamily="18" charset="0"/>
              </a:rPr>
              <a:t>(Seite 18 des Leitfadens (1))</a:t>
            </a:r>
            <a:r>
              <a:rPr lang="en-GB" sz="1800">
                <a:effectLst/>
                <a:latin typeface="Liberation Sans" panose="020B0604020202020204" pitchFamily="34" charset="0"/>
                <a:ea typeface="Calibri" panose="020F0502020204030204" pitchFamily="34" charset="0"/>
                <a:cs typeface="Times New Roman" panose="02020603050405020304" pitchFamily="18" charset="0"/>
              </a:rPr>
              <a:t>, anschließend Diskussion der Ergebnisse in der Gruppe</a:t>
            </a:r>
            <a:endParaRPr lang="de-DE" sz="1800">
              <a:effectLst/>
              <a:latin typeface="Liberation Sans" panose="020B0604020202020204" pitchFamily="34" charset="0"/>
              <a:ea typeface="Calibri" panose="020F0502020204030204" pitchFamily="34" charset="0"/>
              <a:cs typeface="Times New Roman" panose="02020603050405020304" pitchFamily="18" charset="0"/>
            </a:endParaRPr>
          </a:p>
          <a:p>
            <a:pPr algn="l">
              <a:lnSpc>
                <a:spcPct val="107000"/>
              </a:lnSpc>
              <a:spcBef>
                <a:spcPts val="1000"/>
              </a:spcBef>
            </a:pPr>
            <a: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t/>
            </a:r>
            <a:b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3" name="Grafik 2">
            <a:extLst>
              <a:ext uri="{FF2B5EF4-FFF2-40B4-BE49-F238E27FC236}">
                <a16:creationId xmlns:a16="http://schemas.microsoft.com/office/drawing/2014/main" id="{15943E95-B4F1-A1BB-E117-85A956E40422}"/>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584794" y="1274550"/>
            <a:ext cx="4018270" cy="4018270"/>
          </a:xfrm>
          <a:prstGeom prst="rect">
            <a:avLst/>
          </a:prstGeom>
        </p:spPr>
      </p:pic>
    </p:spTree>
    <p:extLst>
      <p:ext uri="{BB962C8B-B14F-4D97-AF65-F5344CB8AC3E}">
        <p14:creationId xmlns:p14="http://schemas.microsoft.com/office/powerpoint/2010/main" val="214550268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637</Words>
  <Application>Microsoft Office PowerPoint</Application>
  <PresentationFormat>Breitbild</PresentationFormat>
  <Paragraphs>45</Paragraphs>
  <Slides>10</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10</vt:i4>
      </vt:variant>
    </vt:vector>
  </HeadingPairs>
  <TitlesOfParts>
    <vt:vector size="17" baseType="lpstr">
      <vt:lpstr>Arial</vt:lpstr>
      <vt:lpstr>Calibri</vt:lpstr>
      <vt:lpstr>Calibri Light</vt:lpstr>
      <vt:lpstr>Liberation Sans</vt:lpstr>
      <vt:lpstr>Times New Roman</vt:lpstr>
      <vt:lpstr>Wingdings</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creator>R H</dc:creator>
  <cp:keywords>, docId:031C26E14BCE81E62D5A0041115290E1</cp:keywords>
  <cp:lastModifiedBy>Richard Heise</cp:lastModifiedBy>
  <cp:revision>156</cp:revision>
  <dcterms:created xsi:type="dcterms:W3CDTF">2020-01-16T15:04:32Z</dcterms:created>
  <dcterms:modified xsi:type="dcterms:W3CDTF">2024-06-14T11:14:08Z</dcterms:modified>
</cp:coreProperties>
</file>